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544" r:id="rId2"/>
    <p:sldId id="1545" r:id="rId3"/>
    <p:sldId id="1546" r:id="rId4"/>
    <p:sldId id="1547" r:id="rId5"/>
    <p:sldId id="1548" r:id="rId6"/>
    <p:sldId id="1549" r:id="rId7"/>
    <p:sldId id="1550" r:id="rId8"/>
    <p:sldId id="1551" r:id="rId9"/>
    <p:sldId id="264" r:id="rId10"/>
    <p:sldId id="1552" r:id="rId11"/>
    <p:sldId id="1553" r:id="rId12"/>
    <p:sldId id="1554" r:id="rId13"/>
    <p:sldId id="1555" r:id="rId14"/>
    <p:sldId id="155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8F29-95A7-48F5-B572-CD31857A4E4E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E632A-9B98-45FF-ABC8-2F977F6DC1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31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3FB4-EE4F-BF70-A6E7-4E32EA0D8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EE7E8F-783A-5E7A-AEB5-EF402AC85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7A911-EE1A-1D7C-C824-39BD68FA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92E7DF-E62C-88F6-6DF9-46E766D1C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E2A56-54AE-0069-EC89-82AFC6468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00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AC12C-25E6-B4DA-FCAB-77D4078D4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F37DFA-AF3A-89C0-0F8A-30D0822FF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F94B6C-7D1B-FF02-AE84-0C3CB639C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DD663E-CB71-F78C-3BFC-61B649803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67F81-AE51-B032-575B-D325E8C6A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93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560E2B-E02E-2C4A-34A6-1BF7625C9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4DE821-DC14-7FFD-D358-CF7B98F117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31EFC-A89E-B7CA-7841-155B88BD2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362EC-278F-4D1F-61B9-1B581E0D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C9275-4A7F-EA9D-F333-142DCA8AF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6904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C7D6-D76C-CBE8-0693-ACB742D31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395C9-244D-5656-43CC-76D0B0DF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51B1E1-E230-106A-68A1-A7DB1F53C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BCC39-7CC7-AD08-0AF1-3AE9981B8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A5D45-3787-7BCB-0958-339547904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ADB90-F5E1-F2A3-9D58-13009ECF4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20423-F9CF-0620-B6A3-622E4D203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6A3ADC-4D20-65EA-08FC-0066C8254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18ABE-B47E-4EE1-26A3-B44146B8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16D5-C522-94BF-FFF4-8DD68924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8872E-2F6B-6FF3-054E-D0235EBCC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867F9-793E-71FD-9BD0-C65E5FFBE4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9D3BD-6C28-1112-01EE-FFEA934F6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86288-2515-C536-CC55-78404E41F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DA8FB9-3478-7D47-361D-D51CC96F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0F57D-0866-97B0-688A-B2794D0CE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6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10AE7-E9EA-A10A-8432-7012CF2CB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470E2-9417-E69E-98FC-B40EA0E8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6D2582-2478-E90D-895E-0A43C3427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18D34C-12A5-6360-D459-09553A02B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D0B4D8-A20D-1D12-FC4F-F4905B88D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37A36-E627-2858-8988-24E43EE1B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083490-036E-E89D-63AE-1C8E3A25C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9D59E2-2DA1-AB08-613C-A9BBC4860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30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ADCEB-50F4-F8CF-1A93-96B15FEE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930FD8-6565-2A4A-3DA1-6D4B755A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7E932D-DF5B-397A-642D-6978D9121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2F388A-57C3-4895-99CB-0331BC23B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40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DCADB2-00B7-626B-F287-37D0B1BFA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0B2F8E-1CFE-E088-E860-13A9282F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FCAF1C-028F-9676-7F13-2EB3ED1C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30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38BF-DB5D-A7D2-28E3-A619A2AA9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7F6F4-0D5E-C8DD-7F91-602DEF688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5AC61-4A3E-D4F3-DE29-A6ACC4434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D5BA6-0A43-95E3-B4D1-F10486C3C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EBD161-F384-15B6-6FA9-0C103268E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6776C4-46CA-8AA2-4FCF-EFB5CDD96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9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3FD9B-9991-00E6-5060-46F335ED9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56F21A-511F-E42A-B14A-0E857B6AD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8F3BD-06EC-32F7-CE10-1EC259AFE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F2E57-078D-FFCB-9B6B-A6E4682F6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29ACDE-D4BF-55D6-4C28-2BB154472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957216-3679-1491-2347-57189148A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7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21CB2-B89B-5170-BFC7-16CA5D4C8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92C3BB-A878-D274-2BED-3B972F6E4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F6AF32-7C39-DA4A-C92C-42C6D17BB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3E60A-177B-47FC-911C-46B7824D103B}" type="datetimeFigureOut">
              <a:rPr lang="en-US" smtClean="0"/>
              <a:t>8/16/2024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9033-1576-AECA-74FA-DCB2FCD7E6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5300C-BB3D-B785-20DE-1120F11E3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744BB-2186-42A2-B1BD-87B7059CA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77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dv-tools.org/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pdv-tools.org" TargetMode="Externa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www.pdv-tools.org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Modes and Mechanisms of Pacific Decadal-Scale Variability"/>
          <p:cNvSpPr txBox="1"/>
          <p:nvPr/>
        </p:nvSpPr>
        <p:spPr>
          <a:xfrm>
            <a:off x="2866011" y="698062"/>
            <a:ext cx="5914926" cy="1002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5400"/>
            </a:lvl1pPr>
          </a:lstStyle>
          <a:p>
            <a:pPr algn="ctr" defTabSz="412750" hangingPunct="0"/>
            <a:r>
              <a:rPr sz="2700" b="1" kern="0">
                <a:solidFill>
                  <a:srgbClr val="000000"/>
                </a:solidFill>
                <a:latin typeface="Helvetica Neue"/>
                <a:sym typeface="Helvetica Neue"/>
              </a:rPr>
              <a:t>Modes and Mechanisms of Pacific Decadal-Scale Variability</a:t>
            </a:r>
          </a:p>
        </p:txBody>
      </p:sp>
      <p:pic>
        <p:nvPicPr>
          <p:cNvPr id="129" name="Image" descr="Image"/>
          <p:cNvPicPr>
            <a:picLocks noChangeAspect="1"/>
          </p:cNvPicPr>
          <p:nvPr/>
        </p:nvPicPr>
        <p:blipFill>
          <a:blip r:embed="rId2"/>
          <a:srcRect l="6339" t="8819"/>
          <a:stretch>
            <a:fillRect/>
          </a:stretch>
        </p:blipFill>
        <p:spPr>
          <a:xfrm>
            <a:off x="250302" y="137998"/>
            <a:ext cx="9522271" cy="5152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85" y="1665129"/>
            <a:ext cx="2142082" cy="20983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6084" y="344561"/>
            <a:ext cx="2142082" cy="2173086"/>
          </a:xfrm>
          <a:prstGeom prst="rect">
            <a:avLst/>
          </a:prstGeom>
          <a:ln w="12700">
            <a:miter lim="400000"/>
          </a:ln>
          <a:effectLst>
            <a:outerShdw blurRad="3429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32" name="www.pdv-tools.org"/>
          <p:cNvSpPr txBox="1"/>
          <p:nvPr/>
        </p:nvSpPr>
        <p:spPr>
          <a:xfrm>
            <a:off x="9526895" y="2596528"/>
            <a:ext cx="2380460" cy="412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defTabSz="412750" hangingPunct="0">
              <a:defRPr sz="4700"/>
            </a:pPr>
            <a:r>
              <a:rPr sz="1950" b="1" u="sng" kern="0">
                <a:solidFill>
                  <a:srgbClr val="000000"/>
                </a:solidFill>
                <a:latin typeface="Helvetica Neue"/>
                <a:sym typeface="Helvetica Neue"/>
                <a:hlinkClick r:id="rId5"/>
              </a:rPr>
              <a:t>www.pdv-tools.org</a:t>
            </a:r>
            <a:r>
              <a:rPr sz="2350" b="1" kern="0">
                <a:solidFill>
                  <a:srgbClr val="000000"/>
                </a:solidFill>
                <a:latin typeface="Helvetica Neue"/>
                <a:sym typeface="Helvetica Neue"/>
              </a:rPr>
              <a:t> </a:t>
            </a:r>
          </a:p>
        </p:txBody>
      </p:sp>
      <p:sp>
        <p:nvSpPr>
          <p:cNvPr id="133" name="Line"/>
          <p:cNvSpPr/>
          <p:nvPr/>
        </p:nvSpPr>
        <p:spPr>
          <a:xfrm>
            <a:off x="3916379" y="3984927"/>
            <a:ext cx="1505516" cy="1"/>
          </a:xfrm>
          <a:prstGeom prst="lin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4" name="Line"/>
          <p:cNvSpPr/>
          <p:nvPr/>
        </p:nvSpPr>
        <p:spPr>
          <a:xfrm>
            <a:off x="5592378" y="4274906"/>
            <a:ext cx="1322608" cy="1"/>
          </a:xfrm>
          <a:prstGeom prst="lin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5" name="Line"/>
          <p:cNvSpPr/>
          <p:nvPr/>
        </p:nvSpPr>
        <p:spPr>
          <a:xfrm>
            <a:off x="3916379" y="4274906"/>
            <a:ext cx="1505516" cy="1"/>
          </a:xfrm>
          <a:prstGeom prst="lin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6" name="Line"/>
          <p:cNvSpPr/>
          <p:nvPr/>
        </p:nvSpPr>
        <p:spPr>
          <a:xfrm>
            <a:off x="7299278" y="3984927"/>
            <a:ext cx="1322609" cy="1"/>
          </a:xfrm>
          <a:prstGeom prst="lin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7" name="Line"/>
          <p:cNvSpPr/>
          <p:nvPr/>
        </p:nvSpPr>
        <p:spPr>
          <a:xfrm>
            <a:off x="6410236" y="3984927"/>
            <a:ext cx="719125" cy="1"/>
          </a:xfrm>
          <a:prstGeom prst="line">
            <a:avLst/>
          </a:prstGeom>
          <a:ln w="63500">
            <a:solidFill>
              <a:schemeClr val="accent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38" name="Di Lorenzo, E., et al. (2023), Modes and Mechanisms of Pacific Decadal-Scale Variability, Annual Review of Marine Science, 15(1), 249-275, doi:10.1146/annurev-marine-040422-084555."/>
          <p:cNvSpPr txBox="1"/>
          <p:nvPr/>
        </p:nvSpPr>
        <p:spPr>
          <a:xfrm>
            <a:off x="599308" y="6232189"/>
            <a:ext cx="8353148" cy="57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b="0" i="1"/>
            </a:lvl1pPr>
          </a:lstStyle>
          <a:p>
            <a:pPr defTabSz="412750" hangingPunct="0"/>
            <a:r>
              <a:rPr sz="1500" kern="0">
                <a:solidFill>
                  <a:srgbClr val="000000"/>
                </a:solidFill>
                <a:latin typeface="Helvetica Neue"/>
                <a:sym typeface="Helvetica Neue"/>
              </a:rPr>
              <a:t>Di Lorenzo, E., et al. (2023), Modes and Mechanisms of Pacific Decadal-Scale Variability, Annual Review of Marine Science, 15(1), 249-275, doi:10.1146/annurev-marine-040422-084555.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文本框 23"/>
          <p:cNvSpPr txBox="1"/>
          <p:nvPr/>
        </p:nvSpPr>
        <p:spPr>
          <a:xfrm>
            <a:off x="1088859" y="1079266"/>
            <a:ext cx="5118609" cy="814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100" b="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050"/>
              <a:t>We examine the impact of the PDV modes on statistical modes like the PDO</a:t>
            </a:r>
          </a:p>
        </p:txBody>
      </p:sp>
      <p:sp>
        <p:nvSpPr>
          <p:cNvPr id="199" name="文本框 23"/>
          <p:cNvSpPr txBox="1"/>
          <p:nvPr/>
        </p:nvSpPr>
        <p:spPr>
          <a:xfrm>
            <a:off x="1075848" y="691688"/>
            <a:ext cx="4825603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800">
                <a:solidFill>
                  <a:schemeClr val="accent5">
                    <a:lumOff val="-298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00"/>
              <a:t>LIM Dynamic Filtering</a:t>
            </a:r>
          </a:p>
        </p:txBody>
      </p:sp>
      <p:grpSp>
        <p:nvGrpSpPr>
          <p:cNvPr id="202" name="Group"/>
          <p:cNvGrpSpPr/>
          <p:nvPr/>
        </p:nvGrpSpPr>
        <p:grpSpPr>
          <a:xfrm>
            <a:off x="7014253" y="334682"/>
            <a:ext cx="4250933" cy="5311692"/>
            <a:chOff x="0" y="0"/>
            <a:chExt cx="8501864" cy="10623382"/>
          </a:xfrm>
        </p:grpSpPr>
        <p:pic>
          <p:nvPicPr>
            <p:cNvPr id="200" name="Image" descr="Image"/>
            <p:cNvPicPr>
              <a:picLocks noChangeAspect="1"/>
            </p:cNvPicPr>
            <p:nvPr/>
          </p:nvPicPr>
          <p:blipFill>
            <a:blip r:embed="rId2"/>
            <a:srcRect r="44048"/>
            <a:stretch>
              <a:fillRect/>
            </a:stretch>
          </p:blipFill>
          <p:spPr>
            <a:xfrm>
              <a:off x="0" y="63500"/>
              <a:ext cx="8501865" cy="1055988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1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31071" y="0"/>
              <a:ext cx="6541982" cy="105600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03" name="文本框 23"/>
          <p:cNvSpPr txBox="1"/>
          <p:nvPr/>
        </p:nvSpPr>
        <p:spPr>
          <a:xfrm>
            <a:off x="720490" y="4966457"/>
            <a:ext cx="5633544" cy="46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50"/>
              <a:t>Pacific Decadal Oscillation (PDO) = </a:t>
            </a:r>
          </a:p>
        </p:txBody>
      </p:sp>
      <p:sp>
        <p:nvSpPr>
          <p:cNvPr id="204" name="KOE Mode"/>
          <p:cNvSpPr txBox="1"/>
          <p:nvPr/>
        </p:nvSpPr>
        <p:spPr>
          <a:xfrm>
            <a:off x="1312093" y="5534392"/>
            <a:ext cx="1586973" cy="46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lnSpc>
                <a:spcPct val="120000"/>
              </a:lnSpc>
              <a:defRPr sz="4900">
                <a:solidFill>
                  <a:schemeClr val="accent1">
                    <a:hueOff val="114395"/>
                    <a:lumOff val="-249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50"/>
              <a:t>KOE Mode</a:t>
            </a:r>
          </a:p>
        </p:txBody>
      </p:sp>
      <p:sp>
        <p:nvSpPr>
          <p:cNvPr id="205" name="NP-CP Mode"/>
          <p:cNvSpPr txBox="1"/>
          <p:nvPr/>
        </p:nvSpPr>
        <p:spPr>
          <a:xfrm>
            <a:off x="3313351" y="5547280"/>
            <a:ext cx="1897058" cy="46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lnSpc>
                <a:spcPct val="120000"/>
              </a:lnSpc>
              <a:defRPr sz="4900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50"/>
              <a:t>NP-CP Mode</a:t>
            </a:r>
          </a:p>
        </p:txBody>
      </p:sp>
      <p:sp>
        <p:nvSpPr>
          <p:cNvPr id="206" name="ENSO Mode"/>
          <p:cNvSpPr txBox="1"/>
          <p:nvPr/>
        </p:nvSpPr>
        <p:spPr>
          <a:xfrm>
            <a:off x="5602818" y="5547280"/>
            <a:ext cx="1814599" cy="46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lnSpc>
                <a:spcPct val="120000"/>
              </a:lnSpc>
              <a:defRPr sz="4900">
                <a:solidFill>
                  <a:schemeClr val="accent5">
                    <a:lumOff val="-298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450"/>
              <a:t>ENSO Mode</a:t>
            </a:r>
          </a:p>
        </p:txBody>
      </p:sp>
      <p:sp>
        <p:nvSpPr>
          <p:cNvPr id="207" name="文本框 23"/>
          <p:cNvSpPr txBox="1"/>
          <p:nvPr/>
        </p:nvSpPr>
        <p:spPr>
          <a:xfrm>
            <a:off x="2997258" y="5544447"/>
            <a:ext cx="468034" cy="53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5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650"/>
              <a:t>+</a:t>
            </a:r>
          </a:p>
        </p:txBody>
      </p:sp>
      <p:sp>
        <p:nvSpPr>
          <p:cNvPr id="208" name="文本框 23"/>
          <p:cNvSpPr txBox="1"/>
          <p:nvPr/>
        </p:nvSpPr>
        <p:spPr>
          <a:xfrm>
            <a:off x="5258153" y="5531559"/>
            <a:ext cx="468034" cy="5366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53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650"/>
              <a:t>+</a:t>
            </a:r>
          </a:p>
        </p:txBody>
      </p:sp>
      <p:pic>
        <p:nvPicPr>
          <p:cNvPr id="209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02" y="2022153"/>
            <a:ext cx="3333751" cy="193675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Arrow"/>
          <p:cNvSpPr/>
          <p:nvPr/>
        </p:nvSpPr>
        <p:spPr>
          <a:xfrm>
            <a:off x="4405933" y="2405013"/>
            <a:ext cx="1837755" cy="1038621"/>
          </a:xfrm>
          <a:prstGeom prst="rightArrow">
            <a:avLst>
              <a:gd name="adj1" fmla="val 49311"/>
              <a:gd name="adj2" fmla="val 50369"/>
            </a:avLst>
          </a:prstGeom>
          <a:solidFill>
            <a:schemeClr val="accent5">
              <a:lumOff val="-29866"/>
            </a:schemeClr>
          </a:solidFill>
          <a:ln w="12700">
            <a:miter lim="400000"/>
          </a:ln>
          <a:effectLst>
            <a:outerShdw blurRad="3429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文本框 23"/>
          <p:cNvSpPr txBox="1"/>
          <p:nvPr/>
        </p:nvSpPr>
        <p:spPr>
          <a:xfrm>
            <a:off x="1075848" y="691688"/>
            <a:ext cx="4825603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800">
                <a:solidFill>
                  <a:schemeClr val="accent5">
                    <a:lumOff val="-298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400" b="1" kern="0">
                <a:solidFill>
                  <a:srgbClr val="FF644E">
                    <a:lumOff val="-29866"/>
                  </a:srgbClr>
                </a:solidFill>
              </a:rPr>
              <a:t>LIM Dynamic Filtering</a:t>
            </a:r>
          </a:p>
        </p:txBody>
      </p:sp>
      <p:pic>
        <p:nvPicPr>
          <p:cNvPr id="21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8" y="1808112"/>
            <a:ext cx="11298920" cy="2704699"/>
          </a:xfrm>
          <a:prstGeom prst="rect">
            <a:avLst/>
          </a:prstGeom>
          <a:ln w="12700">
            <a:miter lim="400000"/>
          </a:ln>
        </p:spPr>
      </p:pic>
      <p:sp>
        <p:nvSpPr>
          <p:cNvPr id="214" name="文本框 23"/>
          <p:cNvSpPr txBox="1"/>
          <p:nvPr/>
        </p:nvSpPr>
        <p:spPr>
          <a:xfrm>
            <a:off x="958462" y="1393759"/>
            <a:ext cx="10033864" cy="46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20000"/>
              </a:lnSpc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250" b="1" kern="0">
                <a:solidFill>
                  <a:srgbClr val="000000"/>
                </a:solidFill>
              </a:rPr>
              <a:t>The relative contribution of the “dynamical modes” to PDV can change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48" y="1808112"/>
            <a:ext cx="11298920" cy="2704699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文本框 23"/>
          <p:cNvSpPr txBox="1"/>
          <p:nvPr/>
        </p:nvSpPr>
        <p:spPr>
          <a:xfrm>
            <a:off x="958462" y="1393759"/>
            <a:ext cx="10033864" cy="46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20000"/>
              </a:lnSpc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250" b="1" kern="0">
                <a:solidFill>
                  <a:srgbClr val="000000"/>
                </a:solidFill>
              </a:rPr>
              <a:t>The relative contribution of the “dynamical modes” to PDV can change</a:t>
            </a:r>
          </a:p>
        </p:txBody>
      </p:sp>
      <p:sp>
        <p:nvSpPr>
          <p:cNvPr id="218" name="文本框 23"/>
          <p:cNvSpPr txBox="1"/>
          <p:nvPr/>
        </p:nvSpPr>
        <p:spPr>
          <a:xfrm>
            <a:off x="1075848" y="691688"/>
            <a:ext cx="4825603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800">
                <a:solidFill>
                  <a:schemeClr val="accent5">
                    <a:lumOff val="-298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400" b="1" kern="0">
                <a:solidFill>
                  <a:srgbClr val="FF644E">
                    <a:lumOff val="-29866"/>
                  </a:srgbClr>
                </a:solidFill>
              </a:rPr>
              <a:t>LIM Dynamic Filtering</a:t>
            </a:r>
          </a:p>
        </p:txBody>
      </p:sp>
      <p:sp>
        <p:nvSpPr>
          <p:cNvPr id="219" name="文本框 23"/>
          <p:cNvSpPr txBox="1"/>
          <p:nvPr/>
        </p:nvSpPr>
        <p:spPr>
          <a:xfrm>
            <a:off x="1840802" y="4698578"/>
            <a:ext cx="9132678" cy="46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20000"/>
              </a:lnSpc>
              <a:defRPr sz="4500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250" b="1" kern="0">
                <a:solidFill>
                  <a:srgbClr val="00A2FF">
                    <a:lumOff val="-13575"/>
                  </a:srgbClr>
                </a:solidFill>
              </a:rPr>
              <a:t>We find that this is true also in CMIP6 models</a:t>
            </a:r>
          </a:p>
        </p:txBody>
      </p:sp>
      <p:sp>
        <p:nvSpPr>
          <p:cNvPr id="220" name="文本框 23"/>
          <p:cNvSpPr txBox="1"/>
          <p:nvPr/>
        </p:nvSpPr>
        <p:spPr>
          <a:xfrm>
            <a:off x="3847836" y="5792823"/>
            <a:ext cx="5118609" cy="43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1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050" b="1" kern="0">
                <a:solidFill>
                  <a:srgbClr val="000000"/>
                </a:solidFill>
              </a:rPr>
              <a:t>see Wu et al. 2024, Nature CC, in review</a:t>
            </a:r>
          </a:p>
        </p:txBody>
      </p:sp>
      <p:sp>
        <p:nvSpPr>
          <p:cNvPr id="221" name="文本框 23"/>
          <p:cNvSpPr txBox="1"/>
          <p:nvPr/>
        </p:nvSpPr>
        <p:spPr>
          <a:xfrm>
            <a:off x="1840802" y="5193824"/>
            <a:ext cx="9132678" cy="46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20000"/>
              </a:lnSpc>
              <a:defRPr sz="4500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250" b="1" kern="0">
                <a:solidFill>
                  <a:srgbClr val="00A2FF">
                    <a:lumOff val="-13575"/>
                  </a:srgbClr>
                </a:solidFill>
              </a:rPr>
              <a:t>ENSO and NP-CP Modes become stronger in warming climate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文本框 23"/>
          <p:cNvSpPr txBox="1"/>
          <p:nvPr/>
        </p:nvSpPr>
        <p:spPr>
          <a:xfrm>
            <a:off x="1088859" y="1079266"/>
            <a:ext cx="5118609" cy="814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100" b="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050" kern="0">
                <a:solidFill>
                  <a:srgbClr val="000000"/>
                </a:solidFill>
              </a:rPr>
              <a:t>We examine the impact of the PDV modes on statistical modes like the PDO</a:t>
            </a:r>
          </a:p>
        </p:txBody>
      </p:sp>
      <p:sp>
        <p:nvSpPr>
          <p:cNvPr id="224" name="文本框 23"/>
          <p:cNvSpPr txBox="1"/>
          <p:nvPr/>
        </p:nvSpPr>
        <p:spPr>
          <a:xfrm>
            <a:off x="1075848" y="691688"/>
            <a:ext cx="4825603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800">
                <a:solidFill>
                  <a:schemeClr val="accent5">
                    <a:lumOff val="-298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400" b="1" kern="0">
                <a:solidFill>
                  <a:srgbClr val="FF644E">
                    <a:lumOff val="-29866"/>
                  </a:srgbClr>
                </a:solidFill>
              </a:rPr>
              <a:t>LIM Dynamic Filtering</a:t>
            </a:r>
          </a:p>
        </p:txBody>
      </p:sp>
      <p:pic>
        <p:nvPicPr>
          <p:cNvPr id="22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02" y="2022153"/>
            <a:ext cx="3333751" cy="1936751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文本框 23"/>
          <p:cNvSpPr txBox="1"/>
          <p:nvPr/>
        </p:nvSpPr>
        <p:spPr>
          <a:xfrm>
            <a:off x="6616850" y="2413377"/>
            <a:ext cx="5118609" cy="1193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100" b="0" i="1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050" kern="0">
                <a:solidFill>
                  <a:srgbClr val="00A2FF">
                    <a:lumOff val="-13575"/>
                  </a:srgbClr>
                </a:solidFill>
              </a:rPr>
              <a:t>The NP-CP mode is also responsible for the multi-year duration of North Pacific Marine Heatwaves</a:t>
            </a:r>
          </a:p>
        </p:txBody>
      </p:sp>
      <p:sp>
        <p:nvSpPr>
          <p:cNvPr id="227" name="文本框 23"/>
          <p:cNvSpPr txBox="1"/>
          <p:nvPr/>
        </p:nvSpPr>
        <p:spPr>
          <a:xfrm>
            <a:off x="6616850" y="3604573"/>
            <a:ext cx="5118609" cy="436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1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050" b="1" kern="0">
                <a:solidFill>
                  <a:srgbClr val="000000"/>
                </a:solidFill>
              </a:rPr>
              <a:t>see Capotondi et al. 2024, in prep</a:t>
            </a:r>
          </a:p>
        </p:txBody>
      </p:sp>
      <p:sp>
        <p:nvSpPr>
          <p:cNvPr id="228" name="Arrow"/>
          <p:cNvSpPr/>
          <p:nvPr/>
        </p:nvSpPr>
        <p:spPr>
          <a:xfrm>
            <a:off x="4405933" y="2405013"/>
            <a:ext cx="1837755" cy="1038621"/>
          </a:xfrm>
          <a:prstGeom prst="rightArrow">
            <a:avLst>
              <a:gd name="adj1" fmla="val 49311"/>
              <a:gd name="adj2" fmla="val 50369"/>
            </a:avLst>
          </a:prstGeom>
          <a:solidFill>
            <a:schemeClr val="accent5">
              <a:lumOff val="-29866"/>
            </a:schemeClr>
          </a:solidFill>
          <a:ln w="12700">
            <a:miter lim="400000"/>
          </a:ln>
          <a:effectLst>
            <a:outerShdw blurRad="3429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8" y="991949"/>
            <a:ext cx="8623725" cy="4542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586" y="1884671"/>
            <a:ext cx="2556904" cy="2593912"/>
          </a:xfrm>
          <a:prstGeom prst="rect">
            <a:avLst/>
          </a:prstGeom>
          <a:ln w="12700">
            <a:miter lim="400000"/>
          </a:ln>
          <a:effectLst>
            <a:outerShdw blurRad="3429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232" name="Modes and Mechanisms of Pacific Decadal-Scale Variability"/>
          <p:cNvSpPr txBox="1"/>
          <p:nvPr/>
        </p:nvSpPr>
        <p:spPr>
          <a:xfrm>
            <a:off x="380516" y="244967"/>
            <a:ext cx="10191766" cy="50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5400"/>
            </a:lvl1pPr>
          </a:lstStyle>
          <a:p>
            <a:pPr algn="ctr" defTabSz="412750" hangingPunct="0"/>
            <a:r>
              <a:rPr sz="2700" b="1" kern="0">
                <a:solidFill>
                  <a:srgbClr val="000000"/>
                </a:solidFill>
                <a:latin typeface="Helvetica Neue"/>
                <a:sym typeface="Helvetica Neue"/>
              </a:rPr>
              <a:t>Modes and Mechanisms of Pacific Decadal-Scale Variability</a:t>
            </a:r>
          </a:p>
        </p:txBody>
      </p:sp>
      <p:pic>
        <p:nvPicPr>
          <p:cNvPr id="233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02" y="2022153"/>
            <a:ext cx="3333751" cy="1936751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www.pdv-tools.org"/>
          <p:cNvSpPr txBox="1"/>
          <p:nvPr/>
        </p:nvSpPr>
        <p:spPr>
          <a:xfrm>
            <a:off x="9496485" y="4587214"/>
            <a:ext cx="2297104" cy="35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900" u="sng">
                <a:hlinkClick r:id="rId5"/>
              </a:defRPr>
            </a:lvl1pPr>
          </a:lstStyle>
          <a:p>
            <a:pPr algn="ctr" defTabSz="412750" hangingPunct="0">
              <a:defRPr sz="4700" u="none"/>
            </a:pPr>
            <a:r>
              <a:rPr sz="1950" b="1" kern="0">
                <a:solidFill>
                  <a:srgbClr val="000000"/>
                </a:solidFill>
                <a:latin typeface="Helvetica Neue"/>
                <a:sym typeface="Helvetica Neue"/>
              </a:rPr>
              <a:t>www.pdv-tools.org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14" y="837076"/>
            <a:ext cx="11666373" cy="5323845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文本框 23"/>
          <p:cNvSpPr txBox="1"/>
          <p:nvPr/>
        </p:nvSpPr>
        <p:spPr>
          <a:xfrm>
            <a:off x="2266868" y="143776"/>
            <a:ext cx="7528023" cy="927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/>
          <a:p>
            <a:pPr algn="ctr" hangingPunct="0">
              <a:lnSpc>
                <a:spcPct val="120000"/>
              </a:lnSpc>
              <a:defRPr sz="4100">
                <a:latin typeface="Arial"/>
                <a:ea typeface="Arial"/>
                <a:cs typeface="Arial"/>
                <a:sym typeface="Arial"/>
              </a:defRPr>
            </a:pPr>
            <a:r>
              <a:rPr sz="2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 use a </a:t>
            </a:r>
            <a:r>
              <a:rPr sz="23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Linear Inverse Model (LIM)</a:t>
            </a:r>
            <a:r>
              <a:rPr sz="2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  <a:p>
            <a:pPr algn="ctr" hangingPunct="0">
              <a:lnSpc>
                <a:spcPct val="120000"/>
              </a:lnSpc>
              <a:defRPr sz="4100">
                <a:latin typeface="Arial"/>
                <a:ea typeface="Arial"/>
                <a:cs typeface="Arial"/>
                <a:sym typeface="Arial"/>
              </a:defRPr>
            </a:pPr>
            <a:r>
              <a:rPr sz="2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to Diagnose the </a:t>
            </a:r>
            <a:r>
              <a:rPr sz="2450" b="1" kern="0" dirty="0">
                <a:solidFill>
                  <a:srgbClr val="00A2FF">
                    <a:hueOff val="114395"/>
                    <a:lumOff val="-24975"/>
                  </a:srgbClr>
                </a:solidFill>
                <a:latin typeface="Arial"/>
                <a:cs typeface="Arial"/>
                <a:sym typeface="Arial"/>
              </a:rPr>
              <a:t>PDV modes</a:t>
            </a:r>
            <a:r>
              <a:rPr sz="205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in observations and models</a:t>
            </a:r>
          </a:p>
        </p:txBody>
      </p:sp>
      <p:sp>
        <p:nvSpPr>
          <p:cNvPr id="142" name="Di Lorenzo, E., et al. (2023), Modes and Mechanisms of Pacific Decadal-Scale Variability, Annual Review of Marine Science, 15(1), 249-275, doi:10.1146/annurev-marine-040422-084555."/>
          <p:cNvSpPr txBox="1"/>
          <p:nvPr/>
        </p:nvSpPr>
        <p:spPr>
          <a:xfrm>
            <a:off x="599308" y="6232189"/>
            <a:ext cx="8353148" cy="579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algn="l">
              <a:lnSpc>
                <a:spcPct val="120000"/>
              </a:lnSpc>
              <a:defRPr b="0" i="1"/>
            </a:lvl1pPr>
          </a:lstStyle>
          <a:p>
            <a:pPr defTabSz="412750" hangingPunct="0"/>
            <a:r>
              <a:rPr sz="1500" kern="0">
                <a:solidFill>
                  <a:srgbClr val="000000"/>
                </a:solidFill>
                <a:latin typeface="Helvetica Neue"/>
                <a:sym typeface="Helvetica Neue"/>
              </a:rPr>
              <a:t>Di Lorenzo, E., et al. (2023), Modes and Mechanisms of Pacific Decadal-Scale Variability, Annual Review of Marine Science, 15(1), 249-275, doi:10.1146/annurev-marine-040422-084555.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Image" descr="Image"/>
          <p:cNvPicPr>
            <a:picLocks noChangeAspect="1"/>
          </p:cNvPicPr>
          <p:nvPr/>
        </p:nvPicPr>
        <p:blipFill>
          <a:blip r:embed="rId2"/>
          <a:srcRect r="52462"/>
          <a:stretch>
            <a:fillRect/>
          </a:stretch>
        </p:blipFill>
        <p:spPr>
          <a:xfrm>
            <a:off x="469182" y="970382"/>
            <a:ext cx="5458133" cy="4530544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文本框 23"/>
          <p:cNvSpPr txBox="1"/>
          <p:nvPr/>
        </p:nvSpPr>
        <p:spPr>
          <a:xfrm>
            <a:off x="3126110" y="369315"/>
            <a:ext cx="6545383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defTabSz="1828800">
              <a:lnSpc>
                <a:spcPct val="1200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400" b="1" kern="0">
                <a:solidFill>
                  <a:srgbClr val="000000"/>
                </a:solidFill>
              </a:rPr>
              <a:t>Two PDV mechanisms emerge as dominant</a:t>
            </a:r>
          </a:p>
        </p:txBody>
      </p:sp>
      <p:sp>
        <p:nvSpPr>
          <p:cNvPr id="146" name="NP-CP Mode…"/>
          <p:cNvSpPr txBox="1"/>
          <p:nvPr/>
        </p:nvSpPr>
        <p:spPr>
          <a:xfrm>
            <a:off x="961490" y="5531663"/>
            <a:ext cx="4145366" cy="85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hangingPunct="0">
              <a:lnSpc>
                <a:spcPct val="120000"/>
              </a:lnSpc>
              <a:defRPr sz="4900">
                <a:solidFill>
                  <a:srgbClr val="00A2FF">
                    <a:lumOff val="-13575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50" b="1" kern="0">
                <a:solidFill>
                  <a:srgbClr val="00A2FF">
                    <a:lumOff val="-13575"/>
                  </a:srgbClr>
                </a:solidFill>
                <a:latin typeface="Arial"/>
                <a:cs typeface="Arial"/>
                <a:sym typeface="Arial"/>
              </a:rPr>
              <a:t>NP-CP Mode</a:t>
            </a:r>
          </a:p>
          <a:p>
            <a:pPr algn="ctr" hangingPunct="0">
              <a:lnSpc>
                <a:spcPct val="120000"/>
              </a:lnSpc>
              <a:defRPr sz="4200" b="0">
                <a:solidFill>
                  <a:srgbClr val="00A2FF">
                    <a:lumOff val="-13575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100" kern="0">
                <a:solidFill>
                  <a:srgbClr val="00A2FF">
                    <a:lumOff val="-13575"/>
                  </a:srgbClr>
                </a:solidFill>
                <a:latin typeface="Arial"/>
                <a:cs typeface="Arial"/>
                <a:sym typeface="Arial"/>
              </a:rPr>
              <a:t>North Pacific-Central Pacific Mode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82" y="970382"/>
            <a:ext cx="11481819" cy="4530544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文本框 23"/>
          <p:cNvSpPr txBox="1"/>
          <p:nvPr/>
        </p:nvSpPr>
        <p:spPr>
          <a:xfrm>
            <a:off x="3126110" y="369315"/>
            <a:ext cx="6545383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defTabSz="1828800">
              <a:lnSpc>
                <a:spcPct val="1200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400" b="1" kern="0">
                <a:solidFill>
                  <a:srgbClr val="000000"/>
                </a:solidFill>
              </a:rPr>
              <a:t>Two PDV mechanisms emerge as dominant</a:t>
            </a:r>
          </a:p>
        </p:txBody>
      </p:sp>
      <p:sp>
        <p:nvSpPr>
          <p:cNvPr id="150" name="KOE Mode"/>
          <p:cNvSpPr txBox="1"/>
          <p:nvPr/>
        </p:nvSpPr>
        <p:spPr>
          <a:xfrm>
            <a:off x="8336952" y="5535224"/>
            <a:ext cx="1639873" cy="462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lnSpc>
                <a:spcPct val="120000"/>
              </a:lnSpc>
              <a:defRPr sz="4900">
                <a:solidFill>
                  <a:schemeClr val="accent1">
                    <a:hueOff val="114395"/>
                    <a:lumOff val="-249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450" b="1" kern="0">
                <a:solidFill>
                  <a:srgbClr val="00A2FF">
                    <a:hueOff val="114395"/>
                    <a:lumOff val="-24975"/>
                  </a:srgbClr>
                </a:solidFill>
              </a:rPr>
              <a:t>KOE Mode</a:t>
            </a:r>
          </a:p>
        </p:txBody>
      </p:sp>
      <p:sp>
        <p:nvSpPr>
          <p:cNvPr id="151" name="NP-CP Mode…"/>
          <p:cNvSpPr txBox="1"/>
          <p:nvPr/>
        </p:nvSpPr>
        <p:spPr>
          <a:xfrm>
            <a:off x="961490" y="5531663"/>
            <a:ext cx="4145366" cy="85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hangingPunct="0">
              <a:lnSpc>
                <a:spcPct val="120000"/>
              </a:lnSpc>
              <a:defRPr sz="4900">
                <a:solidFill>
                  <a:srgbClr val="00A2FF">
                    <a:lumOff val="-13575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50" b="1" kern="0">
                <a:solidFill>
                  <a:srgbClr val="00A2FF">
                    <a:lumOff val="-13575"/>
                  </a:srgbClr>
                </a:solidFill>
                <a:latin typeface="Arial"/>
                <a:cs typeface="Arial"/>
                <a:sym typeface="Arial"/>
              </a:rPr>
              <a:t>NP-CP Mode</a:t>
            </a:r>
          </a:p>
          <a:p>
            <a:pPr algn="ctr" hangingPunct="0">
              <a:lnSpc>
                <a:spcPct val="120000"/>
              </a:lnSpc>
              <a:defRPr sz="4200" b="0">
                <a:solidFill>
                  <a:srgbClr val="00A2FF">
                    <a:lumOff val="-13575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100" kern="0">
                <a:solidFill>
                  <a:srgbClr val="00A2FF">
                    <a:lumOff val="-13575"/>
                  </a:srgbClr>
                </a:solidFill>
                <a:latin typeface="Arial"/>
                <a:cs typeface="Arial"/>
                <a:sym typeface="Arial"/>
              </a:rPr>
              <a:t>North Pacific-Central Pacific Mode</a:t>
            </a:r>
          </a:p>
        </p:txBody>
      </p:sp>
      <p:sp>
        <p:nvSpPr>
          <p:cNvPr id="152" name="文本框 23"/>
          <p:cNvSpPr txBox="1"/>
          <p:nvPr/>
        </p:nvSpPr>
        <p:spPr>
          <a:xfrm>
            <a:off x="6597584" y="6090799"/>
            <a:ext cx="5118609" cy="814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100" i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050" b="1" kern="0">
                <a:solidFill>
                  <a:srgbClr val="000000"/>
                </a:solidFill>
              </a:rPr>
              <a:t>see Song, Stevenson et al. 2024, in prep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" descr="Image"/>
          <p:cNvPicPr>
            <a:picLocks noChangeAspect="1"/>
          </p:cNvPicPr>
          <p:nvPr/>
        </p:nvPicPr>
        <p:blipFill>
          <a:blip r:embed="rId2"/>
          <a:srcRect r="52480"/>
          <a:stretch>
            <a:fillRect/>
          </a:stretch>
        </p:blipFill>
        <p:spPr>
          <a:xfrm>
            <a:off x="469182" y="970382"/>
            <a:ext cx="5456155" cy="453054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文本框 23"/>
          <p:cNvSpPr txBox="1"/>
          <p:nvPr/>
        </p:nvSpPr>
        <p:spPr>
          <a:xfrm>
            <a:off x="495040" y="324208"/>
            <a:ext cx="11588429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defTabSz="1828800">
              <a:lnSpc>
                <a:spcPct val="1200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400" b="1" kern="0">
                <a:solidFill>
                  <a:srgbClr val="000000"/>
                </a:solidFill>
              </a:rPr>
              <a:t>The NP-CP mode energizes a large 70% to Central Tropical Decadal Variability</a:t>
            </a:r>
          </a:p>
        </p:txBody>
      </p:sp>
      <p:sp>
        <p:nvSpPr>
          <p:cNvPr id="156" name="NP-CP Mode…"/>
          <p:cNvSpPr txBox="1"/>
          <p:nvPr/>
        </p:nvSpPr>
        <p:spPr>
          <a:xfrm>
            <a:off x="942158" y="5519569"/>
            <a:ext cx="4145366" cy="85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hangingPunct="0">
              <a:lnSpc>
                <a:spcPct val="120000"/>
              </a:lnSpc>
              <a:defRPr sz="4900">
                <a:solidFill>
                  <a:srgbClr val="00A2FF">
                    <a:lumOff val="-13575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50" b="1" kern="0">
                <a:solidFill>
                  <a:srgbClr val="00A2FF">
                    <a:lumOff val="-13575"/>
                  </a:srgbClr>
                </a:solidFill>
                <a:latin typeface="Arial"/>
                <a:cs typeface="Arial"/>
                <a:sym typeface="Arial"/>
              </a:rPr>
              <a:t>NP-CP Mode</a:t>
            </a:r>
          </a:p>
          <a:p>
            <a:pPr algn="ctr" hangingPunct="0">
              <a:lnSpc>
                <a:spcPct val="120000"/>
              </a:lnSpc>
              <a:defRPr sz="4200" b="0">
                <a:solidFill>
                  <a:srgbClr val="00A2FF">
                    <a:lumOff val="-13575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100" kern="0">
                <a:solidFill>
                  <a:srgbClr val="00A2FF">
                    <a:lumOff val="-13575"/>
                  </a:srgbClr>
                </a:solidFill>
                <a:latin typeface="Arial"/>
                <a:cs typeface="Arial"/>
                <a:sym typeface="Arial"/>
              </a:rPr>
              <a:t>North Pacific-Central Pacific Mode</a:t>
            </a:r>
          </a:p>
        </p:txBody>
      </p:sp>
      <p:sp>
        <p:nvSpPr>
          <p:cNvPr id="157" name="Zhao, Y. Y., E. Di Lorenzo, D. X. Sun, and S. Stevenson (2021), Tropical Pacific Decadal Variability and ENSO Precursor in CMIP5 Models, J. Clim., 34(3), 1023-1045, doi:10.1175/jcli-d-20-0158.1."/>
          <p:cNvSpPr txBox="1"/>
          <p:nvPr/>
        </p:nvSpPr>
        <p:spPr>
          <a:xfrm>
            <a:off x="6291278" y="2367722"/>
            <a:ext cx="5213666" cy="1220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b="0" i="1"/>
            </a:pPr>
            <a:r>
              <a:rPr sz="1500" b="1" i="1" kern="0">
                <a:solidFill>
                  <a:srgbClr val="000000"/>
                </a:solidFill>
                <a:latin typeface="Helvetica Neue"/>
                <a:sym typeface="Helvetica Neue"/>
              </a:rPr>
              <a:t>Zhao</a:t>
            </a:r>
            <a:r>
              <a:rPr sz="1500" i="1" kern="0">
                <a:solidFill>
                  <a:srgbClr val="000000"/>
                </a:solidFill>
                <a:latin typeface="Helvetica Neue"/>
                <a:sym typeface="Helvetica Neue"/>
              </a:rPr>
              <a:t>, Y. Y., E. Di Lorenzo, D. X. Sun, and S. Stevenson (2021), </a:t>
            </a:r>
            <a:r>
              <a:rPr sz="1500" b="1" i="1" kern="0">
                <a:solidFill>
                  <a:srgbClr val="000000"/>
                </a:solidFill>
                <a:latin typeface="Helvetica Neue"/>
                <a:sym typeface="Helvetica Neue"/>
              </a:rPr>
              <a:t>Tropical Pacific Decadal Variability and ENSO Precursor in CMIP5 Models</a:t>
            </a:r>
            <a:r>
              <a:rPr sz="1500" i="1" kern="0">
                <a:solidFill>
                  <a:srgbClr val="000000"/>
                </a:solidFill>
                <a:latin typeface="Helvetica Neue"/>
                <a:sym typeface="Helvetica Neue"/>
              </a:rPr>
              <a:t>, J. Clim., 34(3), 1023-1045, doi:10.1175/jcli-d-20-0158.1.</a:t>
            </a:r>
          </a:p>
        </p:txBody>
      </p:sp>
      <p:sp>
        <p:nvSpPr>
          <p:cNvPr id="158" name="文本框 23"/>
          <p:cNvSpPr txBox="1"/>
          <p:nvPr/>
        </p:nvSpPr>
        <p:spPr>
          <a:xfrm>
            <a:off x="6295468" y="3797684"/>
            <a:ext cx="4825603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800">
                <a:solidFill>
                  <a:schemeClr val="accent5">
                    <a:lumOff val="-298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400" b="1" kern="0">
                <a:solidFill>
                  <a:srgbClr val="FF644E">
                    <a:lumOff val="-29866"/>
                  </a:srgbClr>
                </a:solidFill>
              </a:rPr>
              <a:t>Multi-state LIM Diagnostic</a:t>
            </a:r>
          </a:p>
        </p:txBody>
      </p:sp>
      <p:sp>
        <p:nvSpPr>
          <p:cNvPr id="159" name="文本框 23"/>
          <p:cNvSpPr txBox="1"/>
          <p:nvPr/>
        </p:nvSpPr>
        <p:spPr>
          <a:xfrm>
            <a:off x="6295468" y="4292930"/>
            <a:ext cx="4825603" cy="937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hangingPunct="0">
              <a:lnSpc>
                <a:spcPct val="120000"/>
              </a:lnSpc>
              <a:defRPr sz="4800" b="0" i="1">
                <a:solidFill>
                  <a:srgbClr val="FF644E">
                    <a:lumOff val="-29866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b="1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State 1:</a:t>
            </a:r>
            <a: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 Tropics </a:t>
            </a:r>
            <a:b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</a:br>
            <a:r>
              <a:rPr sz="2400" b="1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State 2:</a:t>
            </a:r>
            <a: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 Extra-tropical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Image" descr="Image"/>
          <p:cNvPicPr>
            <a:picLocks noChangeAspect="1"/>
          </p:cNvPicPr>
          <p:nvPr/>
        </p:nvPicPr>
        <p:blipFill>
          <a:blip r:embed="rId2"/>
          <a:srcRect r="52480"/>
          <a:stretch>
            <a:fillRect/>
          </a:stretch>
        </p:blipFill>
        <p:spPr>
          <a:xfrm>
            <a:off x="469182" y="970382"/>
            <a:ext cx="5456155" cy="4530544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NP-CP Mode…"/>
          <p:cNvSpPr txBox="1"/>
          <p:nvPr/>
        </p:nvSpPr>
        <p:spPr>
          <a:xfrm>
            <a:off x="942158" y="5519569"/>
            <a:ext cx="4145366" cy="855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ctr" hangingPunct="0">
              <a:lnSpc>
                <a:spcPct val="120000"/>
              </a:lnSpc>
              <a:defRPr sz="4900">
                <a:solidFill>
                  <a:srgbClr val="00A2FF">
                    <a:lumOff val="-13575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50" b="1" kern="0">
                <a:solidFill>
                  <a:srgbClr val="00A2FF">
                    <a:lumOff val="-13575"/>
                  </a:srgbClr>
                </a:solidFill>
                <a:latin typeface="Arial"/>
                <a:cs typeface="Arial"/>
                <a:sym typeface="Arial"/>
              </a:rPr>
              <a:t>NP-CP Mode</a:t>
            </a:r>
          </a:p>
          <a:p>
            <a:pPr algn="ctr" hangingPunct="0">
              <a:lnSpc>
                <a:spcPct val="120000"/>
              </a:lnSpc>
              <a:defRPr sz="4200" b="0">
                <a:solidFill>
                  <a:srgbClr val="00A2FF">
                    <a:lumOff val="-13575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100" kern="0">
                <a:solidFill>
                  <a:srgbClr val="00A2FF">
                    <a:lumOff val="-13575"/>
                  </a:srgbClr>
                </a:solidFill>
                <a:latin typeface="Arial"/>
                <a:cs typeface="Arial"/>
                <a:sym typeface="Arial"/>
              </a:rPr>
              <a:t>North Pacific-Central Pacific Mode</a:t>
            </a:r>
          </a:p>
        </p:txBody>
      </p:sp>
      <p:sp>
        <p:nvSpPr>
          <p:cNvPr id="163" name="文本框 23"/>
          <p:cNvSpPr txBox="1"/>
          <p:nvPr/>
        </p:nvSpPr>
        <p:spPr>
          <a:xfrm>
            <a:off x="6321243" y="3524432"/>
            <a:ext cx="4825603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800">
                <a:solidFill>
                  <a:schemeClr val="accent5">
                    <a:lumOff val="-298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400" b="1" kern="0">
                <a:solidFill>
                  <a:srgbClr val="FF644E">
                    <a:lumOff val="-29866"/>
                  </a:srgbClr>
                </a:solidFill>
              </a:rPr>
              <a:t>Multi-state LIM Diagnostic</a:t>
            </a:r>
          </a:p>
        </p:txBody>
      </p:sp>
      <p:sp>
        <p:nvSpPr>
          <p:cNvPr id="164" name="文本框 23"/>
          <p:cNvSpPr txBox="1"/>
          <p:nvPr/>
        </p:nvSpPr>
        <p:spPr>
          <a:xfrm>
            <a:off x="6321243" y="4019678"/>
            <a:ext cx="4825603" cy="1381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hangingPunct="0">
              <a:lnSpc>
                <a:spcPct val="120000"/>
              </a:lnSpc>
              <a:defRPr sz="4800" b="0" i="1">
                <a:solidFill>
                  <a:srgbClr val="FF644E">
                    <a:lumOff val="-29866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b="1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State 1:</a:t>
            </a:r>
            <a: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 Tropics </a:t>
            </a:r>
            <a:b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</a:br>
            <a:r>
              <a:rPr sz="2400" b="1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State 2:</a:t>
            </a:r>
            <a: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 North Pacific</a:t>
            </a:r>
            <a:b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</a:br>
            <a:r>
              <a:rPr sz="2400" b="1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State 3:</a:t>
            </a:r>
            <a: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 South Pacific</a:t>
            </a:r>
          </a:p>
        </p:txBody>
      </p:sp>
      <p:sp>
        <p:nvSpPr>
          <p:cNvPr id="165" name="文本框 23"/>
          <p:cNvSpPr txBox="1"/>
          <p:nvPr/>
        </p:nvSpPr>
        <p:spPr>
          <a:xfrm>
            <a:off x="772359" y="324208"/>
            <a:ext cx="11033790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defTabSz="1828800">
              <a:lnSpc>
                <a:spcPct val="1200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400" b="1" kern="0">
                <a:solidFill>
                  <a:srgbClr val="000000"/>
                </a:solidFill>
              </a:rPr>
              <a:t>However, North Pacific has little control on Tropical Interannual Variability</a:t>
            </a:r>
          </a:p>
        </p:txBody>
      </p:sp>
      <p:sp>
        <p:nvSpPr>
          <p:cNvPr id="166" name="文本框 36"/>
          <p:cNvSpPr txBox="1"/>
          <p:nvPr/>
        </p:nvSpPr>
        <p:spPr>
          <a:xfrm>
            <a:off x="6275424" y="2211346"/>
            <a:ext cx="5213666" cy="1261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hangingPunct="0">
              <a:lnSpc>
                <a:spcPct val="130000"/>
              </a:lnSpc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rPr sz="1500" b="1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Zhao, Y.</a:t>
            </a:r>
            <a:r>
              <a:rPr sz="15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D. Sun, E. Di Lorenzo, G. Liu and S. Wu: </a:t>
            </a:r>
            <a:r>
              <a:rPr sz="1500" b="1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Separate the Role of Southern and Northern Extra-tropical Pacific in Tropical Pacific Climate Variability</a:t>
            </a:r>
            <a:r>
              <a:rPr sz="15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Geophysical Research Letters, accepted.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文本框 23"/>
          <p:cNvSpPr txBox="1"/>
          <p:nvPr/>
        </p:nvSpPr>
        <p:spPr>
          <a:xfrm>
            <a:off x="5573742" y="1489914"/>
            <a:ext cx="5934254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800">
                <a:solidFill>
                  <a:schemeClr val="accent5">
                    <a:lumOff val="-298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400" b="1" kern="0">
                <a:solidFill>
                  <a:srgbClr val="FF644E">
                    <a:lumOff val="-29866"/>
                  </a:srgbClr>
                </a:solidFill>
              </a:rPr>
              <a:t>Tropical Decadal Variability (TPDV)</a:t>
            </a:r>
          </a:p>
        </p:txBody>
      </p:sp>
      <p:sp>
        <p:nvSpPr>
          <p:cNvPr id="169" name="文本框 36"/>
          <p:cNvSpPr txBox="1"/>
          <p:nvPr/>
        </p:nvSpPr>
        <p:spPr>
          <a:xfrm>
            <a:off x="6275424" y="2211346"/>
            <a:ext cx="5213666" cy="1261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hangingPunct="0">
              <a:lnSpc>
                <a:spcPct val="130000"/>
              </a:lnSpc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rPr sz="1500" b="1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Zhao, Y.</a:t>
            </a:r>
            <a:r>
              <a:rPr sz="15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D. Sun, E. Di Lorenzo, G. Liu and S. Wu: </a:t>
            </a:r>
            <a:r>
              <a:rPr sz="1500" b="1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Separate the Role of Southern and Northern Extra-tropical Pacific in Tropical Pacific Climate Variability</a:t>
            </a:r>
            <a:r>
              <a:rPr sz="15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Geophysical Research Letters, accepted.</a:t>
            </a:r>
          </a:p>
        </p:txBody>
      </p:sp>
      <p:sp>
        <p:nvSpPr>
          <p:cNvPr id="170" name="文本框 23"/>
          <p:cNvSpPr txBox="1"/>
          <p:nvPr/>
        </p:nvSpPr>
        <p:spPr>
          <a:xfrm>
            <a:off x="1738970" y="324208"/>
            <a:ext cx="9100569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tIns="45720" bIns="45720">
            <a:spAutoFit/>
          </a:bodyPr>
          <a:lstStyle>
            <a:lvl1pPr defTabSz="1828800">
              <a:lnSpc>
                <a:spcPct val="120000"/>
              </a:lnSpc>
              <a:defRPr sz="4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400" b="1" kern="0">
                <a:solidFill>
                  <a:srgbClr val="000000"/>
                </a:solidFill>
              </a:rPr>
              <a:t>Separating the North and South Pacific Contribution to TPDV</a:t>
            </a:r>
          </a:p>
        </p:txBody>
      </p:sp>
      <p:pic>
        <p:nvPicPr>
          <p:cNvPr id="171" name="图片 16" descr="图片 16"/>
          <p:cNvPicPr>
            <a:picLocks noChangeAspect="1"/>
          </p:cNvPicPr>
          <p:nvPr/>
        </p:nvPicPr>
        <p:blipFill>
          <a:blip r:embed="rId2"/>
          <a:srcRect l="34728" t="35189" r="33000"/>
          <a:stretch>
            <a:fillRect/>
          </a:stretch>
        </p:blipFill>
        <p:spPr>
          <a:xfrm>
            <a:off x="540421" y="3474500"/>
            <a:ext cx="4758240" cy="3085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图片 17" descr="图片 17"/>
          <p:cNvPicPr>
            <a:picLocks noChangeAspect="1"/>
          </p:cNvPicPr>
          <p:nvPr/>
        </p:nvPicPr>
        <p:blipFill>
          <a:blip r:embed="rId2"/>
          <a:srcRect t="448" r="65344" b="70959"/>
          <a:stretch>
            <a:fillRect/>
          </a:stretch>
        </p:blipFill>
        <p:spPr>
          <a:xfrm>
            <a:off x="-33883" y="1010189"/>
            <a:ext cx="5069638" cy="1350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图片 34" descr="图片 34"/>
          <p:cNvPicPr>
            <a:picLocks noChangeAspect="1"/>
          </p:cNvPicPr>
          <p:nvPr/>
        </p:nvPicPr>
        <p:blipFill>
          <a:blip r:embed="rId3"/>
          <a:srcRect l="34444" t="63590" r="32832"/>
          <a:stretch>
            <a:fillRect/>
          </a:stretch>
        </p:blipFill>
        <p:spPr>
          <a:xfrm>
            <a:off x="854250" y="2354191"/>
            <a:ext cx="4130650" cy="1096333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文本框 23"/>
          <p:cNvSpPr txBox="1"/>
          <p:nvPr/>
        </p:nvSpPr>
        <p:spPr>
          <a:xfrm>
            <a:off x="5637242" y="3883680"/>
            <a:ext cx="5934254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hangingPunct="0">
              <a:lnSpc>
                <a:spcPct val="120000"/>
              </a:lnSpc>
              <a:defRPr sz="480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b="1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Arial"/>
                <a:cs typeface="Arial"/>
                <a:sym typeface="Arial"/>
              </a:rPr>
              <a:t>South Pacific </a:t>
            </a:r>
            <a:r>
              <a:rPr sz="2400" kern="0">
                <a:solidFill>
                  <a:srgbClr val="61D836">
                    <a:hueOff val="914337"/>
                    <a:satOff val="31515"/>
                    <a:lumOff val="-30790"/>
                  </a:srgbClr>
                </a:solidFill>
                <a:latin typeface="Arial"/>
                <a:cs typeface="Arial"/>
                <a:sym typeface="Arial"/>
              </a:rPr>
              <a:t>contribution</a:t>
            </a:r>
          </a:p>
        </p:txBody>
      </p:sp>
      <p:sp>
        <p:nvSpPr>
          <p:cNvPr id="175" name="文本框 23"/>
          <p:cNvSpPr txBox="1"/>
          <p:nvPr/>
        </p:nvSpPr>
        <p:spPr>
          <a:xfrm>
            <a:off x="5637242" y="5416218"/>
            <a:ext cx="5934254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hangingPunct="0">
              <a:lnSpc>
                <a:spcPct val="120000"/>
              </a:lnSpc>
              <a:defRPr sz="4800">
                <a:solidFill>
                  <a:srgbClr val="00A2FF">
                    <a:lumOff val="-13575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b="1" kern="0">
                <a:solidFill>
                  <a:srgbClr val="00A2FF">
                    <a:lumOff val="-13575"/>
                  </a:srgbClr>
                </a:solidFill>
                <a:latin typeface="Arial"/>
                <a:cs typeface="Arial"/>
                <a:sym typeface="Arial"/>
              </a:rPr>
              <a:t>North Pacific </a:t>
            </a:r>
            <a:r>
              <a:rPr sz="2400" kern="0">
                <a:solidFill>
                  <a:srgbClr val="00A2FF">
                    <a:lumOff val="-13575"/>
                  </a:srgbClr>
                </a:solidFill>
                <a:latin typeface="Arial"/>
                <a:cs typeface="Arial"/>
                <a:sym typeface="Arial"/>
              </a:rPr>
              <a:t>contribution</a:t>
            </a:r>
          </a:p>
        </p:txBody>
      </p:sp>
      <p:sp>
        <p:nvSpPr>
          <p:cNvPr id="176" name="Rectangle"/>
          <p:cNvSpPr/>
          <p:nvPr/>
        </p:nvSpPr>
        <p:spPr>
          <a:xfrm>
            <a:off x="913299" y="3556000"/>
            <a:ext cx="4191823" cy="1086079"/>
          </a:xfrm>
          <a:prstGeom prst="rect">
            <a:avLst/>
          </a:prstGeom>
          <a:ln w="101600">
            <a:solidFill>
              <a:schemeClr val="accent3">
                <a:hueOff val="914337"/>
                <a:satOff val="31515"/>
                <a:lumOff val="-30790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77" name="Rectangle"/>
          <p:cNvSpPr/>
          <p:nvPr/>
        </p:nvSpPr>
        <p:spPr>
          <a:xfrm>
            <a:off x="913299" y="5088538"/>
            <a:ext cx="4191823" cy="1086079"/>
          </a:xfrm>
          <a:prstGeom prst="rect">
            <a:avLst/>
          </a:prstGeom>
          <a:ln w="101600">
            <a:solidFill>
              <a:schemeClr val="accent1">
                <a:lumOff val="-13575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178" name="Rectangle"/>
          <p:cNvSpPr/>
          <p:nvPr/>
        </p:nvSpPr>
        <p:spPr>
          <a:xfrm>
            <a:off x="823676" y="1217526"/>
            <a:ext cx="4191823" cy="1086079"/>
          </a:xfrm>
          <a:prstGeom prst="rect">
            <a:avLst/>
          </a:prstGeom>
          <a:ln w="101600">
            <a:solidFill>
              <a:schemeClr val="accent5">
                <a:lumOff val="-29866"/>
              </a:schemeClr>
            </a:solidFill>
            <a:miter lim="400000"/>
          </a:ln>
        </p:spPr>
        <p:txBody>
          <a:bodyPr lIns="0" tIns="0" rIns="0" bIns="0" anchor="ctr"/>
          <a:lstStyle/>
          <a:p>
            <a:pPr algn="ctr" defTabSz="412750" hangingPunct="0"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文本框 23"/>
          <p:cNvSpPr txBox="1"/>
          <p:nvPr/>
        </p:nvSpPr>
        <p:spPr>
          <a:xfrm>
            <a:off x="1101624" y="192897"/>
            <a:ext cx="8832344" cy="494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algn="l" defTabSz="1828800">
              <a:lnSpc>
                <a:spcPct val="120000"/>
              </a:lnSpc>
              <a:defRPr sz="4800">
                <a:solidFill>
                  <a:schemeClr val="accent5">
                    <a:lumOff val="-29866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defTabSz="914400" hangingPunct="0"/>
            <a:r>
              <a:rPr sz="2400" b="1" kern="0">
                <a:solidFill>
                  <a:srgbClr val="FF644E">
                    <a:lumOff val="-29866"/>
                  </a:srgbClr>
                </a:solidFill>
              </a:rPr>
              <a:t>Multi-state LIM Diagnostic for Pacific Climate Variability</a:t>
            </a:r>
          </a:p>
        </p:txBody>
      </p:sp>
      <p:sp>
        <p:nvSpPr>
          <p:cNvPr id="181" name="文本框 23"/>
          <p:cNvSpPr txBox="1"/>
          <p:nvPr/>
        </p:nvSpPr>
        <p:spPr>
          <a:xfrm>
            <a:off x="1101624" y="688143"/>
            <a:ext cx="4825603" cy="1381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hangingPunct="0">
              <a:lnSpc>
                <a:spcPct val="120000"/>
              </a:lnSpc>
              <a:defRPr sz="4800" b="0" i="1">
                <a:solidFill>
                  <a:srgbClr val="FF644E">
                    <a:lumOff val="-29866"/>
                  </a:srgb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2400" b="1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State 1:</a:t>
            </a:r>
            <a: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 Tropics </a:t>
            </a:r>
            <a:b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</a:br>
            <a:r>
              <a:rPr sz="2400" b="1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State 2:</a:t>
            </a:r>
            <a: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 North Pacific</a:t>
            </a:r>
            <a:b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</a:br>
            <a:r>
              <a:rPr sz="2400" b="1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State 3:</a:t>
            </a:r>
            <a:r>
              <a:rPr sz="2400" i="1" kern="0">
                <a:solidFill>
                  <a:srgbClr val="FF644E">
                    <a:lumOff val="-29866"/>
                  </a:srgbClr>
                </a:solidFill>
                <a:latin typeface="Arial"/>
                <a:cs typeface="Arial"/>
                <a:sym typeface="Arial"/>
              </a:rPr>
              <a:t> South Pacific</a:t>
            </a:r>
          </a:p>
        </p:txBody>
      </p:sp>
      <p:sp>
        <p:nvSpPr>
          <p:cNvPr id="182" name="文本框 23"/>
          <p:cNvSpPr txBox="1"/>
          <p:nvPr/>
        </p:nvSpPr>
        <p:spPr>
          <a:xfrm>
            <a:off x="934441" y="4719990"/>
            <a:ext cx="6369355" cy="469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>
            <a:lvl1pPr defTabSz="1828800">
              <a:lnSpc>
                <a:spcPct val="120000"/>
              </a:lnSpc>
              <a:defRPr sz="4500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250" b="1" kern="0">
                <a:solidFill>
                  <a:srgbClr val="00A2FF">
                    <a:lumOff val="-13575"/>
                  </a:srgbClr>
                </a:solidFill>
              </a:rPr>
              <a:t>CMIP model with weak NP-CP representation            </a:t>
            </a:r>
          </a:p>
        </p:txBody>
      </p:sp>
      <p:sp>
        <p:nvSpPr>
          <p:cNvPr id="183" name="Line"/>
          <p:cNvSpPr/>
          <p:nvPr/>
        </p:nvSpPr>
        <p:spPr>
          <a:xfrm>
            <a:off x="3054189" y="5615253"/>
            <a:ext cx="1421692" cy="1"/>
          </a:xfrm>
          <a:prstGeom prst="line">
            <a:avLst/>
          </a:prstGeom>
          <a:ln w="203200">
            <a:solidFill>
              <a:schemeClr val="accent1">
                <a:lumOff val="-13575"/>
              </a:schemeClr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84" name="Zhao, Y. Y., E. Di Lorenzo, D. X. Sun, and S. Stevenson (2021), Tropical Pacific Decadal Variability and ENSO Precursor in CMIP5 Models, J. Clim., 34(3), 1023-1045, doi:10.1175/jcli-d-20-0158.1."/>
          <p:cNvSpPr txBox="1"/>
          <p:nvPr/>
        </p:nvSpPr>
        <p:spPr>
          <a:xfrm>
            <a:off x="6275424" y="975824"/>
            <a:ext cx="5213665" cy="1220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lnSpc>
                <a:spcPct val="130000"/>
              </a:lnSpc>
              <a:defRPr b="0" i="1"/>
            </a:pPr>
            <a:r>
              <a:rPr sz="1500" b="1" i="1" kern="0">
                <a:solidFill>
                  <a:srgbClr val="000000"/>
                </a:solidFill>
                <a:latin typeface="Helvetica Neue"/>
                <a:sym typeface="Helvetica Neue"/>
              </a:rPr>
              <a:t>Zhao</a:t>
            </a:r>
            <a:r>
              <a:rPr sz="1500" i="1" kern="0">
                <a:solidFill>
                  <a:srgbClr val="000000"/>
                </a:solidFill>
                <a:latin typeface="Helvetica Neue"/>
                <a:sym typeface="Helvetica Neue"/>
              </a:rPr>
              <a:t>, Y. Y., E. Di Lorenzo, D. X. Sun, and S. Stevenson (2021), </a:t>
            </a:r>
            <a:r>
              <a:rPr sz="1500" b="1" i="1" kern="0">
                <a:solidFill>
                  <a:srgbClr val="000000"/>
                </a:solidFill>
                <a:latin typeface="Helvetica Neue"/>
                <a:sym typeface="Helvetica Neue"/>
              </a:rPr>
              <a:t>Tropical Pacific Decadal Variability and ENSO Precursor in CMIP5 Models</a:t>
            </a:r>
            <a:r>
              <a:rPr sz="1500" i="1" kern="0">
                <a:solidFill>
                  <a:srgbClr val="000000"/>
                </a:solidFill>
                <a:latin typeface="Helvetica Neue"/>
                <a:sym typeface="Helvetica Neue"/>
              </a:rPr>
              <a:t>, J. Clim., 34(3), 1023-1045, doi:10.1175/jcli-d-20-0158.1.</a:t>
            </a:r>
          </a:p>
        </p:txBody>
      </p:sp>
      <p:pic>
        <p:nvPicPr>
          <p:cNvPr id="18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702" y="2022153"/>
            <a:ext cx="3333751" cy="193675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no realistic TPDV"/>
          <p:cNvSpPr txBox="1"/>
          <p:nvPr/>
        </p:nvSpPr>
        <p:spPr>
          <a:xfrm>
            <a:off x="4628831" y="5400932"/>
            <a:ext cx="2423740" cy="428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lnSpc>
                <a:spcPct val="120000"/>
              </a:lnSpc>
              <a:defRPr sz="4500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250" b="1" kern="0">
                <a:solidFill>
                  <a:srgbClr val="00A2FF">
                    <a:lumOff val="-13575"/>
                  </a:srgbClr>
                </a:solidFill>
              </a:rPr>
              <a:t>no realistic TPDV</a:t>
            </a:r>
          </a:p>
        </p:txBody>
      </p:sp>
      <p:sp>
        <p:nvSpPr>
          <p:cNvPr id="187" name="Line"/>
          <p:cNvSpPr/>
          <p:nvPr/>
        </p:nvSpPr>
        <p:spPr>
          <a:xfrm>
            <a:off x="3053249" y="6202886"/>
            <a:ext cx="1421692" cy="1"/>
          </a:xfrm>
          <a:prstGeom prst="line">
            <a:avLst/>
          </a:prstGeom>
          <a:ln w="203200">
            <a:solidFill>
              <a:schemeClr val="accent1">
                <a:lumOff val="-13575"/>
              </a:schemeClr>
            </a:solidFill>
            <a:miter lim="400000"/>
            <a:tailEnd type="triangle"/>
          </a:ln>
        </p:spPr>
        <p:txBody>
          <a:bodyPr lIns="25400" tIns="25400" rIns="25400" bIns="25400" anchor="ctr"/>
          <a:lstStyle/>
          <a:p>
            <a:pPr algn="ctr" defTabSz="412750" hangingPunct="0"/>
            <a:endParaRPr sz="1500" b="1" kern="0">
              <a:solidFill>
                <a:srgbClr val="000000"/>
              </a:solidFill>
              <a:latin typeface="Helvetica Neue"/>
              <a:sym typeface="Helvetica Neue"/>
            </a:endParaRPr>
          </a:p>
        </p:txBody>
      </p:sp>
      <p:sp>
        <p:nvSpPr>
          <p:cNvPr id="188" name="less realistic ENSO"/>
          <p:cNvSpPr txBox="1"/>
          <p:nvPr/>
        </p:nvSpPr>
        <p:spPr>
          <a:xfrm>
            <a:off x="4614231" y="5988566"/>
            <a:ext cx="2760371" cy="428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defTabSz="1828800">
              <a:lnSpc>
                <a:spcPct val="120000"/>
              </a:lnSpc>
              <a:defRPr sz="4500">
                <a:solidFill>
                  <a:schemeClr val="accent1">
                    <a:lumOff val="-13575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 defTabSz="914400" hangingPunct="0"/>
            <a:r>
              <a:rPr sz="2250" b="1" kern="0">
                <a:solidFill>
                  <a:srgbClr val="00A2FF">
                    <a:lumOff val="-13575"/>
                  </a:srgbClr>
                </a:solidFill>
              </a:rPr>
              <a:t>less realistic ENSO </a:t>
            </a:r>
          </a:p>
        </p:txBody>
      </p:sp>
      <p:sp>
        <p:nvSpPr>
          <p:cNvPr id="189" name="文本框 36"/>
          <p:cNvSpPr txBox="1"/>
          <p:nvPr/>
        </p:nvSpPr>
        <p:spPr>
          <a:xfrm>
            <a:off x="6275424" y="2211346"/>
            <a:ext cx="5213666" cy="12614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tIns="45720" bIns="45720">
            <a:spAutoFit/>
          </a:bodyPr>
          <a:lstStyle/>
          <a:p>
            <a:pPr hangingPunct="0">
              <a:lnSpc>
                <a:spcPct val="130000"/>
              </a:lnSpc>
              <a:defRPr i="1">
                <a:latin typeface="Arial"/>
                <a:ea typeface="Arial"/>
                <a:cs typeface="Arial"/>
                <a:sym typeface="Arial"/>
              </a:defRPr>
            </a:pPr>
            <a:r>
              <a:rPr sz="1500" b="1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Zhao, Y.</a:t>
            </a:r>
            <a:r>
              <a:rPr sz="15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, D. Sun, E. Di Lorenzo, G. Liu and S. Wu: </a:t>
            </a:r>
            <a:r>
              <a:rPr sz="1500" b="1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Separate the Role of Southern and Northern Extra-tropical Pacific in Tropical Pacific Climate Variability</a:t>
            </a:r>
            <a:r>
              <a:rPr sz="1500" i="1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. Geophysical Research Letters, accepted.</a:t>
            </a:r>
          </a:p>
        </p:txBody>
      </p:sp>
      <p:sp>
        <p:nvSpPr>
          <p:cNvPr id="190" name="Di Lorenzo, E., et al. (2023), Modes and Mechanisms of Pacific Decadal-Scale Variability, Annual Review of Marine Science, 15(1), 249-275, doi:10.1146/annurev-marine-040422-084555."/>
          <p:cNvSpPr txBox="1"/>
          <p:nvPr/>
        </p:nvSpPr>
        <p:spPr>
          <a:xfrm>
            <a:off x="6316719" y="3643486"/>
            <a:ext cx="5660548" cy="856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412750" hangingPunct="0">
              <a:lnSpc>
                <a:spcPct val="120000"/>
              </a:lnSpc>
              <a:defRPr b="0" i="1"/>
            </a:pPr>
            <a:r>
              <a:rPr sz="1500" b="1" i="1" kern="0">
                <a:solidFill>
                  <a:srgbClr val="000000"/>
                </a:solidFill>
                <a:latin typeface="Helvetica Neue"/>
                <a:sym typeface="Helvetica Neue"/>
              </a:rPr>
              <a:t>Di Lorenzo</a:t>
            </a:r>
            <a:r>
              <a:rPr sz="1500" i="1" kern="0">
                <a:solidFill>
                  <a:srgbClr val="000000"/>
                </a:solidFill>
                <a:latin typeface="Helvetica Neue"/>
                <a:sym typeface="Helvetica Neue"/>
              </a:rPr>
              <a:t>, E., et al. (2023), Modes and Mechanisms of Pacific Decadal-Scale Variability, Annual Review of Marine Science, 15(1), 249-275, doi:10.1146/annurev-marine-040422-084555.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78" y="991949"/>
            <a:ext cx="8623725" cy="45424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586" y="1884671"/>
            <a:ext cx="2556904" cy="2593912"/>
          </a:xfrm>
          <a:prstGeom prst="rect">
            <a:avLst/>
          </a:prstGeom>
          <a:ln w="12700">
            <a:miter lim="400000"/>
          </a:ln>
          <a:effectLst>
            <a:outerShdw blurRad="3429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94" name="Modes and Mechanisms of Pacific Decadal-Scale Variability"/>
          <p:cNvSpPr txBox="1"/>
          <p:nvPr/>
        </p:nvSpPr>
        <p:spPr>
          <a:xfrm>
            <a:off x="380516" y="244967"/>
            <a:ext cx="10191766" cy="504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>
              <a:lnSpc>
                <a:spcPct val="120000"/>
              </a:lnSpc>
              <a:defRPr sz="5400"/>
            </a:lvl1pPr>
          </a:lstStyle>
          <a:p>
            <a:pPr algn="ctr" defTabSz="412750" hangingPunct="0"/>
            <a:r>
              <a:rPr sz="2700" b="1" kern="0">
                <a:solidFill>
                  <a:srgbClr val="000000"/>
                </a:solidFill>
                <a:latin typeface="Helvetica Neue"/>
                <a:sym typeface="Helvetica Neue"/>
              </a:rPr>
              <a:t>Modes and Mechanisms of Pacific Decadal-Scale Variability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702" y="2022153"/>
            <a:ext cx="3333751" cy="1936751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www.pdv-tools.org"/>
          <p:cNvSpPr txBox="1"/>
          <p:nvPr/>
        </p:nvSpPr>
        <p:spPr>
          <a:xfrm>
            <a:off x="9496485" y="4587214"/>
            <a:ext cx="2297104" cy="351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>
              <a:defRPr sz="3900" u="sng">
                <a:hlinkClick r:id="rId5"/>
              </a:defRPr>
            </a:lvl1pPr>
          </a:lstStyle>
          <a:p>
            <a:pPr algn="ctr" defTabSz="412750" hangingPunct="0">
              <a:defRPr sz="4700" u="none"/>
            </a:pPr>
            <a:r>
              <a:rPr sz="1950" b="1" kern="0">
                <a:solidFill>
                  <a:srgbClr val="000000"/>
                </a:solidFill>
                <a:latin typeface="Helvetica Neue"/>
                <a:sym typeface="Helvetica Neue"/>
              </a:rPr>
              <a:t>www.pdv-tools.org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679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 Neue</vt:lpstr>
      <vt:lpstr>Helvetica Neue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Persistent Differences in Simulated and Observed Tropical Tropospheric Warming   Stephen Po-Chedley, Ben Santer, John Fasullo, Stephan Fueglistaler, Nick Siler, Qiang Fu, Elizabeth Barnes, Zack Labe, Mark Zelinka, Céline Bonfils, Philip Cameron-Smith, Jeff Painter</dc:title>
  <dc:creator>Prichard, Michelle E</dc:creator>
  <cp:lastModifiedBy>Prichard, Michelle E</cp:lastModifiedBy>
  <cp:revision>7</cp:revision>
  <dcterms:created xsi:type="dcterms:W3CDTF">2024-08-16T16:57:15Z</dcterms:created>
  <dcterms:modified xsi:type="dcterms:W3CDTF">2024-08-16T17:04:53Z</dcterms:modified>
</cp:coreProperties>
</file>