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97" r:id="rId3"/>
    <p:sldId id="580" r:id="rId4"/>
    <p:sldId id="592" r:id="rId5"/>
    <p:sldId id="581" r:id="rId6"/>
    <p:sldId id="584" r:id="rId7"/>
    <p:sldId id="593" r:id="rId8"/>
    <p:sldId id="594" r:id="rId9"/>
    <p:sldId id="596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5"/>
    <p:restoredTop sz="71986"/>
  </p:normalViewPr>
  <p:slideViewPr>
    <p:cSldViewPr snapToGrid="0">
      <p:cViewPr varScale="1">
        <p:scale>
          <a:sx n="89" d="100"/>
          <a:sy n="89" d="100"/>
        </p:scale>
        <p:origin x="2560" y="176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6FB3B-C105-A941-8F5E-5D0B0D2FFCF9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3BCDE-D8D5-6640-BB34-7CA69BD63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1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BCDE-D8D5-6640-BB34-7CA69BD630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D69AF-7EF6-F64F-84AF-A9BE347184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BCDE-D8D5-6640-BB34-7CA69BD630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21F2-D446-3445-8E7C-042E49B5B1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21F2-D446-3445-8E7C-042E49B5B1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21F2-D446-3445-8E7C-042E49B5B1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21F2-D446-3445-8E7C-042E49B5B1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en-US" sz="1800" kern="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21F2-D446-3445-8E7C-042E49B5B1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1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21F2-D446-3445-8E7C-042E49B5B1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E21F2-D446-3445-8E7C-042E49B5B1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38B3-2F8A-F2EE-AE3A-BD00B87BA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EF266-F41C-A144-428E-30F4709D1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5084-84B9-F1C7-2DB7-625C2275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D2C2-3D5E-AD4B-A748-D4E388E17E72}" type="datetime1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BB8E-FB1F-1C6C-4AAA-BA9F0FE2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24C1-495A-3EAA-F683-F5A0ED76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C237-1267-79A9-75C8-0C8C1142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80383-83C2-1C20-A57D-D53B714D2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BEFF-AB34-8D73-5691-DCA8928F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9CEC-C8E0-764F-869E-96C7293880F8}" type="datetime1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7063-56C9-7D5D-AE51-5F0F2AE5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C1848-7393-DAB4-F626-B37D8E8D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3123D-823D-000A-F4A1-7C462EB7C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CA422-871A-B42B-CC92-97A2BE6FF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78D-0EEF-5F86-CFF0-B87342C1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6F5B-9D39-534A-A548-C2B6F72B9216}" type="datetime1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69BB-3644-D68B-A470-E22B7471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D38B9-B69A-9BF8-CB5B-0A6582EB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570E-BFA3-B581-94C0-630D6DA8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221C-4979-F408-EC00-9EDBBF6B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8A3E1-1AAE-6C7B-4F78-766101D1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372-A80A-874D-8538-0D90ECB0BAA5}" type="datetime1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FBA3-D143-1B5D-5419-B7D43E55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217CF-8065-0CD1-7BA9-D720003E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34F0-5E12-2F4D-2904-5B04706B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0F26E-F40E-B8AA-750A-7E0DC6CA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A1A8-375B-37B8-1DB5-E20958B7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61F1-305B-E144-A23D-4403BF0FB92D}" type="datetime1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3AEB-B387-7097-1E10-7492CA87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7C882-3078-246D-5C7A-AD3E965B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26C4-0B0E-4D71-4E92-08E56A60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D437F-9F39-A0AF-16C6-BF1A98189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44625-4B60-A350-27D1-A52145ACC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D059A-BE40-EBED-9D53-FD4BF4D5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CD6-26D0-464D-A184-C934EC99A39A}" type="datetime1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536B-C6DE-31FC-CAA1-CBB45AC9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B421C-69E9-0BD0-405C-42D6DB51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4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AD7D-B905-DE23-5C04-8D804359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A5869-11C9-7262-D187-592E54E76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A371D-E558-AA1F-FFAE-4D54C64A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9D9E5-5E73-8962-E921-3788BBE86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27CA-ABAD-76D1-6741-93F30CB09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ED477-FE06-1B8B-B976-02FAA30D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3FA1-7764-B94E-BF1C-4BDEBAAC2B2B}" type="datetime1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0C63D-1BF9-39EA-7A0D-BBA11E73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5BFE9-FA2C-ED68-D7DF-7D5EF0FF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4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6E50-B0C2-511D-73C7-91C6E849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39866-3A07-3B76-1911-72CE5B8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2C22-9969-4841-99FF-1842767CB3B3}" type="datetime1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82568-C9D3-2264-B3C8-6632A003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93BDC-F1AE-BF6E-AD6A-F3F3FFCB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D347D-FDD3-0CA2-6B87-5E9FD83F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A9E-1F27-344D-95C8-3383A13A9E17}" type="datetime1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1FDA9-1BBE-FA1D-9A92-ED72B2C0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307E4-214F-0AFA-BCB5-BBAEE64C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0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0771-EA9A-E3E0-EC72-91460347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E616-CC74-5CDC-85CE-90E8F075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1F27D-B421-FBC6-1D50-73C16E49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6293A-9CB5-F218-6408-D7D0966B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CB82-FED7-B74A-B417-0A5414B20DB0}" type="datetime1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82935-7DA7-BC97-5524-2ED117C7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F6143-69C1-F968-4BCA-599C9B21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785B-B406-0670-B042-58C8B724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600F6-A154-AF0A-92EA-05F8AB463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B9F83-3F4E-C79A-AA3E-7BD8A70C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86E87-B2A2-B515-DFDE-3E45F4EB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2AC-18AD-0342-99DB-A4CF15F28F49}" type="datetime1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8BCF1-3E44-8C2C-B996-6B3621EC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2762C-FC2F-6DFF-8EBA-DEC30104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3BB9A-BEB6-CD75-A8BC-5207C649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46A95-FA3E-BAC4-48B8-621E4D77C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FE18-F35F-8C7F-7312-64289D65D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9AFA-A84C-484C-8E78-2223ECCFCDAA}" type="datetime1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068A4-CA8D-690F-3080-6B713FD95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057F-B55C-0C53-DDA6-7E525E4E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D3BA-872B-C146-AB4D-A9D8295D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yjiang@ldeo.columbia.edu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merdon.ldeo.columbia.edu/people/yelin-jia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jpg"/><Relationship Id="rId4" Type="http://schemas.openxmlformats.org/officeDocument/2006/relationships/hyperlink" Target="mailto:yjiang@ldeo.Columbi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3F66AA-5845-BA7F-27E5-492B80B7BCA9}"/>
              </a:ext>
            </a:extLst>
          </p:cNvPr>
          <p:cNvSpPr txBox="1"/>
          <p:nvPr/>
        </p:nvSpPr>
        <p:spPr>
          <a:xfrm>
            <a:off x="2034466" y="2240878"/>
            <a:ext cx="742239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32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2024 DOE</a:t>
            </a:r>
            <a:r>
              <a:rPr lang="zh-CN" altLang="en-US" sz="32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EESM PI Meeting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Yelin Jiang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yjiang@ldeo.columbia.edu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Lamont-Doherty Earth Observatory of Columbia University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Jason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Smerdon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Richard Seager, Guiling Wang, Benjamin Cook, Cheng Zheng, Justin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Mankin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and Park Williams</a:t>
            </a:r>
          </a:p>
          <a:p>
            <a:pPr algn="ctr"/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August </a:t>
            </a:r>
            <a:r>
              <a:rPr lang="en-US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</a:t>
            </a:r>
            <a:r>
              <a:rPr lang="en-US" altLang="zh-CN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zh-CN" altLang="en-US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Bethesda, Maryland</a:t>
            </a:r>
            <a:endParaRPr lang="en-US" altLang="zh-CN" sz="1800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CBA11-CC91-2385-FCDE-BAD0B8D49879}"/>
              </a:ext>
            </a:extLst>
          </p:cNvPr>
          <p:cNvSpPr txBox="1"/>
          <p:nvPr/>
        </p:nvSpPr>
        <p:spPr>
          <a:xfrm>
            <a:off x="-30480" y="-12032"/>
            <a:ext cx="12252960" cy="164592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4000" b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351B7-3A26-DBEF-2BE1-3A4814C63643}"/>
              </a:ext>
            </a:extLst>
          </p:cNvPr>
          <p:cNvSpPr txBox="1"/>
          <p:nvPr/>
        </p:nvSpPr>
        <p:spPr>
          <a:xfrm>
            <a:off x="82576" y="104305"/>
            <a:ext cx="120268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cap="small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Influence of Land-Surface Conditions on the 2020-21 Western US Drought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D409AB-65FC-AEBF-B2BF-E46689DD1992}"/>
              </a:ext>
            </a:extLst>
          </p:cNvPr>
          <p:cNvGrpSpPr>
            <a:grpSpLocks noChangeAspect="1"/>
          </p:cNvGrpSpPr>
          <p:nvPr/>
        </p:nvGrpSpPr>
        <p:grpSpPr>
          <a:xfrm>
            <a:off x="422458" y="5473535"/>
            <a:ext cx="11347080" cy="1280160"/>
            <a:chOff x="2871185" y="5870818"/>
            <a:chExt cx="9320815" cy="1051560"/>
          </a:xfrm>
        </p:grpSpPr>
        <p:pic>
          <p:nvPicPr>
            <p:cNvPr id="14" name="Picture 13" descr="A green and white logo&#10;&#10;Description automatically generated">
              <a:extLst>
                <a:ext uri="{FF2B5EF4-FFF2-40B4-BE49-F238E27FC236}">
                  <a16:creationId xmlns:a16="http://schemas.microsoft.com/office/drawing/2014/main" id="{3C11BFA0-AF98-4044-038E-AFCB7AA10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11" r="15013"/>
            <a:stretch/>
          </p:blipFill>
          <p:spPr>
            <a:xfrm>
              <a:off x="6075533" y="5944254"/>
              <a:ext cx="1141885" cy="927901"/>
            </a:xfrm>
            <a:prstGeom prst="rect">
              <a:avLst/>
            </a:prstGeom>
          </p:spPr>
        </p:pic>
        <p:pic>
          <p:nvPicPr>
            <p:cNvPr id="13" name="Picture 12" descr="A blue and white logo&#10;&#10;Description automatically generated">
              <a:extLst>
                <a:ext uri="{FF2B5EF4-FFF2-40B4-BE49-F238E27FC236}">
                  <a16:creationId xmlns:a16="http://schemas.microsoft.com/office/drawing/2014/main" id="{ADFC42D5-3DAE-9492-6C35-39AB7166C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1185" y="5870818"/>
              <a:ext cx="1117283" cy="1051560"/>
            </a:xfrm>
            <a:prstGeom prst="rect">
              <a:avLst/>
            </a:prstGeom>
          </p:spPr>
        </p:pic>
        <p:pic>
          <p:nvPicPr>
            <p:cNvPr id="17" name="Picture 16" descr="A blue rectangle with white text&#10;&#10;Description automatically generated">
              <a:extLst>
                <a:ext uri="{FF2B5EF4-FFF2-40B4-BE49-F238E27FC236}">
                  <a16:creationId xmlns:a16="http://schemas.microsoft.com/office/drawing/2014/main" id="{B4891BAB-6507-95D0-9154-D74B1C247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716" t="27095" r="18466" b="28008"/>
            <a:stretch/>
          </p:blipFill>
          <p:spPr>
            <a:xfrm>
              <a:off x="7243819" y="5984231"/>
              <a:ext cx="1645920" cy="824734"/>
            </a:xfrm>
            <a:prstGeom prst="rect">
              <a:avLst/>
            </a:prstGeom>
          </p:spPr>
        </p:pic>
        <p:pic>
          <p:nvPicPr>
            <p:cNvPr id="21" name="Picture 20" descr="A green and white logo&#10;&#10;Description automatically generated">
              <a:extLst>
                <a:ext uri="{FF2B5EF4-FFF2-40B4-BE49-F238E27FC236}">
                  <a16:creationId xmlns:a16="http://schemas.microsoft.com/office/drawing/2014/main" id="{539E9784-4AC5-AFBC-F588-F1CFB605C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16140" y="6014651"/>
              <a:ext cx="3275860" cy="822960"/>
            </a:xfrm>
            <a:prstGeom prst="rect">
              <a:avLst/>
            </a:prstGeom>
          </p:spPr>
        </p:pic>
        <p:pic>
          <p:nvPicPr>
            <p:cNvPr id="12" name="Picture 1" descr="page1image27944080">
              <a:extLst>
                <a:ext uri="{FF2B5EF4-FFF2-40B4-BE49-F238E27FC236}">
                  <a16:creationId xmlns:a16="http://schemas.microsoft.com/office/drawing/2014/main" id="{FA1F4FF7-0632-0F0C-CE8B-0CCD7FE8D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248" y="5949848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A logo of a space company&#10;&#10;Description automatically generated">
              <a:extLst>
                <a:ext uri="{FF2B5EF4-FFF2-40B4-BE49-F238E27FC236}">
                  <a16:creationId xmlns:a16="http://schemas.microsoft.com/office/drawing/2014/main" id="{033F6557-FBFD-1AC0-F96A-ADDD77DB5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33648" y="5939398"/>
              <a:ext cx="1141885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77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966E7FE-F099-E4A5-6670-6AD9173684A5}"/>
              </a:ext>
            </a:extLst>
          </p:cNvPr>
          <p:cNvSpPr txBox="1"/>
          <p:nvPr/>
        </p:nvSpPr>
        <p:spPr>
          <a:xfrm>
            <a:off x="2405527" y="3703302"/>
            <a:ext cx="7380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https://smerdon.ldeo.columbia.edu/people/yelin-jiang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contact: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yjiang@ldeo.Columbia.edu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6C7D7-2AF6-2289-52F0-45A47E859349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</a:t>
            </a:r>
          </a:p>
        </p:txBody>
      </p:sp>
      <p:pic>
        <p:nvPicPr>
          <p:cNvPr id="2" name="Picture 1" descr="A green and white logo&#10;&#10;Description automatically generated">
            <a:extLst>
              <a:ext uri="{FF2B5EF4-FFF2-40B4-BE49-F238E27FC236}">
                <a16:creationId xmlns:a16="http://schemas.microsoft.com/office/drawing/2014/main" id="{D4A23A22-D240-F4A6-CEF2-1B745144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404" y="6014651"/>
            <a:ext cx="3200400" cy="804003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D48BDB6A-F62F-473E-29F3-141452220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20" y="6014651"/>
            <a:ext cx="5943600" cy="843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5DD70-841A-EE43-B366-3AD88D0EA856}"/>
              </a:ext>
            </a:extLst>
          </p:cNvPr>
          <p:cNvSpPr txBox="1"/>
          <p:nvPr/>
        </p:nvSpPr>
        <p:spPr>
          <a:xfrm>
            <a:off x="325541" y="1954370"/>
            <a:ext cx="11540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cap="small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zh-CN" altLang="en-US" sz="3600" b="1" i="0" u="none" strike="noStrike" cap="small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i="0" u="none" strike="noStrike" cap="small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3600" b="1" i="0" u="none" strike="noStrike" cap="small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i="0" u="none" strike="noStrike" cap="small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RGMA Program:</a:t>
            </a:r>
            <a:r>
              <a:rPr lang="zh-CN" altLang="en-US" sz="3600" b="1" i="0" u="none" strike="noStrike" cap="small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u="none" strike="noStrike" cap="small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Role of Vegetation in Past and Future Global Hydroclimatic Change</a:t>
            </a:r>
          </a:p>
        </p:txBody>
      </p:sp>
    </p:spTree>
    <p:extLst>
      <p:ext uri="{BB962C8B-B14F-4D97-AF65-F5344CB8AC3E}">
        <p14:creationId xmlns:p14="http://schemas.microsoft.com/office/powerpoint/2010/main" val="3303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2F5CD-62D7-512D-ED54-5DF77707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3BA-872B-C146-AB4D-A9D8295D8CC2}" type="slidenum">
              <a:rPr lang="en-US" smtClean="0"/>
              <a:t>2</a:t>
            </a:fld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FF07E10-F2DC-73B8-48F8-5F7C496F6EA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F2C3B2-283C-AC48-B9BF-437877613D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9F92C-C7E5-E961-4427-7ED14AC4AB92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2020-21</a:t>
            </a:r>
            <a:r>
              <a:rPr lang="zh-CN" alt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  <a:r>
              <a:rPr lang="zh-CN" alt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Drought</a:t>
            </a:r>
            <a:endParaRPr lang="en-US" sz="4000" b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0D48F7B-1298-62FF-F3AD-EF1B52E5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27174"/>
            <a:ext cx="10058400" cy="53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3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AB81E87-866F-E4CD-1F2C-B96940D6C494}"/>
              </a:ext>
            </a:extLst>
          </p:cNvPr>
          <p:cNvGrpSpPr>
            <a:grpSpLocks noChangeAspect="1"/>
          </p:cNvGrpSpPr>
          <p:nvPr/>
        </p:nvGrpSpPr>
        <p:grpSpPr>
          <a:xfrm>
            <a:off x="92016" y="1678227"/>
            <a:ext cx="11945804" cy="3316709"/>
            <a:chOff x="1066800" y="1110619"/>
            <a:chExt cx="10948971" cy="30399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88589D-468D-6030-3596-C8615DF991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6800" y="1110619"/>
              <a:ext cx="10948971" cy="2675697"/>
              <a:chOff x="2104696" y="1814295"/>
              <a:chExt cx="8460568" cy="206758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44DFB44-5FA0-8C17-3C16-6DD1C216F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244"/>
              <a:stretch/>
            </p:blipFill>
            <p:spPr>
              <a:xfrm>
                <a:off x="2104696" y="1814295"/>
                <a:ext cx="8430581" cy="196876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49A9EE2-C8F2-6053-950C-F954C5193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73140"/>
              <a:stretch/>
            </p:blipFill>
            <p:spPr>
              <a:xfrm>
                <a:off x="2120297" y="3746110"/>
                <a:ext cx="8444967" cy="135769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65AA01-740B-BD21-5980-3CF7C7727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7884" b="11952"/>
            <a:stretch/>
          </p:blipFill>
          <p:spPr>
            <a:xfrm>
              <a:off x="2140135" y="3899170"/>
              <a:ext cx="8372586" cy="25139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575AB3-0FE8-AC86-4717-F435727FE36E}"/>
              </a:ext>
            </a:extLst>
          </p:cNvPr>
          <p:cNvGrpSpPr>
            <a:grpSpLocks noChangeAspect="1"/>
          </p:cNvGrpSpPr>
          <p:nvPr/>
        </p:nvGrpSpPr>
        <p:grpSpPr>
          <a:xfrm>
            <a:off x="2028581" y="1341775"/>
            <a:ext cx="9825044" cy="970010"/>
            <a:chOff x="2374234" y="1102589"/>
            <a:chExt cx="9070389" cy="8955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9D343DE-6777-96F2-26E8-76EBDD1F2BE2}"/>
                </a:ext>
              </a:extLst>
            </p:cNvPr>
            <p:cNvGrpSpPr/>
            <p:nvPr/>
          </p:nvGrpSpPr>
          <p:grpSpPr>
            <a:xfrm>
              <a:off x="5310239" y="1599370"/>
              <a:ext cx="6134384" cy="398723"/>
              <a:chOff x="5310239" y="1599370"/>
              <a:chExt cx="6134384" cy="39872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A5DF8CC-F850-C9B0-F6EE-989E8CA19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0239" y="1599370"/>
                <a:ext cx="365760" cy="37513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383CAC8-ED94-F3DD-940F-DDB28AAB0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8863" y="1622955"/>
                <a:ext cx="365760" cy="375138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2F9D94-9611-D453-C481-8CA3D0D34326}"/>
                </a:ext>
              </a:extLst>
            </p:cNvPr>
            <p:cNvSpPr txBox="1"/>
            <p:nvPr/>
          </p:nvSpPr>
          <p:spPr>
            <a:xfrm>
              <a:off x="2374234" y="1102589"/>
              <a:ext cx="2360801" cy="42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Soil Moisture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34DD68-E3E6-21E2-00A9-6598882B3137}"/>
                </a:ext>
              </a:extLst>
            </p:cNvPr>
            <p:cNvSpPr txBox="1"/>
            <p:nvPr/>
          </p:nvSpPr>
          <p:spPr>
            <a:xfrm>
              <a:off x="7827166" y="1119650"/>
              <a:ext cx="1894172" cy="42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Precipitation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7F10-1B9D-2606-D5F2-64367B4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3B2-283C-AC48-B9BF-437877613DAE}" type="slidenum">
              <a:rPr lang="en-US" smtClean="0"/>
              <a:t>3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82781-C29A-3DBC-F579-F183F53DCFDA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zh-CN" alt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of Initial Soil Moisture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233951-CF41-05A1-E7DF-ACB0C23452C9}"/>
              </a:ext>
            </a:extLst>
          </p:cNvPr>
          <p:cNvGrpSpPr/>
          <p:nvPr/>
        </p:nvGrpSpPr>
        <p:grpSpPr>
          <a:xfrm>
            <a:off x="463651" y="1896801"/>
            <a:ext cx="7429383" cy="2011680"/>
            <a:chOff x="891543" y="1789030"/>
            <a:chExt cx="7429383" cy="20116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23C758-B469-EEC1-F1C0-A797260CDC8B}"/>
                </a:ext>
              </a:extLst>
            </p:cNvPr>
            <p:cNvSpPr/>
            <p:nvPr/>
          </p:nvSpPr>
          <p:spPr>
            <a:xfrm>
              <a:off x="891543" y="1789030"/>
              <a:ext cx="2148840" cy="201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3E887F-6FB7-8994-203E-811F70D00D35}"/>
                </a:ext>
              </a:extLst>
            </p:cNvPr>
            <p:cNvSpPr/>
            <p:nvPr/>
          </p:nvSpPr>
          <p:spPr>
            <a:xfrm>
              <a:off x="6446407" y="1789030"/>
              <a:ext cx="1874519" cy="201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CA3465-C89B-44ED-AB09-3342EF86BCBB}"/>
              </a:ext>
            </a:extLst>
          </p:cNvPr>
          <p:cNvGrpSpPr/>
          <p:nvPr/>
        </p:nvGrpSpPr>
        <p:grpSpPr>
          <a:xfrm>
            <a:off x="960367" y="2389864"/>
            <a:ext cx="1097281" cy="1054310"/>
            <a:chOff x="1503343" y="2193937"/>
            <a:chExt cx="1097281" cy="1054310"/>
          </a:xfrm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3F59BB7C-CB32-5ED9-06BE-4A2782020813}"/>
                </a:ext>
              </a:extLst>
            </p:cNvPr>
            <p:cNvSpPr/>
            <p:nvPr/>
          </p:nvSpPr>
          <p:spPr>
            <a:xfrm rot="720000">
              <a:off x="1503344" y="2193937"/>
              <a:ext cx="1097280" cy="228600"/>
            </a:xfrm>
            <a:prstGeom prst="rightArrow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B0F0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68F29A47-4F42-1262-A8D8-64B8B941C2EC}"/>
                </a:ext>
              </a:extLst>
            </p:cNvPr>
            <p:cNvSpPr/>
            <p:nvPr/>
          </p:nvSpPr>
          <p:spPr>
            <a:xfrm rot="20400000">
              <a:off x="1503343" y="3019647"/>
              <a:ext cx="1097280" cy="228600"/>
            </a:xfrm>
            <a:prstGeom prst="rightArrow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E586BD64-E365-F5D6-C01B-0BE055BAFB64}"/>
                </a:ext>
              </a:extLst>
            </p:cNvPr>
            <p:cNvSpPr/>
            <p:nvPr/>
          </p:nvSpPr>
          <p:spPr>
            <a:xfrm rot="21300000">
              <a:off x="1503343" y="2610520"/>
              <a:ext cx="1097280" cy="228600"/>
            </a:xfrm>
            <a:prstGeom prst="rightArrow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bg2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84A907-55B6-1382-EB8E-D2DF05FD4CC5}"/>
              </a:ext>
            </a:extLst>
          </p:cNvPr>
          <p:cNvGrpSpPr/>
          <p:nvPr/>
        </p:nvGrpSpPr>
        <p:grpSpPr>
          <a:xfrm>
            <a:off x="2878629" y="2859373"/>
            <a:ext cx="6617246" cy="251210"/>
            <a:chOff x="2826079" y="2751602"/>
            <a:chExt cx="6617246" cy="251210"/>
          </a:xfrm>
        </p:grpSpPr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9E1F9870-B882-499C-1B57-ACA5450D30BF}"/>
                </a:ext>
              </a:extLst>
            </p:cNvPr>
            <p:cNvSpPr/>
            <p:nvPr/>
          </p:nvSpPr>
          <p:spPr>
            <a:xfrm rot="720000">
              <a:off x="2826079" y="2774212"/>
              <a:ext cx="1097280" cy="228600"/>
            </a:xfrm>
            <a:prstGeom prst="rightArrow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C5B5761C-04A6-42E6-74E6-F268CBB452B0}"/>
                </a:ext>
              </a:extLst>
            </p:cNvPr>
            <p:cNvSpPr/>
            <p:nvPr/>
          </p:nvSpPr>
          <p:spPr>
            <a:xfrm rot="720000">
              <a:off x="8346045" y="2751602"/>
              <a:ext cx="1097280" cy="228600"/>
            </a:xfrm>
            <a:prstGeom prst="rightArrow">
              <a:avLst/>
            </a:prstGeom>
            <a:solidFill>
              <a:schemeClr val="tx1">
                <a:alpha val="50000"/>
              </a:schemeClr>
            </a:solidFill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CFCE12-F2A0-974F-ACDE-5EE51CB21C62}"/>
              </a:ext>
            </a:extLst>
          </p:cNvPr>
          <p:cNvGrpSpPr/>
          <p:nvPr/>
        </p:nvGrpSpPr>
        <p:grpSpPr>
          <a:xfrm>
            <a:off x="2700526" y="1896801"/>
            <a:ext cx="7181447" cy="2011680"/>
            <a:chOff x="2647976" y="1789030"/>
            <a:chExt cx="7181447" cy="2011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F24ACD-0E06-81DA-A76E-C2EC5AA627FA}"/>
                </a:ext>
              </a:extLst>
            </p:cNvPr>
            <p:cNvSpPr/>
            <p:nvPr/>
          </p:nvSpPr>
          <p:spPr>
            <a:xfrm>
              <a:off x="7954904" y="1789030"/>
              <a:ext cx="1874519" cy="201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498B86B-6546-252A-476A-9C66BFC48F5B}"/>
                </a:ext>
              </a:extLst>
            </p:cNvPr>
            <p:cNvSpPr/>
            <p:nvPr/>
          </p:nvSpPr>
          <p:spPr>
            <a:xfrm>
              <a:off x="2647976" y="1789030"/>
              <a:ext cx="1417320" cy="201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45AA371-F1A3-6DE2-4A47-14956C011A40}"/>
              </a:ext>
            </a:extLst>
          </p:cNvPr>
          <p:cNvSpPr txBox="1"/>
          <p:nvPr/>
        </p:nvSpPr>
        <p:spPr>
          <a:xfrm>
            <a:off x="52686" y="5348369"/>
            <a:ext cx="1208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etter soil</a:t>
            </a:r>
            <a:r>
              <a:rPr lang="en-US" altLang="zh-C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zh-CN" alt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 or even 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nullify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impact of La Niña-driven meteorological droughts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rier soil: more severe, persistent, and impactful soil droughts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map of the united states&#10;&#10;Description automatically generated">
            <a:extLst>
              <a:ext uri="{FF2B5EF4-FFF2-40B4-BE49-F238E27FC236}">
                <a16:creationId xmlns:a16="http://schemas.microsoft.com/office/drawing/2014/main" id="{C2BFED24-7B3F-05DC-51D6-02E3CDEBE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6" t="92694" b="-313"/>
          <a:stretch/>
        </p:blipFill>
        <p:spPr>
          <a:xfrm>
            <a:off x="2334046" y="4119061"/>
            <a:ext cx="7315200" cy="43102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0FD5D4F-7C2E-67B6-6D78-917E7A1DB2FC}"/>
              </a:ext>
            </a:extLst>
          </p:cNvPr>
          <p:cNvGrpSpPr/>
          <p:nvPr/>
        </p:nvGrpSpPr>
        <p:grpSpPr>
          <a:xfrm>
            <a:off x="1524000" y="969829"/>
            <a:ext cx="9149443" cy="3167471"/>
            <a:chOff x="1524000" y="1020630"/>
            <a:chExt cx="9149443" cy="3167471"/>
          </a:xfrm>
        </p:grpSpPr>
        <p:pic>
          <p:nvPicPr>
            <p:cNvPr id="2" name="Picture 1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980D3514-46E0-EA2E-EEF9-084717DE3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46" b="78988"/>
            <a:stretch/>
          </p:blipFill>
          <p:spPr>
            <a:xfrm>
              <a:off x="1529443" y="1020630"/>
              <a:ext cx="9144000" cy="1485873"/>
            </a:xfrm>
            <a:prstGeom prst="rect">
              <a:avLst/>
            </a:prstGeom>
          </p:spPr>
        </p:pic>
        <p:pic>
          <p:nvPicPr>
            <p:cNvPr id="13" name="Picture 12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5B793919-0AA7-DBD1-E037-8290A8771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46" t="46192" b="32796"/>
            <a:stretch/>
          </p:blipFill>
          <p:spPr>
            <a:xfrm>
              <a:off x="1529443" y="2526178"/>
              <a:ext cx="9144000" cy="1485873"/>
            </a:xfrm>
            <a:prstGeom prst="rect">
              <a:avLst/>
            </a:prstGeom>
          </p:spPr>
        </p:pic>
        <p:pic>
          <p:nvPicPr>
            <p:cNvPr id="28" name="Picture 27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51093E2D-62C9-B3D3-001A-4FF76D282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46" t="88654" b="8894"/>
            <a:stretch/>
          </p:blipFill>
          <p:spPr>
            <a:xfrm>
              <a:off x="1524000" y="4014727"/>
              <a:ext cx="9144000" cy="173374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7F10-1B9D-2606-D5F2-64367B4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3B2-283C-AC48-B9BF-437877613DAE}" type="slidenum">
              <a:rPr lang="en-US" smtClean="0"/>
              <a:t>4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82781-C29A-3DBC-F579-F183F53DCFDA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Evidence</a:t>
            </a:r>
            <a:r>
              <a:rPr lang="zh-CN" alt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Soil Moisture Impact</a:t>
            </a:r>
            <a:endParaRPr lang="en-US" sz="4000" b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719CAF-4D98-C15A-BEA0-8FB721FBA71F}"/>
              </a:ext>
            </a:extLst>
          </p:cNvPr>
          <p:cNvGrpSpPr/>
          <p:nvPr/>
        </p:nvGrpSpPr>
        <p:grpSpPr>
          <a:xfrm>
            <a:off x="2510" y="1843079"/>
            <a:ext cx="8608544" cy="3445807"/>
            <a:chOff x="108526" y="1763567"/>
            <a:chExt cx="8608544" cy="3445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4E9CCD-2EB3-B4C6-A256-3F39577328DA}"/>
                </a:ext>
              </a:extLst>
            </p:cNvPr>
            <p:cNvSpPr txBox="1"/>
            <p:nvPr/>
          </p:nvSpPr>
          <p:spPr>
            <a:xfrm>
              <a:off x="108526" y="4747709"/>
              <a:ext cx="7729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Southern California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not emerge until DJF 2021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5ABCA1-6190-620D-B267-C482CB7282B4}"/>
                </a:ext>
              </a:extLst>
            </p:cNvPr>
            <p:cNvGrpSpPr/>
            <p:nvPr/>
          </p:nvGrpSpPr>
          <p:grpSpPr>
            <a:xfrm>
              <a:off x="2183139" y="1763567"/>
              <a:ext cx="6533931" cy="1875877"/>
              <a:chOff x="856734" y="1747948"/>
              <a:chExt cx="6533931" cy="1875877"/>
            </a:xfrm>
          </p:grpSpPr>
          <p:sp>
            <p:nvSpPr>
              <p:cNvPr id="7" name="Donut 6">
                <a:extLst>
                  <a:ext uri="{FF2B5EF4-FFF2-40B4-BE49-F238E27FC236}">
                    <a16:creationId xmlns:a16="http://schemas.microsoft.com/office/drawing/2014/main" id="{63B6F155-A688-9D4A-392F-05DC4F3179E8}"/>
                  </a:ext>
                </a:extLst>
              </p:cNvPr>
              <p:cNvSpPr/>
              <p:nvPr/>
            </p:nvSpPr>
            <p:spPr>
              <a:xfrm>
                <a:off x="6704865" y="3166625"/>
                <a:ext cx="685800" cy="457200"/>
              </a:xfrm>
              <a:prstGeom prst="donut">
                <a:avLst>
                  <a:gd name="adj" fmla="val 0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C4039CC-F958-F058-ED8C-7AC17DC937FF}"/>
                  </a:ext>
                </a:extLst>
              </p:cNvPr>
              <p:cNvGrpSpPr/>
              <p:nvPr/>
            </p:nvGrpSpPr>
            <p:grpSpPr>
              <a:xfrm>
                <a:off x="856734" y="1747948"/>
                <a:ext cx="6533931" cy="1875877"/>
                <a:chOff x="856734" y="1747948"/>
                <a:chExt cx="6533931" cy="1875877"/>
              </a:xfrm>
            </p:grpSpPr>
            <p:sp>
              <p:nvSpPr>
                <p:cNvPr id="5" name="Donut 4">
                  <a:extLst>
                    <a:ext uri="{FF2B5EF4-FFF2-40B4-BE49-F238E27FC236}">
                      <a16:creationId xmlns:a16="http://schemas.microsoft.com/office/drawing/2014/main" id="{C5FED1BE-4BFC-EA7D-C12D-79CB5F3735E6}"/>
                    </a:ext>
                  </a:extLst>
                </p:cNvPr>
                <p:cNvSpPr/>
                <p:nvPr/>
              </p:nvSpPr>
              <p:spPr>
                <a:xfrm>
                  <a:off x="856734" y="3166625"/>
                  <a:ext cx="685800" cy="457200"/>
                </a:xfrm>
                <a:prstGeom prst="donut">
                  <a:avLst>
                    <a:gd name="adj" fmla="val 0"/>
                  </a:avLst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Donut 5">
                  <a:extLst>
                    <a:ext uri="{FF2B5EF4-FFF2-40B4-BE49-F238E27FC236}">
                      <a16:creationId xmlns:a16="http://schemas.microsoft.com/office/drawing/2014/main" id="{7E4B0A4F-BCC1-F8FC-D484-730EC0DC758A}"/>
                    </a:ext>
                  </a:extLst>
                </p:cNvPr>
                <p:cNvSpPr/>
                <p:nvPr/>
              </p:nvSpPr>
              <p:spPr>
                <a:xfrm>
                  <a:off x="3888184" y="3166625"/>
                  <a:ext cx="685800" cy="457200"/>
                </a:xfrm>
                <a:prstGeom prst="donut">
                  <a:avLst>
                    <a:gd name="adj" fmla="val 0"/>
                  </a:avLst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Donut 11">
                  <a:extLst>
                    <a:ext uri="{FF2B5EF4-FFF2-40B4-BE49-F238E27FC236}">
                      <a16:creationId xmlns:a16="http://schemas.microsoft.com/office/drawing/2014/main" id="{33E79E76-A0CE-A130-9FA3-35B9720352A1}"/>
                    </a:ext>
                  </a:extLst>
                </p:cNvPr>
                <p:cNvSpPr/>
                <p:nvPr/>
              </p:nvSpPr>
              <p:spPr>
                <a:xfrm>
                  <a:off x="856734" y="1747948"/>
                  <a:ext cx="685800" cy="457200"/>
                </a:xfrm>
                <a:prstGeom prst="donut">
                  <a:avLst>
                    <a:gd name="adj" fmla="val 0"/>
                  </a:avLst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Donut 17">
                  <a:extLst>
                    <a:ext uri="{FF2B5EF4-FFF2-40B4-BE49-F238E27FC236}">
                      <a16:creationId xmlns:a16="http://schemas.microsoft.com/office/drawing/2014/main" id="{41DFA5D0-327E-DA0F-F798-10E59A504A58}"/>
                    </a:ext>
                  </a:extLst>
                </p:cNvPr>
                <p:cNvSpPr/>
                <p:nvPr/>
              </p:nvSpPr>
              <p:spPr>
                <a:xfrm>
                  <a:off x="3888184" y="1747948"/>
                  <a:ext cx="685800" cy="457200"/>
                </a:xfrm>
                <a:prstGeom prst="donut">
                  <a:avLst>
                    <a:gd name="adj" fmla="val 0"/>
                  </a:avLst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Donut 18">
                  <a:extLst>
                    <a:ext uri="{FF2B5EF4-FFF2-40B4-BE49-F238E27FC236}">
                      <a16:creationId xmlns:a16="http://schemas.microsoft.com/office/drawing/2014/main" id="{C752BC5A-07BB-ED5A-E6A8-4A48C3684393}"/>
                    </a:ext>
                  </a:extLst>
                </p:cNvPr>
                <p:cNvSpPr/>
                <p:nvPr/>
              </p:nvSpPr>
              <p:spPr>
                <a:xfrm>
                  <a:off x="6704865" y="1747948"/>
                  <a:ext cx="685800" cy="457200"/>
                </a:xfrm>
                <a:prstGeom prst="donut">
                  <a:avLst>
                    <a:gd name="adj" fmla="val 0"/>
                  </a:avLst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1B4FC5D-F571-E5B6-0553-BB80DD56F622}"/>
              </a:ext>
            </a:extLst>
          </p:cNvPr>
          <p:cNvSpPr txBox="1"/>
          <p:nvPr/>
        </p:nvSpPr>
        <p:spPr>
          <a:xfrm rot="16200000">
            <a:off x="580152" y="305984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Soil Moisture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2FF54-3CD2-1E41-D7FF-E89992DF761B}"/>
              </a:ext>
            </a:extLst>
          </p:cNvPr>
          <p:cNvSpPr txBox="1"/>
          <p:nvPr/>
        </p:nvSpPr>
        <p:spPr>
          <a:xfrm rot="16200000">
            <a:off x="617655" y="159668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C97CD0-B4DD-54ED-71A5-5E4C3716D1AC}"/>
              </a:ext>
            </a:extLst>
          </p:cNvPr>
          <p:cNvGrpSpPr/>
          <p:nvPr/>
        </p:nvGrpSpPr>
        <p:grpSpPr>
          <a:xfrm>
            <a:off x="0" y="1624649"/>
            <a:ext cx="7835142" cy="4629191"/>
            <a:chOff x="788938" y="1300504"/>
            <a:chExt cx="7835142" cy="46291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4D09B9-FD29-8B0D-32C8-AAF70D04D3D8}"/>
                </a:ext>
              </a:extLst>
            </p:cNvPr>
            <p:cNvGrpSpPr/>
            <p:nvPr/>
          </p:nvGrpSpPr>
          <p:grpSpPr>
            <a:xfrm>
              <a:off x="3253565" y="1300504"/>
              <a:ext cx="822960" cy="1951788"/>
              <a:chOff x="2929343" y="1567376"/>
              <a:chExt cx="822960" cy="1951788"/>
            </a:xfrm>
          </p:grpSpPr>
          <p:sp>
            <p:nvSpPr>
              <p:cNvPr id="27" name="Donut 26">
                <a:extLst>
                  <a:ext uri="{FF2B5EF4-FFF2-40B4-BE49-F238E27FC236}">
                    <a16:creationId xmlns:a16="http://schemas.microsoft.com/office/drawing/2014/main" id="{0D581801-8366-2A2E-3233-E7E894993C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9343" y="2970524"/>
                <a:ext cx="822960" cy="548640"/>
              </a:xfrm>
              <a:prstGeom prst="donut">
                <a:avLst>
                  <a:gd name="adj" fmla="val 0"/>
                </a:avLst>
              </a:prstGeom>
              <a:solidFill>
                <a:schemeClr val="tx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Donut 29">
                <a:extLst>
                  <a:ext uri="{FF2B5EF4-FFF2-40B4-BE49-F238E27FC236}">
                    <a16:creationId xmlns:a16="http://schemas.microsoft.com/office/drawing/2014/main" id="{878C81C4-FE63-5805-A02E-B1A3C937E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9343" y="1567376"/>
                <a:ext cx="822960" cy="548640"/>
              </a:xfrm>
              <a:prstGeom prst="donut">
                <a:avLst>
                  <a:gd name="adj" fmla="val 0"/>
                </a:avLst>
              </a:prstGeom>
              <a:solidFill>
                <a:schemeClr val="tx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1996A4-A712-2EE5-82E2-351093561862}"/>
                </a:ext>
              </a:extLst>
            </p:cNvPr>
            <p:cNvSpPr txBox="1"/>
            <p:nvPr/>
          </p:nvSpPr>
          <p:spPr>
            <a:xfrm>
              <a:off x="788938" y="5098698"/>
              <a:ext cx="78351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Northern California, Nevada, Texas, and the Four Corner states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initiated as early as JJA 2020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D8FE82-9EB9-72AC-502A-3769AEA26862}"/>
              </a:ext>
            </a:extLst>
          </p:cNvPr>
          <p:cNvGrpSpPr/>
          <p:nvPr/>
        </p:nvGrpSpPr>
        <p:grpSpPr>
          <a:xfrm>
            <a:off x="7490887" y="4483451"/>
            <a:ext cx="3840480" cy="1952166"/>
            <a:chOff x="7836776" y="4586746"/>
            <a:chExt cx="3840480" cy="19521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ABF3F5F-8E32-C7BC-F5D0-D9CE788BD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6776" y="4841786"/>
              <a:ext cx="3840480" cy="169712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EE2F38-A6E6-5C94-C0B2-1D03C8F36254}"/>
                </a:ext>
              </a:extLst>
            </p:cNvPr>
            <p:cNvSpPr txBox="1"/>
            <p:nvPr/>
          </p:nvSpPr>
          <p:spPr>
            <a:xfrm>
              <a:off x="8697344" y="4586746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Soil Moisture May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1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7F10-1B9D-2606-D5F2-64367B4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3B2-283C-AC48-B9BF-437877613DAE}" type="slidenum">
              <a:rPr lang="en-US" smtClean="0"/>
              <a:t>5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82781-C29A-3DBC-F579-F183F53DCFDA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Impacts of Vegetation Variations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1A0E23-730E-0EB7-5DEC-B51DB31DBB79}"/>
              </a:ext>
            </a:extLst>
          </p:cNvPr>
          <p:cNvSpPr txBox="1"/>
          <p:nvPr/>
        </p:nvSpPr>
        <p:spPr>
          <a:xfrm>
            <a:off x="1119389" y="938923"/>
            <a:ext cx="508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Difference: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VEG Ensemble – CTL Ensemble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70CC0-97A1-2E54-09C2-5FE24ABB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858" y="1769390"/>
            <a:ext cx="4114800" cy="4052455"/>
          </a:xfrm>
          <a:prstGeom prst="rect">
            <a:avLst/>
          </a:prstGeom>
        </p:spPr>
      </p:pic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EC5E21FA-56A2-C06A-90C5-AB2766FE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3" y="1284442"/>
            <a:ext cx="6400799" cy="25267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E3280B-AD24-8BB6-50AC-2CADB1056E6B}"/>
              </a:ext>
            </a:extLst>
          </p:cNvPr>
          <p:cNvGrpSpPr/>
          <p:nvPr/>
        </p:nvGrpSpPr>
        <p:grpSpPr>
          <a:xfrm>
            <a:off x="460743" y="3873108"/>
            <a:ext cx="6400800" cy="2864556"/>
            <a:chOff x="460743" y="3873108"/>
            <a:chExt cx="6400800" cy="28645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15B6DA-70F5-8C92-7E39-837EC214D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5789"/>
            <a:stretch/>
          </p:blipFill>
          <p:spPr>
            <a:xfrm>
              <a:off x="460743" y="4115181"/>
              <a:ext cx="6400800" cy="2123293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5572FE-869A-C071-B479-9D96F6B463B4}"/>
                </a:ext>
              </a:extLst>
            </p:cNvPr>
            <p:cNvGrpSpPr/>
            <p:nvPr/>
          </p:nvGrpSpPr>
          <p:grpSpPr>
            <a:xfrm>
              <a:off x="460743" y="3873108"/>
              <a:ext cx="6400800" cy="2864556"/>
              <a:chOff x="460743" y="3873108"/>
              <a:chExt cx="6400800" cy="286455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BD47933-8DA8-D537-3DA6-EE3D91BB6943}"/>
                  </a:ext>
                </a:extLst>
              </p:cNvPr>
              <p:cNvGrpSpPr/>
              <p:nvPr/>
            </p:nvGrpSpPr>
            <p:grpSpPr>
              <a:xfrm>
                <a:off x="606496" y="3873108"/>
                <a:ext cx="6100771" cy="2864556"/>
                <a:chOff x="606496" y="3873108"/>
                <a:chExt cx="6100771" cy="2864556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6F25E6-D57F-A864-939F-24DF0FAD601D}"/>
                    </a:ext>
                  </a:extLst>
                </p:cNvPr>
                <p:cNvSpPr txBox="1"/>
                <p:nvPr/>
              </p:nvSpPr>
              <p:spPr>
                <a:xfrm>
                  <a:off x="606496" y="3873108"/>
                  <a:ext cx="6100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Soil</a:t>
                  </a:r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Moisture</a:t>
                  </a:r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Response:</a:t>
                  </a:r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VEG Ensemble – CTL Ensemble</a:t>
                  </a: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C33EF01-A46E-F755-7E93-0D9ABEE2F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34772"/>
                <a:stretch/>
              </p:blipFill>
              <p:spPr>
                <a:xfrm>
                  <a:off x="1142281" y="6424590"/>
                  <a:ext cx="5029200" cy="313074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882DA1D-7BD9-89F7-7C2A-407366BAE2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88080" b="8418"/>
              <a:stretch/>
            </p:blipFill>
            <p:spPr>
              <a:xfrm>
                <a:off x="460743" y="6238474"/>
                <a:ext cx="6400800" cy="1681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78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7F10-1B9D-2606-D5F2-64367B4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C3B2-283C-AC48-B9BF-437877613DAE}" type="slidenum">
              <a:rPr lang="en-US" smtClean="0"/>
              <a:t>6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82781-C29A-3DBC-F579-F183F53DCFDA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Drier</a:t>
            </a:r>
            <a:r>
              <a:rPr lang="zh-CN" alt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Greener Western</a:t>
            </a:r>
            <a:r>
              <a:rPr lang="zh-CN" alt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in the Future</a:t>
            </a:r>
            <a:endParaRPr lang="en-US" sz="4000" b="1" cap="sm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376FF3-3FBE-D5AF-44D9-94A4F7E00ED5}"/>
              </a:ext>
            </a:extLst>
          </p:cNvPr>
          <p:cNvGrpSpPr/>
          <p:nvPr/>
        </p:nvGrpSpPr>
        <p:grpSpPr>
          <a:xfrm>
            <a:off x="7049237" y="902368"/>
            <a:ext cx="5142763" cy="3316984"/>
            <a:chOff x="7049237" y="902368"/>
            <a:chExt cx="5142763" cy="33169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42BC2C-7B38-143D-7007-1861A3115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9237" y="902368"/>
              <a:ext cx="4754880" cy="3200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A79FED-5DB7-E0C3-BE07-456E237DF4DE}"/>
                </a:ext>
              </a:extLst>
            </p:cNvPr>
            <p:cNvSpPr txBox="1"/>
            <p:nvPr/>
          </p:nvSpPr>
          <p:spPr>
            <a:xfrm>
              <a:off x="10187025" y="3942353"/>
              <a:ext cx="20049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u="none" strike="noStrike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Mankin</a:t>
              </a:r>
              <a:r>
                <a:rPr lang="zh-CN" alt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et</a:t>
              </a:r>
              <a:r>
                <a:rPr lang="zh-CN" alt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al.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en-US" sz="12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JCLI</a:t>
              </a:r>
              <a:r>
                <a:rPr lang="en-US" sz="1200" b="0" i="1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en-US" sz="1200" b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20</a:t>
              </a:r>
              <a:r>
                <a:rPr lang="en-US" altLang="zh-CN" sz="1200" b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17</a:t>
              </a:r>
              <a:endParaRPr lang="en-US" sz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66D535-2A11-2145-29CD-409CEC7CF78E}"/>
              </a:ext>
            </a:extLst>
          </p:cNvPr>
          <p:cNvGrpSpPr/>
          <p:nvPr/>
        </p:nvGrpSpPr>
        <p:grpSpPr>
          <a:xfrm>
            <a:off x="387883" y="3358610"/>
            <a:ext cx="11475809" cy="3271395"/>
            <a:chOff x="387883" y="3358610"/>
            <a:chExt cx="11475809" cy="327139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6B6A1A-0B2A-1ACD-79B9-0063ED515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83" y="3358610"/>
              <a:ext cx="4114800" cy="32713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F3FBD1-6FCE-63AD-94DA-2C2C20769D44}"/>
                </a:ext>
              </a:extLst>
            </p:cNvPr>
            <p:cNvSpPr txBox="1"/>
            <p:nvPr/>
          </p:nvSpPr>
          <p:spPr>
            <a:xfrm>
              <a:off x="2893583" y="6344569"/>
              <a:ext cx="21295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Keenan</a:t>
              </a:r>
              <a:r>
                <a:rPr lang="zh-CN" alt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et</a:t>
              </a:r>
              <a:r>
                <a:rPr lang="zh-CN" alt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al.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en-US" sz="12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Nature</a:t>
              </a:r>
              <a:r>
                <a:rPr lang="en-US" sz="1200" b="0" i="1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en-US" sz="1200" b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20</a:t>
              </a:r>
              <a:r>
                <a:rPr lang="en-US" sz="1200" dirty="0">
                  <a:solidFill>
                    <a:srgbClr val="222222"/>
                  </a:solidFill>
                  <a:latin typeface="Arial" panose="020B0604020202020204" pitchFamily="34" charset="0"/>
                </a:rPr>
                <a:t>13</a:t>
              </a:r>
              <a:endParaRPr 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2B7434-1BB5-E2C3-13B8-13C280325328}"/>
                </a:ext>
              </a:extLst>
            </p:cNvPr>
            <p:cNvSpPr txBox="1"/>
            <p:nvPr/>
          </p:nvSpPr>
          <p:spPr>
            <a:xfrm>
              <a:off x="4887909" y="4229213"/>
              <a:ext cx="697578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itchFamily="2" charset="2"/>
                <a:buChar char="v"/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Enhanced plant </a:t>
              </a:r>
              <a:r>
                <a: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WUE due to the partial closure of leaf stomata in response to higher CO</a:t>
              </a:r>
              <a:r>
                <a:rPr lang="en-US" sz="2400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24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ED082E-7807-DED7-32F7-9569658697E4}"/>
              </a:ext>
            </a:extLst>
          </p:cNvPr>
          <p:cNvSpPr txBox="1"/>
          <p:nvPr/>
        </p:nvSpPr>
        <p:spPr>
          <a:xfrm>
            <a:off x="4887909" y="5136300"/>
            <a:ext cx="7061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Accelerate the transition from meteorological to soil droughts, leading to more rapid, severe, and persistent soil droughts in the future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3137AD-3C7F-5C50-47B7-7DAB4BF50AEC}"/>
              </a:ext>
            </a:extLst>
          </p:cNvPr>
          <p:cNvGrpSpPr/>
          <p:nvPr/>
        </p:nvGrpSpPr>
        <p:grpSpPr>
          <a:xfrm>
            <a:off x="320989" y="1318198"/>
            <a:ext cx="6728248" cy="2176315"/>
            <a:chOff x="320989" y="1318198"/>
            <a:chExt cx="6728248" cy="21763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1366C-820A-0135-BD49-D122FA21C9B2}"/>
                </a:ext>
              </a:extLst>
            </p:cNvPr>
            <p:cNvSpPr txBox="1"/>
            <p:nvPr/>
          </p:nvSpPr>
          <p:spPr>
            <a:xfrm>
              <a:off x="4110897" y="3217514"/>
              <a:ext cx="293834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Cook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</a:t>
              </a:r>
              <a:r>
                <a:rPr lang="zh-CN" alt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Ault</a:t>
              </a:r>
              <a:r>
                <a:rPr lang="en-US" altLang="zh-CN" sz="1200" dirty="0">
                  <a:solidFill>
                    <a:srgbClr val="222222"/>
                  </a:solidFill>
                  <a:latin typeface="Arial" panose="020B0604020202020204" pitchFamily="34" charset="0"/>
                </a:rPr>
                <a:t> &amp; </a:t>
              </a:r>
              <a:r>
                <a:rPr lang="en-US" altLang="zh-CN" sz="1200" dirty="0" err="1">
                  <a:solidFill>
                    <a:srgbClr val="222222"/>
                  </a:solidFill>
                  <a:latin typeface="Arial" panose="020B0604020202020204" pitchFamily="34" charset="0"/>
                </a:rPr>
                <a:t>Smerdon</a:t>
              </a:r>
              <a:r>
                <a:rPr lang="en-US" altLang="zh-CN" sz="1200" dirty="0">
                  <a:solidFill>
                    <a:srgbClr val="222222"/>
                  </a:solidFill>
                  <a:latin typeface="Arial" panose="020B0604020202020204" pitchFamily="34" charset="0"/>
                </a:rPr>
                <a:t>,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1200" b="0" i="1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Sci. Adv., </a:t>
              </a:r>
              <a:r>
                <a:rPr lang="en-US" sz="1200" b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2015</a:t>
              </a:r>
              <a:endParaRPr lang="en-US" sz="12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448BB7-6698-3AFE-5AA1-D88BF5B2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989" y="1318198"/>
              <a:ext cx="6583680" cy="1869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65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7F10-1B9D-2606-D5F2-64367B4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3748"/>
            <a:ext cx="2743200" cy="365125"/>
          </a:xfrm>
        </p:spPr>
        <p:txBody>
          <a:bodyPr/>
          <a:lstStyle/>
          <a:p>
            <a:fld id="{6BF2C3B2-283C-AC48-B9BF-437877613DAE}" type="slidenum">
              <a:rPr lang="en-US" smtClean="0"/>
              <a:t>7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82781-C29A-3DBC-F579-F183F53DCFDA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Challenges in Understanding and Simulating Vegetation Impact on Extremes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EE9C3-1144-50D9-334F-8E678CF1284D}"/>
              </a:ext>
            </a:extLst>
          </p:cNvPr>
          <p:cNvSpPr txBox="1"/>
          <p:nvPr/>
        </p:nvSpPr>
        <p:spPr>
          <a:xfrm>
            <a:off x="82326" y="1104754"/>
            <a:ext cx="674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1) Lack of long-term reliable observational records: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8C227-AEDE-FE59-858E-FDC5F4F63F18}"/>
              </a:ext>
            </a:extLst>
          </p:cNvPr>
          <p:cNvSpPr txBox="1"/>
          <p:nvPr/>
        </p:nvSpPr>
        <p:spPr>
          <a:xfrm>
            <a:off x="497969" y="1553374"/>
            <a:ext cx="11611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Satellite observations: Since the 1980s; Unreliable in</a:t>
            </a:r>
            <a:r>
              <a:rPr lang="zh-CN" altLang="en-US" sz="2400" dirty="0"/>
              <a:t> </a:t>
            </a:r>
            <a:r>
              <a:rPr lang="en-US" sz="2400" dirty="0"/>
              <a:t>cloudy and aerosol-heavy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</a:t>
            </a:r>
            <a:r>
              <a:rPr lang="en-US" altLang="zh-CN" sz="2400" dirty="0"/>
              <a:t>-situ</a:t>
            </a:r>
            <a:r>
              <a:rPr lang="zh-CN" altLang="en-US" sz="2400" dirty="0"/>
              <a:t> </a:t>
            </a:r>
            <a:r>
              <a:rPr lang="en-US" altLang="zh-CN" sz="2400" dirty="0"/>
              <a:t>observations: Sparse distribution; No data in hard-to-access regions</a:t>
            </a:r>
            <a:r>
              <a:rPr lang="zh-CN" altLang="en-US" sz="2400" dirty="0"/>
              <a:t> </a:t>
            </a:r>
            <a:r>
              <a:rPr lang="en-US" altLang="zh-CN" sz="2400" dirty="0"/>
              <a:t>(e.g.,</a:t>
            </a:r>
            <a:r>
              <a:rPr lang="zh-CN" altLang="en-US" sz="2400" dirty="0"/>
              <a:t> </a:t>
            </a:r>
            <a:r>
              <a:rPr lang="en-US" altLang="zh-CN" sz="2400" dirty="0"/>
              <a:t>Amazon)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28271-924C-C145-C2D7-0D8207B66EAF}"/>
              </a:ext>
            </a:extLst>
          </p:cNvPr>
          <p:cNvSpPr txBox="1"/>
          <p:nvPr/>
        </p:nvSpPr>
        <p:spPr>
          <a:xfrm>
            <a:off x="82326" y="2459365"/>
            <a:ext cx="963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2) Insufficient detailed representation of sub-grid and grid level processes: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280F5-A291-877B-1D7F-B1025A9542E9}"/>
              </a:ext>
            </a:extLst>
          </p:cNvPr>
          <p:cNvSpPr txBox="1"/>
          <p:nvPr/>
        </p:nvSpPr>
        <p:spPr>
          <a:xfrm>
            <a:off x="497969" y="2921863"/>
            <a:ext cx="9954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Absence of species-specific responses due to the use of aggregated PFTs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Lack of representation of vegetation competition within grid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Simplified soil-vegetation interactions (e.g., root dynamics, nutrient cycling)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Difficulty in accurately capturing microclimate variations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469AE2-D0A6-85DE-3F9F-6F6B0BC8A4CE}"/>
              </a:ext>
            </a:extLst>
          </p:cNvPr>
          <p:cNvSpPr txBox="1"/>
          <p:nvPr/>
        </p:nvSpPr>
        <p:spPr>
          <a:xfrm>
            <a:off x="82326" y="4567350"/>
            <a:ext cx="681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3) Uncertainties in future projections of vegetation: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703F8-D097-C564-A9F6-3B162182968C}"/>
              </a:ext>
            </a:extLst>
          </p:cNvPr>
          <p:cNvSpPr txBox="1"/>
          <p:nvPr/>
        </p:nvSpPr>
        <p:spPr>
          <a:xfrm>
            <a:off x="497969" y="5029015"/>
            <a:ext cx="9590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Future socio-economic developments (CO</a:t>
            </a:r>
            <a:r>
              <a:rPr lang="en-US" sz="2400" baseline="-25000" dirty="0"/>
              <a:t>2</a:t>
            </a:r>
            <a:r>
              <a:rPr lang="en-US" sz="2400" dirty="0"/>
              <a:t> levels and Land-use practices)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Decadal oceanic variability (PDO and AMO)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Vegetation adaptations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Nutrient</a:t>
            </a:r>
            <a:r>
              <a:rPr lang="zh-CN" altLang="en-US" sz="2400" dirty="0"/>
              <a:t> </a:t>
            </a:r>
            <a:r>
              <a:rPr lang="en-US" altLang="zh-CN" sz="2400" dirty="0"/>
              <a:t>limitations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5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7F10-1B9D-2606-D5F2-64367B4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3748"/>
            <a:ext cx="2743200" cy="365125"/>
          </a:xfrm>
        </p:spPr>
        <p:txBody>
          <a:bodyPr/>
          <a:lstStyle/>
          <a:p>
            <a:fld id="{6BF2C3B2-283C-AC48-B9BF-437877613DAE}" type="slidenum">
              <a:rPr lang="en-US" smtClean="0"/>
              <a:t>8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82781-C29A-3DBC-F579-F183F53DCFDA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and Unique Strengths of DOE</a:t>
            </a:r>
          </a:p>
        </p:txBody>
      </p:sp>
      <p:pic>
        <p:nvPicPr>
          <p:cNvPr id="3" name="Picture 2" descr="A diagram of a forest&#10;&#10;Description automatically generated">
            <a:extLst>
              <a:ext uri="{FF2B5EF4-FFF2-40B4-BE49-F238E27FC236}">
                <a16:creationId xmlns:a16="http://schemas.microsoft.com/office/drawing/2014/main" id="{B16C042E-64A2-AB37-BD9D-16C33978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544933"/>
            <a:ext cx="10972800" cy="4400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86022-3466-9D08-65BC-227BFCC1D642}"/>
              </a:ext>
            </a:extLst>
          </p:cNvPr>
          <p:cNvSpPr txBox="1"/>
          <p:nvPr/>
        </p:nvSpPr>
        <p:spPr>
          <a:xfrm>
            <a:off x="8603673" y="5994416"/>
            <a:ext cx="3106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Credits: Jennifer Holm, LBNL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77DDC-7532-C14B-5888-540DAEA06770}"/>
              </a:ext>
            </a:extLst>
          </p:cNvPr>
          <p:cNvSpPr txBox="1"/>
          <p:nvPr/>
        </p:nvSpPr>
        <p:spPr>
          <a:xfrm>
            <a:off x="99744" y="977236"/>
            <a:ext cx="1199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Functionally Assembled Terrestrial Ecosystem Simulator (FATES)</a:t>
            </a:r>
          </a:p>
        </p:txBody>
      </p:sp>
    </p:spTree>
    <p:extLst>
      <p:ext uri="{BB962C8B-B14F-4D97-AF65-F5344CB8AC3E}">
        <p14:creationId xmlns:p14="http://schemas.microsoft.com/office/powerpoint/2010/main" val="118217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7F10-1B9D-2606-D5F2-64367B4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3748"/>
            <a:ext cx="2743200" cy="365125"/>
          </a:xfrm>
        </p:spPr>
        <p:txBody>
          <a:bodyPr/>
          <a:lstStyle/>
          <a:p>
            <a:fld id="{6BF2C3B2-283C-AC48-B9BF-437877613DAE}" type="slidenum">
              <a:rPr lang="en-US" smtClean="0"/>
              <a:t>9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E82781-C29A-3DBC-F579-F183F53DCFDA}"/>
              </a:ext>
            </a:extLst>
          </p:cNvPr>
          <p:cNvSpPr txBox="1"/>
          <p:nvPr/>
        </p:nvSpPr>
        <p:spPr>
          <a:xfrm>
            <a:off x="-30480" y="-12032"/>
            <a:ext cx="12252960" cy="914400"/>
          </a:xfrm>
          <a:prstGeom prst="rect">
            <a:avLst/>
          </a:prstGeom>
          <a:solidFill>
            <a:srgbClr val="00206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and Unique Strengths of DOE</a:t>
            </a:r>
          </a:p>
        </p:txBody>
      </p:sp>
      <p:sp>
        <p:nvSpPr>
          <p:cNvPr id="22" name="AutoShape 2" descr="Computational model for uELM">
            <a:extLst>
              <a:ext uri="{FF2B5EF4-FFF2-40B4-BE49-F238E27FC236}">
                <a16:creationId xmlns:a16="http://schemas.microsoft.com/office/drawing/2014/main" id="{A0950B39-7CB6-40B8-7F20-DC2C1976D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5F8E25-2745-9F08-E790-F6BA4A352022}"/>
              </a:ext>
            </a:extLst>
          </p:cNvPr>
          <p:cNvGrpSpPr/>
          <p:nvPr/>
        </p:nvGrpSpPr>
        <p:grpSpPr>
          <a:xfrm>
            <a:off x="2438399" y="1490654"/>
            <a:ext cx="8720666" cy="4984798"/>
            <a:chOff x="2715677" y="1232221"/>
            <a:chExt cx="8720666" cy="498479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5F7D12-8089-5EB2-8C04-8D5D613C4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5677" y="1232221"/>
              <a:ext cx="7315200" cy="463686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F18074-BB41-79D3-5C30-3D136EC34FC8}"/>
                </a:ext>
              </a:extLst>
            </p:cNvPr>
            <p:cNvSpPr txBox="1"/>
            <p:nvPr/>
          </p:nvSpPr>
          <p:spPr>
            <a:xfrm>
              <a:off x="8625410" y="5759035"/>
              <a:ext cx="2810933" cy="457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Wang</a:t>
              </a:r>
              <a:r>
                <a:rPr lang="zh-CN" alt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et</a:t>
              </a:r>
              <a:r>
                <a:rPr lang="zh-CN" alt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altLang="zh-CN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al.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en-US" sz="1200" i="1" dirty="0" err="1">
                  <a:solidFill>
                    <a:srgbClr val="222222"/>
                  </a:solidFill>
                  <a:latin typeface="Arial" panose="020B0604020202020204" pitchFamily="34" charset="0"/>
                </a:rPr>
                <a:t>CiSE</a:t>
              </a:r>
              <a:r>
                <a:rPr lang="en-US" sz="1200" b="0" i="1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</a:t>
              </a:r>
              <a:r>
                <a:rPr lang="en-US" sz="1200" b="0" u="none" strike="noStrike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20</a:t>
              </a:r>
              <a:r>
                <a:rPr lang="en-US" sz="1200" dirty="0">
                  <a:solidFill>
                    <a:srgbClr val="222222"/>
                  </a:solidFill>
                  <a:latin typeface="Arial" panose="020B0604020202020204" pitchFamily="34" charset="0"/>
                </a:rPr>
                <a:t>22</a:t>
              </a:r>
            </a:p>
            <a:p>
              <a:r>
                <a:rPr lang="en-US" sz="1200" dirty="0">
                  <a:solidFill>
                    <a:srgbClr val="222222"/>
                  </a:solidFill>
                  <a:latin typeface="Arial" panose="020B0604020202020204" pitchFamily="34" charset="0"/>
                </a:rPr>
                <a:t>E3SM Land Team, E3SM tutorial, 2024</a:t>
              </a:r>
              <a:endParaRPr lang="en-US" sz="12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D2A469-4C26-4965-A75F-B58EF8F9021C}"/>
              </a:ext>
            </a:extLst>
          </p:cNvPr>
          <p:cNvSpPr txBox="1"/>
          <p:nvPr/>
        </p:nvSpPr>
        <p:spPr>
          <a:xfrm>
            <a:off x="99744" y="977236"/>
            <a:ext cx="1199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Ultrahigh Resolution ELM via GPUs</a:t>
            </a:r>
          </a:p>
        </p:txBody>
      </p:sp>
    </p:spTree>
    <p:extLst>
      <p:ext uri="{BB962C8B-B14F-4D97-AF65-F5344CB8AC3E}">
        <p14:creationId xmlns:p14="http://schemas.microsoft.com/office/powerpoint/2010/main" val="2271550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17357</TotalTime>
  <Words>484</Words>
  <Application>Microsoft Macintosh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Yelin Jiang</dc:creator>
  <cp:lastModifiedBy>Yelin Jiang</cp:lastModifiedBy>
  <cp:revision>55</cp:revision>
  <cp:lastPrinted>2024-08-04T21:20:20Z</cp:lastPrinted>
  <dcterms:created xsi:type="dcterms:W3CDTF">2023-09-05T16:19:38Z</dcterms:created>
  <dcterms:modified xsi:type="dcterms:W3CDTF">2024-08-06T03:10:12Z</dcterms:modified>
</cp:coreProperties>
</file>