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4" r:id="rId7"/>
    <p:sldId id="265" r:id="rId8"/>
    <p:sldId id="263" r:id="rId9"/>
    <p:sldId id="268" r:id="rId10"/>
    <p:sldId id="270" r:id="rId11"/>
    <p:sldId id="269" r:id="rId12"/>
    <p:sldId id="272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9BC5"/>
    <a:srgbClr val="6A6A6A"/>
    <a:srgbClr val="6477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039"/>
    <p:restoredTop sz="94614"/>
  </p:normalViewPr>
  <p:slideViewPr>
    <p:cSldViewPr snapToGrid="0" snapToObjects="1">
      <p:cViewPr>
        <p:scale>
          <a:sx n="100" d="100"/>
          <a:sy n="100" d="100"/>
        </p:scale>
        <p:origin x="119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4" b="40202"/>
          <a:stretch/>
        </p:blipFill>
        <p:spPr>
          <a:xfrm>
            <a:off x="0" y="393699"/>
            <a:ext cx="12192000" cy="23875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</p:pic>
      <p:sp>
        <p:nvSpPr>
          <p:cNvPr id="22" name="Rectangle 21"/>
          <p:cNvSpPr/>
          <p:nvPr userDrawn="1"/>
        </p:nvSpPr>
        <p:spPr>
          <a:xfrm>
            <a:off x="0" y="501041"/>
            <a:ext cx="12192000" cy="2179529"/>
          </a:xfrm>
          <a:prstGeom prst="rect">
            <a:avLst/>
          </a:prstGeom>
          <a:gradFill flip="none" rotWithShape="1">
            <a:gsLst>
              <a:gs pos="85000">
                <a:srgbClr val="FFFFFF">
                  <a:alpha val="86000"/>
                </a:srgbClr>
              </a:gs>
              <a:gs pos="62000">
                <a:schemeClr val="bg1">
                  <a:alpha val="56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86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19" y="393699"/>
            <a:ext cx="8630178" cy="2387599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19" y="3026833"/>
            <a:ext cx="863017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6A6A6A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94" y="4570300"/>
            <a:ext cx="5138006" cy="19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2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1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6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4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2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3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0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59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FBDD6-EA24-6F47-B74D-37AD2C167F37}" type="datetimeFigureOut">
              <a:rPr lang="en-US" smtClean="0"/>
              <a:t>8/3/24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0DAB54-E3E9-0B47-A5A4-DF36F7B06DC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083" y="6237962"/>
            <a:ext cx="1653434" cy="6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7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982" y="5957980"/>
            <a:ext cx="12188018" cy="900020"/>
            <a:chOff x="-546280" y="7333362"/>
            <a:chExt cx="13024207" cy="1059271"/>
          </a:xfrm>
        </p:grpSpPr>
        <p:pic>
          <p:nvPicPr>
            <p:cNvPr id="8" name="Shape 73"/>
            <p:cNvPicPr preferRelativeResize="0"/>
            <p:nvPr userDrawn="1"/>
          </p:nvPicPr>
          <p:blipFill>
            <a:blip r:embed="rId13">
              <a:alphaModFix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546280" y="7451706"/>
              <a:ext cx="13024207" cy="3809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74"/>
            <p:cNvPicPr preferRelativeResize="0"/>
            <p:nvPr userDrawn="1"/>
          </p:nvPicPr>
          <p:blipFill rotWithShape="1">
            <a:blip r:embed="rId14">
              <a:alphaModFix/>
            </a:blip>
            <a:srcRect b="45499"/>
            <a:stretch/>
          </p:blipFill>
          <p:spPr>
            <a:xfrm>
              <a:off x="-546280" y="7361504"/>
              <a:ext cx="13014050" cy="500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4"/>
            <p:cNvPicPr preferRelativeResize="0"/>
            <p:nvPr userDrawn="1"/>
          </p:nvPicPr>
          <p:blipFill rotWithShape="1">
            <a:blip r:embed="rId15">
              <a:alphaModFix/>
            </a:blip>
            <a:srcRect t="1" b="-1144"/>
            <a:stretch/>
          </p:blipFill>
          <p:spPr>
            <a:xfrm>
              <a:off x="-546279" y="7333362"/>
              <a:ext cx="13004799" cy="9208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 userDrawn="1"/>
          </p:nvSpPr>
          <p:spPr>
            <a:xfrm>
              <a:off x="-546279" y="7845233"/>
              <a:ext cx="13004799" cy="547400"/>
            </a:xfrm>
            <a:prstGeom prst="rect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7374" tIns="57374" rIns="57374" bIns="57374" numCol="1" spcCol="38100" rtlCol="0" anchor="ctr">
              <a:noAutofit/>
            </a:bodyPr>
            <a:lstStyle/>
            <a:p>
              <a:pPr marL="0" marR="0" indent="0" algn="l" defTabSz="63905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charset="0"/>
                <a:ea typeface="Century Gothic" charset="0"/>
                <a:cs typeface="Century Gothic" charset="0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615" y="7863226"/>
              <a:ext cx="2266946" cy="427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91" t="15878" b="10431"/>
            <a:stretch/>
          </p:blipFill>
          <p:spPr>
            <a:xfrm>
              <a:off x="-468544" y="7779383"/>
              <a:ext cx="1642680" cy="49771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54" y="7805871"/>
              <a:ext cx="501772" cy="502704"/>
            </a:xfrm>
            <a:prstGeom prst="rect">
              <a:avLst/>
            </a:prstGeom>
          </p:spPr>
        </p:pic>
      </p:grp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912988" y="6371208"/>
            <a:ext cx="8880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348E46D7-220F-9F44-9296-7155967FC3A5}" type="datetimeFigureOut">
              <a:rPr lang="en-US" smtClean="0"/>
              <a:pPr/>
              <a:t>8/3/24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601" y="6371208"/>
            <a:ext cx="3635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51366" y="6357133"/>
            <a:ext cx="874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DCCFDDF7-D30A-EA4F-8849-8647DFB561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4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93699"/>
            <a:ext cx="12191999" cy="238759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Helvetica Neue"/>
                <a:cs typeface="Helvetica Neue"/>
                <a:sym typeface="Helvetica Neue"/>
              </a:rPr>
              <a:t>The E3SMv2.1 Seasonal-to-Multiyear Large Ensemble (SMYLE) Forecast System</a:t>
            </a:r>
            <a:br>
              <a:rPr lang="en-US" sz="3600" b="1" dirty="0">
                <a:solidFill>
                  <a:schemeClr val="tx1"/>
                </a:solidFill>
                <a:latin typeface="+mj-lt"/>
                <a:ea typeface="Helvetica Neue"/>
                <a:cs typeface="Helvetica Neue"/>
                <a:sym typeface="Helvetica Neue"/>
              </a:rPr>
            </a:br>
            <a:br>
              <a:rPr lang="en-US" sz="3600" b="1" dirty="0">
                <a:solidFill>
                  <a:schemeClr val="tx1"/>
                </a:solidFill>
                <a:latin typeface="+mj-lt"/>
                <a:ea typeface="Helvetica Neue"/>
                <a:cs typeface="Helvetica Neue"/>
                <a:sym typeface="Helvetica Neue"/>
              </a:rPr>
            </a:br>
            <a:r>
              <a:rPr lang="en-US" sz="2800" b="1" dirty="0">
                <a:solidFill>
                  <a:schemeClr val="tx1"/>
                </a:solidFill>
                <a:latin typeface="+mj-lt"/>
                <a:ea typeface="Helvetica Neue"/>
                <a:cs typeface="Helvetica Neue"/>
                <a:sym typeface="Helvetica Neue"/>
              </a:rPr>
              <a:t>A Comparative Global Skill Assessment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42B28-E192-9DEC-B7FB-D43C8B7D7A20}"/>
              </a:ext>
            </a:extLst>
          </p:cNvPr>
          <p:cNvSpPr txBox="1"/>
          <p:nvPr/>
        </p:nvSpPr>
        <p:spPr>
          <a:xfrm>
            <a:off x="2063469" y="3180170"/>
            <a:ext cx="84238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NCAR/CATALYST:  Steve Yeager</a:t>
            </a:r>
            <a:r>
              <a:rPr lang="en-US" baseline="30000" dirty="0"/>
              <a:t>1</a:t>
            </a:r>
            <a:r>
              <a:rPr lang="en-US" dirty="0"/>
              <a:t>, Gerald Meehl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err="1"/>
              <a:t>Yaga</a:t>
            </a:r>
            <a:r>
              <a:rPr lang="en-US" dirty="0"/>
              <a:t> Richter</a:t>
            </a:r>
            <a:r>
              <a:rPr lang="en-US" baseline="30000" dirty="0"/>
              <a:t>1</a:t>
            </a:r>
            <a:r>
              <a:rPr lang="en-US" dirty="0"/>
              <a:t>, Nan 			   Rosenbloom</a:t>
            </a:r>
            <a:r>
              <a:rPr lang="en-US" baseline="30000" dirty="0"/>
              <a:t>1</a:t>
            </a:r>
            <a:r>
              <a:rPr lang="en-US" dirty="0"/>
              <a:t>, Sasha Glanville</a:t>
            </a:r>
            <a:r>
              <a:rPr lang="en-US" baseline="30000" dirty="0"/>
              <a:t>1</a:t>
            </a:r>
            <a:r>
              <a:rPr lang="en-US" dirty="0"/>
              <a:t>, Gary Strand</a:t>
            </a:r>
            <a:r>
              <a:rPr lang="en-US" baseline="30000" dirty="0"/>
              <a:t>1</a:t>
            </a:r>
            <a:r>
              <a:rPr lang="en-US" dirty="0"/>
              <a:t>, Julie 			   Caron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  <a:p>
            <a:r>
              <a:rPr lang="en-US" dirty="0"/>
              <a:t>           DOE/E3SM:  Luke Van Roekel</a:t>
            </a:r>
            <a:r>
              <a:rPr lang="en-US" baseline="30000" dirty="0"/>
              <a:t>2</a:t>
            </a:r>
            <a:r>
              <a:rPr lang="en-US" dirty="0"/>
              <a:t>, LeAnn Conlon</a:t>
            </a:r>
            <a:r>
              <a:rPr lang="en-US" baseline="30000" dirty="0"/>
              <a:t>2</a:t>
            </a:r>
            <a:r>
              <a:rPr lang="en-US" dirty="0"/>
              <a:t>, Walter Hannah</a:t>
            </a:r>
            <a:r>
              <a:rPr lang="en-US" baseline="30000" dirty="0"/>
              <a:t>3</a:t>
            </a:r>
            <a:r>
              <a:rPr lang="en-US" dirty="0"/>
              <a:t>,</a:t>
            </a:r>
            <a:r>
              <a:rPr lang="en-US" baseline="30000" dirty="0"/>
              <a:t> 			     </a:t>
            </a:r>
            <a:r>
              <a:rPr lang="en-US" dirty="0"/>
              <a:t>Chris Golaz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C75D46-CB14-382E-991F-5307C983400B}"/>
              </a:ext>
            </a:extLst>
          </p:cNvPr>
          <p:cNvSpPr txBox="1"/>
          <p:nvPr/>
        </p:nvSpPr>
        <p:spPr>
          <a:xfrm>
            <a:off x="95757" y="5263045"/>
            <a:ext cx="5908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dirty="0"/>
              <a:t>NSF National Center for Atmospheric Research, Boulder, CO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DOE Los Alamos National Laboratory, Los Alamos, NM</a:t>
            </a:r>
          </a:p>
          <a:p>
            <a:r>
              <a:rPr lang="en-US" sz="1200" baseline="30000" dirty="0"/>
              <a:t>3</a:t>
            </a:r>
            <a:r>
              <a:rPr lang="en-US" sz="1200" dirty="0"/>
              <a:t>DOE Lawrence Livermore National Laboratory, Livermore, CA</a:t>
            </a:r>
          </a:p>
        </p:txBody>
      </p:sp>
    </p:spTree>
    <p:extLst>
      <p:ext uri="{BB962C8B-B14F-4D97-AF65-F5344CB8AC3E}">
        <p14:creationId xmlns:p14="http://schemas.microsoft.com/office/powerpoint/2010/main" val="129367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76217"/>
            <a:ext cx="25831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ENSO Prediction Skill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8D2F7-B9D6-B327-5BC5-61AD94A0D6CA}"/>
              </a:ext>
            </a:extLst>
          </p:cNvPr>
          <p:cNvSpPr txBox="1"/>
          <p:nvPr/>
        </p:nvSpPr>
        <p:spPr>
          <a:xfrm>
            <a:off x="5414374" y="5151450"/>
            <a:ext cx="620660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Improved Niño3.4 skill in E3SMv2.1 due to improved prediction of </a:t>
            </a:r>
            <a:r>
              <a:rPr lang="en-US" sz="1200" dirty="0" err="1">
                <a:sym typeface="Wingdings" pitchFamily="2" charset="2"/>
              </a:rPr>
              <a:t>Bjerknes</a:t>
            </a:r>
            <a:r>
              <a:rPr lang="en-US" sz="1200" dirty="0">
                <a:sym typeface="Wingdings" pitchFamily="2" charset="2"/>
              </a:rPr>
              <a:t> feedback (SLP over MC/IO)?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EFB21-4DA5-A156-AD6D-1130F9CBA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017" r="50013" b="-1"/>
          <a:stretch/>
        </p:blipFill>
        <p:spPr>
          <a:xfrm>
            <a:off x="532435" y="810648"/>
            <a:ext cx="3414532" cy="38383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5A002-E754-ABAF-B620-0A31DB8102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17" r="49366" b="50382"/>
          <a:stretch/>
        </p:blipFill>
        <p:spPr>
          <a:xfrm>
            <a:off x="4984944" y="930825"/>
            <a:ext cx="3495555" cy="18803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34466D-ACFA-7130-3AF6-644626D918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17" r="49519" b="50511"/>
          <a:stretch/>
        </p:blipFill>
        <p:spPr>
          <a:xfrm>
            <a:off x="8561522" y="944977"/>
            <a:ext cx="3441424" cy="18520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EC65EB-66F9-E5A7-A6D4-A0D5B28CD4F4}"/>
              </a:ext>
            </a:extLst>
          </p:cNvPr>
          <p:cNvSpPr/>
          <p:nvPr/>
        </p:nvSpPr>
        <p:spPr>
          <a:xfrm>
            <a:off x="532435" y="2796987"/>
            <a:ext cx="3495555" cy="185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EBF4C-57A9-EC7C-F428-C1D56D115D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712" b="50202"/>
          <a:stretch/>
        </p:blipFill>
        <p:spPr>
          <a:xfrm>
            <a:off x="8561522" y="3048214"/>
            <a:ext cx="3428776" cy="18520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00F6C-441D-A2E6-425B-5F247F0A7D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712" b="50202"/>
          <a:stretch/>
        </p:blipFill>
        <p:spPr>
          <a:xfrm>
            <a:off x="4984944" y="3012144"/>
            <a:ext cx="3495555" cy="188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04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76217"/>
            <a:ext cx="25831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ENSO Impacts Skill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78DDBF-F47D-6A27-A1A9-6BE931E5A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36" r="147" b="57806"/>
          <a:stretch/>
        </p:blipFill>
        <p:spPr>
          <a:xfrm>
            <a:off x="5463252" y="996314"/>
            <a:ext cx="6630194" cy="1260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31E2EA-8616-B4D8-C3D1-E19BDF2C5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017" r="50013" b="-1"/>
          <a:stretch/>
        </p:blipFill>
        <p:spPr>
          <a:xfrm>
            <a:off x="532435" y="810648"/>
            <a:ext cx="3414532" cy="38383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2C6F7A-5202-6F57-9BCA-B022B3DC484F}"/>
              </a:ext>
            </a:extLst>
          </p:cNvPr>
          <p:cNvSpPr/>
          <p:nvPr/>
        </p:nvSpPr>
        <p:spPr>
          <a:xfrm>
            <a:off x="532435" y="2796987"/>
            <a:ext cx="3495555" cy="185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C69BD-2D3D-E8D1-66B4-3419FB4C0C4D}"/>
              </a:ext>
            </a:extLst>
          </p:cNvPr>
          <p:cNvSpPr txBox="1"/>
          <p:nvPr/>
        </p:nvSpPr>
        <p:spPr>
          <a:xfrm>
            <a:off x="6096000" y="719314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E3SMv2.1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C3344-ABEA-D5AE-6499-FD480CFD1779}"/>
              </a:ext>
            </a:extLst>
          </p:cNvPr>
          <p:cNvSpPr txBox="1"/>
          <p:nvPr/>
        </p:nvSpPr>
        <p:spPr>
          <a:xfrm>
            <a:off x="8400732" y="719316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CESM2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C7BC6-A6A2-469D-8939-B887DE0B99CC}"/>
              </a:ext>
            </a:extLst>
          </p:cNvPr>
          <p:cNvSpPr txBox="1"/>
          <p:nvPr/>
        </p:nvSpPr>
        <p:spPr>
          <a:xfrm>
            <a:off x="10184332" y="719315"/>
            <a:ext cx="14752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E3SMv2.1-CESM2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83630-042E-C1B7-1367-CA32FE1DB2F0}"/>
              </a:ext>
            </a:extLst>
          </p:cNvPr>
          <p:cNvSpPr txBox="1"/>
          <p:nvPr/>
        </p:nvSpPr>
        <p:spPr>
          <a:xfrm>
            <a:off x="5802737" y="165316"/>
            <a:ext cx="595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Anomaly Correlation Coefficient (after detrending):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CB8E63-9DEE-9B65-DEF2-C8E85C8E6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367" r="-410" b="57806"/>
          <a:stretch/>
        </p:blipFill>
        <p:spPr>
          <a:xfrm>
            <a:off x="5463252" y="2357148"/>
            <a:ext cx="6630194" cy="12704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DD13AF-032A-279B-D966-F0389FACD8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199" r="-410" b="57806"/>
          <a:stretch/>
        </p:blipFill>
        <p:spPr>
          <a:xfrm>
            <a:off x="5463252" y="3709687"/>
            <a:ext cx="6630194" cy="12871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B78EC07-537D-A967-36FD-BE08C3BD41F4}"/>
              </a:ext>
            </a:extLst>
          </p:cNvPr>
          <p:cNvSpPr txBox="1"/>
          <p:nvPr/>
        </p:nvSpPr>
        <p:spPr>
          <a:xfrm>
            <a:off x="4958286" y="1488188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SAT: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83E0B7-6202-9CC0-EF11-8E19BED13320}"/>
              </a:ext>
            </a:extLst>
          </p:cNvPr>
          <p:cNvSpPr txBox="1"/>
          <p:nvPr/>
        </p:nvSpPr>
        <p:spPr>
          <a:xfrm>
            <a:off x="4958286" y="2871314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SLP: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E294BF-7C90-2F9B-6991-95325E006B8E}"/>
              </a:ext>
            </a:extLst>
          </p:cNvPr>
          <p:cNvSpPr txBox="1"/>
          <p:nvPr/>
        </p:nvSpPr>
        <p:spPr>
          <a:xfrm>
            <a:off x="4958286" y="4214784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PRE: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ABCEA962-7C89-1B67-0352-E0FED0173FA5}"/>
              </a:ext>
            </a:extLst>
          </p:cNvPr>
          <p:cNvSpPr/>
          <p:nvPr/>
        </p:nvSpPr>
        <p:spPr>
          <a:xfrm rot="10800000">
            <a:off x="1932971" y="2658485"/>
            <a:ext cx="162046" cy="3740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5FEC35-B100-9B92-3F46-647F0F6BED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333" r="6741"/>
          <a:stretch/>
        </p:blipFill>
        <p:spPr>
          <a:xfrm>
            <a:off x="6269620" y="5078942"/>
            <a:ext cx="5698603" cy="61104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0F5014D-07A5-F163-399A-1F1176D890BA}"/>
              </a:ext>
            </a:extLst>
          </p:cNvPr>
          <p:cNvSpPr txBox="1"/>
          <p:nvPr/>
        </p:nvSpPr>
        <p:spPr>
          <a:xfrm>
            <a:off x="394358" y="5152301"/>
            <a:ext cx="44570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Skill comparison for seasonal impacts is mixed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031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76217"/>
            <a:ext cx="25831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ENSO Impacts Skill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1E2EA-8616-B4D8-C3D1-E19BDF2C5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017" r="50013" b="-1"/>
          <a:stretch/>
        </p:blipFill>
        <p:spPr>
          <a:xfrm>
            <a:off x="532435" y="810648"/>
            <a:ext cx="3414532" cy="38383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2C6F7A-5202-6F57-9BCA-B022B3DC484F}"/>
              </a:ext>
            </a:extLst>
          </p:cNvPr>
          <p:cNvSpPr/>
          <p:nvPr/>
        </p:nvSpPr>
        <p:spPr>
          <a:xfrm>
            <a:off x="532435" y="2796987"/>
            <a:ext cx="3495555" cy="185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AC69BD-2D3D-E8D1-66B4-3419FB4C0C4D}"/>
              </a:ext>
            </a:extLst>
          </p:cNvPr>
          <p:cNvSpPr txBox="1"/>
          <p:nvPr/>
        </p:nvSpPr>
        <p:spPr>
          <a:xfrm>
            <a:off x="5619508" y="823083"/>
            <a:ext cx="196769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COMBINED- E3SMv2.1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8C3344-ABEA-D5AE-6499-FD480CFD1779}"/>
              </a:ext>
            </a:extLst>
          </p:cNvPr>
          <p:cNvSpPr txBox="1"/>
          <p:nvPr/>
        </p:nvSpPr>
        <p:spPr>
          <a:xfrm>
            <a:off x="7898364" y="823083"/>
            <a:ext cx="175997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COMBINED - CESM2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83630-042E-C1B7-1367-CA32FE1DB2F0}"/>
              </a:ext>
            </a:extLst>
          </p:cNvPr>
          <p:cNvSpPr txBox="1"/>
          <p:nvPr/>
        </p:nvSpPr>
        <p:spPr>
          <a:xfrm>
            <a:off x="5802737" y="165316"/>
            <a:ext cx="595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Anomaly Correlation Coefficient (after detrending):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78EC07-537D-A967-36FD-BE08C3BD41F4}"/>
              </a:ext>
            </a:extLst>
          </p:cNvPr>
          <p:cNvSpPr txBox="1"/>
          <p:nvPr/>
        </p:nvSpPr>
        <p:spPr>
          <a:xfrm>
            <a:off x="4958286" y="1488188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SAT: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B83E0B7-6202-9CC0-EF11-8E19BED13320}"/>
              </a:ext>
            </a:extLst>
          </p:cNvPr>
          <p:cNvSpPr txBox="1"/>
          <p:nvPr/>
        </p:nvSpPr>
        <p:spPr>
          <a:xfrm>
            <a:off x="4958286" y="2871314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SLP: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E294BF-7C90-2F9B-6991-95325E006B8E}"/>
              </a:ext>
            </a:extLst>
          </p:cNvPr>
          <p:cNvSpPr txBox="1"/>
          <p:nvPr/>
        </p:nvSpPr>
        <p:spPr>
          <a:xfrm>
            <a:off x="4958286" y="4214784"/>
            <a:ext cx="10099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PRE: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ABCEA962-7C89-1B67-0352-E0FED0173FA5}"/>
              </a:ext>
            </a:extLst>
          </p:cNvPr>
          <p:cNvSpPr/>
          <p:nvPr/>
        </p:nvSpPr>
        <p:spPr>
          <a:xfrm rot="10800000">
            <a:off x="1932971" y="2658485"/>
            <a:ext cx="162046" cy="37408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5FEC35-B100-9B92-3F46-647F0F6BE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34" t="93136" r="6741"/>
          <a:stretch/>
        </p:blipFill>
        <p:spPr>
          <a:xfrm>
            <a:off x="6615807" y="5131765"/>
            <a:ext cx="2127938" cy="629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98D72-702D-9C8A-0FE4-0EC33CB19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159" t="29808" r="-408" b="58132"/>
          <a:stretch/>
        </p:blipFill>
        <p:spPr>
          <a:xfrm>
            <a:off x="5488152" y="1097176"/>
            <a:ext cx="2255310" cy="1191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71F2A-78F6-18E0-8D74-59EA8EBA63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81" t="29704" r="-409" b="58132"/>
          <a:stretch/>
        </p:blipFill>
        <p:spPr>
          <a:xfrm>
            <a:off x="7650694" y="1097177"/>
            <a:ext cx="2255310" cy="11882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5BD708-2A6D-355C-44FE-2CED5387A7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784" t="30059" r="162" b="57914"/>
          <a:stretch/>
        </p:blipFill>
        <p:spPr>
          <a:xfrm>
            <a:off x="5529716" y="2436597"/>
            <a:ext cx="2182247" cy="1191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D39BF2-11D4-B8E0-C882-2B35C2D27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805" t="29616" r="660" b="57665"/>
          <a:stretch/>
        </p:blipFill>
        <p:spPr>
          <a:xfrm>
            <a:off x="7728688" y="2409395"/>
            <a:ext cx="2111597" cy="12382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31825F-344E-3256-9739-82070F0181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6578" t="29620" r="574" b="57974"/>
          <a:stretch/>
        </p:blipFill>
        <p:spPr>
          <a:xfrm>
            <a:off x="5529716" y="3705021"/>
            <a:ext cx="2182247" cy="1236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F7D1AF-E791-0708-95B0-691541C456F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630" t="29760" r="1032" b="57952"/>
          <a:stretch/>
        </p:blipFill>
        <p:spPr>
          <a:xfrm>
            <a:off x="7719635" y="3723270"/>
            <a:ext cx="2111597" cy="120354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839505E-328C-832A-8DF6-63B161448DC4}"/>
              </a:ext>
            </a:extLst>
          </p:cNvPr>
          <p:cNvSpPr txBox="1"/>
          <p:nvPr/>
        </p:nvSpPr>
        <p:spPr>
          <a:xfrm>
            <a:off x="394358" y="5152301"/>
            <a:ext cx="49269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Combined 40-member multi-model system appears generally superior to individual systems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27079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65100"/>
            <a:ext cx="305962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dirty="0"/>
              <a:t>Summary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20E7E-3E35-92CB-1163-732102AB1294}"/>
              </a:ext>
            </a:extLst>
          </p:cNvPr>
          <p:cNvSpPr txBox="1"/>
          <p:nvPr/>
        </p:nvSpPr>
        <p:spPr>
          <a:xfrm>
            <a:off x="1190031" y="1559237"/>
            <a:ext cx="992246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Extended-seasonal initialized prediction hindcasts using E3SMv2.1 have been completed through CATALYST/E3SM collaboration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E3SMv2.1-SMYLE skill for ENSO is similar to that from CESM2-SMYLE despite different background mean state bias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Promising potential to explore seasonal predictability dependence on model structure &amp; process representation</a:t>
            </a:r>
          </a:p>
          <a:p>
            <a:endParaRPr lang="en-US" sz="20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48430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2" y="129473"/>
            <a:ext cx="42648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Extended Seasonal (S2I) Prediction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B55D3B-A171-907E-F83D-E3B793298252}"/>
              </a:ext>
            </a:extLst>
          </p:cNvPr>
          <p:cNvSpPr txBox="1"/>
          <p:nvPr/>
        </p:nvSpPr>
        <p:spPr>
          <a:xfrm>
            <a:off x="6956731" y="2572988"/>
            <a:ext cx="45315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Predictability Sources and Timescales: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F09E6-2A1B-05FD-38A5-468138C18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160" r="424"/>
          <a:stretch/>
        </p:blipFill>
        <p:spPr>
          <a:xfrm>
            <a:off x="6761070" y="2880765"/>
            <a:ext cx="5166590" cy="25501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B51FC-AF4F-B0C4-9EF3-C295D50431E3}"/>
              </a:ext>
            </a:extLst>
          </p:cNvPr>
          <p:cNvSpPr txBox="1"/>
          <p:nvPr/>
        </p:nvSpPr>
        <p:spPr>
          <a:xfrm>
            <a:off x="6257419" y="5504581"/>
            <a:ext cx="5771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Meehl</a:t>
            </a:r>
            <a:r>
              <a:rPr lang="en-US" sz="1000" dirty="0"/>
              <a:t> et al. (2021, </a:t>
            </a:r>
            <a:r>
              <a:rPr lang="en-US" sz="1000" i="1" dirty="0"/>
              <a:t>Nature Reviews</a:t>
            </a:r>
            <a:r>
              <a:rPr lang="en-US" sz="1000" dirty="0"/>
              <a:t>, 10.1038/s43017-021-00155- x)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3BAB43-2FDC-476D-24B6-5A36B76AC684}"/>
              </a:ext>
            </a:extLst>
          </p:cNvPr>
          <p:cNvSpPr/>
          <p:nvPr/>
        </p:nvSpPr>
        <p:spPr>
          <a:xfrm>
            <a:off x="7752170" y="3350103"/>
            <a:ext cx="1858452" cy="17374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4276D0-AC7B-B83F-F373-F7771BC7F7CC}"/>
              </a:ext>
            </a:extLst>
          </p:cNvPr>
          <p:cNvSpPr txBox="1"/>
          <p:nvPr/>
        </p:nvSpPr>
        <p:spPr>
          <a:xfrm>
            <a:off x="242372" y="1027858"/>
            <a:ext cx="6085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Predictability knowledge gap for timescales in-between traditional seasonal (0-12 month) and decadal (1-10 year) efforts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 experimental protocol needed to fill that gap: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Seasonal</a:t>
            </a:r>
            <a:r>
              <a:rPr lang="en-US" sz="1400" dirty="0"/>
              <a:t>:  12-month hindcasts initialized monthly</a:t>
            </a:r>
          </a:p>
          <a:p>
            <a:pPr lvl="1"/>
            <a:endParaRPr lang="en-US" sz="1400" dirty="0"/>
          </a:p>
          <a:p>
            <a:pPr marL="742950" lvl="1" indent="-285750">
              <a:buFont typeface="System Font Regular"/>
              <a:buChar char="★"/>
            </a:pPr>
            <a:r>
              <a:rPr lang="en-US" sz="1400" b="1" dirty="0"/>
              <a:t>Ext-Seasonal</a:t>
            </a:r>
            <a:r>
              <a:rPr lang="en-US" sz="1400" dirty="0"/>
              <a:t>: 24+-month hindcasts initialized quarterly</a:t>
            </a:r>
          </a:p>
          <a:p>
            <a:pPr lvl="1"/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Decadal</a:t>
            </a:r>
            <a:r>
              <a:rPr lang="en-US" sz="1400" dirty="0"/>
              <a:t>:  10-year hindcasts initialized yearly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722648-8982-DCCE-A625-459F00B419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7679" r="241" b="27963"/>
          <a:stretch/>
        </p:blipFill>
        <p:spPr>
          <a:xfrm>
            <a:off x="382275" y="4343215"/>
            <a:ext cx="5048656" cy="10876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91B437-AB6C-27A1-D76A-EAAE4583169E}"/>
              </a:ext>
            </a:extLst>
          </p:cNvPr>
          <p:cNvSpPr txBox="1"/>
          <p:nvPr/>
        </p:nvSpPr>
        <p:spPr>
          <a:xfrm>
            <a:off x="556637" y="5504581"/>
            <a:ext cx="4939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Yeager et al. (2022, </a:t>
            </a:r>
            <a:r>
              <a:rPr lang="en-US" sz="1000" i="1" dirty="0" err="1"/>
              <a:t>Geosci</a:t>
            </a:r>
            <a:r>
              <a:rPr lang="en-US" sz="1000" i="1" dirty="0"/>
              <a:t> Mod Dev</a:t>
            </a:r>
            <a:r>
              <a:rPr lang="en-US" sz="1000" dirty="0"/>
              <a:t>, 10.5194/gmd-15-6451-2022)</a:t>
            </a:r>
          </a:p>
        </p:txBody>
      </p:sp>
    </p:spTree>
    <p:extLst>
      <p:ext uri="{BB962C8B-B14F-4D97-AF65-F5344CB8AC3E}">
        <p14:creationId xmlns:p14="http://schemas.microsoft.com/office/powerpoint/2010/main" val="1020793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2" y="129473"/>
            <a:ext cx="42648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Extended Seasonal (S2I) Prediction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722648-8982-DCCE-A625-459F00B419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37679" r="241" b="27963"/>
          <a:stretch/>
        </p:blipFill>
        <p:spPr>
          <a:xfrm>
            <a:off x="382275" y="4343215"/>
            <a:ext cx="5048656" cy="10876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221B11-AB75-C980-3014-10C4271ADA1B}"/>
              </a:ext>
            </a:extLst>
          </p:cNvPr>
          <p:cNvSpPr txBox="1"/>
          <p:nvPr/>
        </p:nvSpPr>
        <p:spPr>
          <a:xfrm>
            <a:off x="556637" y="5504581"/>
            <a:ext cx="49390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Yeager et al. (2022, </a:t>
            </a:r>
            <a:r>
              <a:rPr lang="en-US" sz="1000" i="1" dirty="0" err="1"/>
              <a:t>Geosci</a:t>
            </a:r>
            <a:r>
              <a:rPr lang="en-US" sz="1000" i="1" dirty="0"/>
              <a:t> Mod Dev</a:t>
            </a:r>
            <a:r>
              <a:rPr lang="en-US" sz="1000" dirty="0"/>
              <a:t>, 10.5194/gmd-15-6451-2022)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CCB09-60A9-0EF7-5F9D-BA79D0F6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75" y="1427123"/>
            <a:ext cx="5180036" cy="815552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A1627E-B41E-D7E9-8119-15CF9BFD94B7}"/>
              </a:ext>
            </a:extLst>
          </p:cNvPr>
          <p:cNvSpPr txBox="1"/>
          <p:nvPr/>
        </p:nvSpPr>
        <p:spPr>
          <a:xfrm>
            <a:off x="3605920" y="1834899"/>
            <a:ext cx="1956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(2023, </a:t>
            </a:r>
            <a:r>
              <a:rPr lang="en-US" sz="1000" i="1" dirty="0"/>
              <a:t>Science Advances</a:t>
            </a:r>
            <a:r>
              <a:rPr lang="en-US" sz="1000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8FD363-B72D-8CC5-BBDB-10E398623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031" y="1481133"/>
            <a:ext cx="5084343" cy="76121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708A45-9576-A5C8-38F6-BF777BB4C5AC}"/>
              </a:ext>
            </a:extLst>
          </p:cNvPr>
          <p:cNvSpPr txBox="1"/>
          <p:nvPr/>
        </p:nvSpPr>
        <p:spPr>
          <a:xfrm>
            <a:off x="8998671" y="1822539"/>
            <a:ext cx="1956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(2023, </a:t>
            </a:r>
            <a:r>
              <a:rPr lang="en-US" sz="1000" i="1" dirty="0"/>
              <a:t>Earth’s Future</a:t>
            </a:r>
            <a:r>
              <a:rPr lang="en-US" sz="1000" dirty="0"/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2D2AAA-64D6-8F2B-B16F-744610714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4019" y="160456"/>
            <a:ext cx="4719287" cy="10071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13A990-E78B-FEC0-D6E0-BB287F82255B}"/>
              </a:ext>
            </a:extLst>
          </p:cNvPr>
          <p:cNvSpPr txBox="1"/>
          <p:nvPr/>
        </p:nvSpPr>
        <p:spPr>
          <a:xfrm>
            <a:off x="7264726" y="473258"/>
            <a:ext cx="34636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(2023, </a:t>
            </a:r>
            <a:r>
              <a:rPr lang="en-US" sz="1000" i="1" dirty="0"/>
              <a:t>Communications Earth &amp; Environment</a:t>
            </a:r>
            <a:r>
              <a:rPr lang="en-US" sz="1000" dirty="0"/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80AE2D-CB41-763F-EC60-D7071C8C2F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757" y="2741645"/>
            <a:ext cx="4544697" cy="918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A89D55-D6CA-C9D1-D0A1-A2C14460DB17}"/>
              </a:ext>
            </a:extLst>
          </p:cNvPr>
          <p:cNvSpPr txBox="1"/>
          <p:nvPr/>
        </p:nvSpPr>
        <p:spPr>
          <a:xfrm>
            <a:off x="9074491" y="2976485"/>
            <a:ext cx="1956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(2024, </a:t>
            </a:r>
            <a:r>
              <a:rPr lang="en-US" sz="1000" i="1" dirty="0"/>
              <a:t>Mon Wea Rev</a:t>
            </a:r>
            <a:r>
              <a:rPr lang="en-US" sz="1000" dirty="0"/>
              <a:t>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3F9F22-A5E0-2758-1952-315BB736F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153" y="4047136"/>
            <a:ext cx="4941537" cy="859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D6D652-8AC1-AFF9-EC84-D83B1D387912}"/>
              </a:ext>
            </a:extLst>
          </p:cNvPr>
          <p:cNvSpPr txBox="1"/>
          <p:nvPr/>
        </p:nvSpPr>
        <p:spPr>
          <a:xfrm>
            <a:off x="9883699" y="4284516"/>
            <a:ext cx="1956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(2023, </a:t>
            </a:r>
            <a:r>
              <a:rPr lang="en-US" sz="1000" i="1" dirty="0"/>
              <a:t>Earth’s Future</a:t>
            </a:r>
            <a:r>
              <a:rPr lang="en-US" sz="1000" dirty="0"/>
              <a:t>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1673E3-F81C-325A-BC39-FE04BF90AB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4902" y="2651222"/>
            <a:ext cx="4507409" cy="794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66698C-0689-2F87-CA4A-CFFD06F7246A}"/>
              </a:ext>
            </a:extLst>
          </p:cNvPr>
          <p:cNvSpPr txBox="1"/>
          <p:nvPr/>
        </p:nvSpPr>
        <p:spPr>
          <a:xfrm>
            <a:off x="3140933" y="2954665"/>
            <a:ext cx="2503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(2024, </a:t>
            </a:r>
            <a:r>
              <a:rPr lang="en-US" sz="1000" i="1" dirty="0"/>
              <a:t>Nature Geoscience, in review</a:t>
            </a:r>
            <a:r>
              <a:rPr lang="en-US" sz="1000" dirty="0"/>
              <a:t>)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C50B68E2-A23D-D92A-A578-4EC303BCC82D}"/>
              </a:ext>
            </a:extLst>
          </p:cNvPr>
          <p:cNvSpPr/>
          <p:nvPr/>
        </p:nvSpPr>
        <p:spPr>
          <a:xfrm rot="19019017">
            <a:off x="5375775" y="3960987"/>
            <a:ext cx="605049" cy="2757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60C68F7D-81A5-0C92-8CEF-C17BF9121CE4}"/>
              </a:ext>
            </a:extLst>
          </p:cNvPr>
          <p:cNvSpPr/>
          <p:nvPr/>
        </p:nvSpPr>
        <p:spPr>
          <a:xfrm>
            <a:off x="5502320" y="4263766"/>
            <a:ext cx="605049" cy="2757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5623B07-CF13-1FE3-E09B-216FDF25881B}"/>
              </a:ext>
            </a:extLst>
          </p:cNvPr>
          <p:cNvSpPr/>
          <p:nvPr/>
        </p:nvSpPr>
        <p:spPr>
          <a:xfrm rot="16200000">
            <a:off x="5069964" y="3852097"/>
            <a:ext cx="605049" cy="27574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7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5CBB45-360B-F300-54B0-5FF0B21F5A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240769"/>
              </p:ext>
            </p:extLst>
          </p:nvPr>
        </p:nvGraphicFramePr>
        <p:xfrm>
          <a:off x="242372" y="1076420"/>
          <a:ext cx="5705940" cy="3855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980">
                  <a:extLst>
                    <a:ext uri="{9D8B030D-6E8A-4147-A177-3AD203B41FA5}">
                      <a16:colId xmlns:a16="http://schemas.microsoft.com/office/drawing/2014/main" val="2926977235"/>
                    </a:ext>
                  </a:extLst>
                </a:gridCol>
                <a:gridCol w="1901980">
                  <a:extLst>
                    <a:ext uri="{9D8B030D-6E8A-4147-A177-3AD203B41FA5}">
                      <a16:colId xmlns:a16="http://schemas.microsoft.com/office/drawing/2014/main" val="841840332"/>
                    </a:ext>
                  </a:extLst>
                </a:gridCol>
                <a:gridCol w="1901980">
                  <a:extLst>
                    <a:ext uri="{9D8B030D-6E8A-4147-A177-3AD203B41FA5}">
                      <a16:colId xmlns:a16="http://schemas.microsoft.com/office/drawing/2014/main" val="625875300"/>
                    </a:ext>
                  </a:extLst>
                </a:gridCol>
              </a:tblGrid>
              <a:tr h="3761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CESM2 SMYLE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E3SMv2.1 SMYLE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937493"/>
                  </a:ext>
                </a:extLst>
              </a:tr>
              <a:tr h="877714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</a:rPr>
                        <a:t>Model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-ocean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-atmosphere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-land 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-sea 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CESM2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POP2 (1°, 60L)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CAM6-FV (1°, 32L)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CLM5 (1°)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CICE5 (1°)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E3SMv2.1</a:t>
                      </a:r>
                    </a:p>
                    <a:p>
                      <a:r>
                        <a:rPr lang="en-US" sz="1000" dirty="0"/>
                        <a:t>   MPAS-O (1°, 60L)</a:t>
                      </a:r>
                    </a:p>
                    <a:p>
                      <a:r>
                        <a:rPr lang="en-US" sz="1000" dirty="0"/>
                        <a:t>   EAMv2 (1°, 72L)</a:t>
                      </a:r>
                    </a:p>
                    <a:p>
                      <a:r>
                        <a:rPr lang="en-US" sz="1000" dirty="0"/>
                        <a:t>   ELMv2 (1°)</a:t>
                      </a:r>
                    </a:p>
                    <a:p>
                      <a:r>
                        <a:rPr lang="en-US" sz="1000" dirty="0"/>
                        <a:t>   MPAS-SI (1°)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975700"/>
                  </a:ext>
                </a:extLst>
              </a:tr>
              <a:tr h="5642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</a:rPr>
                        <a:t>Forcing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-through 2014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-2015 onwards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CMIP6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SMBB historical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RCP3.70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CMIP6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SMBB historical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RCP3.70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312417"/>
                  </a:ext>
                </a:extLst>
              </a:tr>
              <a:tr h="1034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>
                          <a:solidFill>
                            <a:srgbClr val="000000"/>
                          </a:solidFill>
                        </a:rPr>
                        <a:t>Initialization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-ocean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-atmosphere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-land 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-sea ice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Full field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POP2 FOSI (1°, OMIP2)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JRA55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forced CLM5 (CRU-JRA)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POP2 FOSI (1°, OMIP2)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Full field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MPAS-O FOSI (1°, OMIP2)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ERA5</a:t>
                      </a:r>
                    </a:p>
                    <a:p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forced ELMv2 (CRU-NCEP)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   MPAS-O FOSI (1°, OMIP2)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5596"/>
                  </a:ext>
                </a:extLst>
              </a:tr>
              <a:tr h="100310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rgbClr val="000000"/>
                          </a:solidFill>
                        </a:rPr>
                        <a:t>Hindcasts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-start dates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-initialization years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-length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-ensemble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b="1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1</a:t>
                      </a:r>
                      <a:r>
                        <a:rPr lang="en-US" sz="1000" baseline="30000" dirty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of Nov, Feb, May, Aug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1970-2019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24 months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1</a:t>
                      </a:r>
                      <a:r>
                        <a:rPr lang="en-US" sz="1000" baseline="30000" dirty="0">
                          <a:solidFill>
                            <a:srgbClr val="000000"/>
                          </a:solidFill>
                        </a:rPr>
                        <a:t>st</a:t>
                      </a:r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of Nov, Feb, May, Aug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1970-2019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28 months</a:t>
                      </a:r>
                    </a:p>
                    <a:p>
                      <a:r>
                        <a:rPr lang="en-US" sz="1000" dirty="0">
                          <a:solidFill>
                            <a:srgbClr val="000000"/>
                          </a:solidFill>
                        </a:rPr>
                        <a:t>   20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73850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2" y="129473"/>
            <a:ext cx="45315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dirty="0"/>
              <a:t>easonal-to-</a:t>
            </a:r>
            <a:r>
              <a:rPr lang="en-US" b="1" dirty="0" err="1"/>
              <a:t>M</a:t>
            </a:r>
            <a:r>
              <a:rPr lang="en-US" dirty="0" err="1"/>
              <a:t>ulti</a:t>
            </a:r>
            <a:r>
              <a:rPr lang="en-US" b="1" dirty="0" err="1"/>
              <a:t>Y</a:t>
            </a:r>
            <a:r>
              <a:rPr lang="en-US" dirty="0" err="1"/>
              <a:t>ear</a:t>
            </a:r>
            <a:r>
              <a:rPr lang="en-US" dirty="0"/>
              <a:t> </a:t>
            </a:r>
            <a:r>
              <a:rPr lang="en-US" b="1" dirty="0"/>
              <a:t>L</a:t>
            </a:r>
            <a:r>
              <a:rPr lang="en-US" dirty="0"/>
              <a:t>arge </a:t>
            </a:r>
            <a:r>
              <a:rPr lang="en-US" b="1" dirty="0"/>
              <a:t>E</a:t>
            </a:r>
            <a:r>
              <a:rPr lang="en-US" dirty="0"/>
              <a:t>nsemble</a:t>
            </a:r>
          </a:p>
          <a:p>
            <a:r>
              <a:rPr lang="en-US" dirty="0"/>
              <a:t>Hindcast Experiments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6DEEF-D9EB-4BD0-D359-CC758FF84A73}"/>
              </a:ext>
            </a:extLst>
          </p:cNvPr>
          <p:cNvSpPr txBox="1"/>
          <p:nvPr/>
        </p:nvSpPr>
        <p:spPr>
          <a:xfrm>
            <a:off x="7625674" y="4922731"/>
            <a:ext cx="45315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Forced Ocean/Sea-Ice (FOSI) simulations yield reasonable reproduction of historical ocean/sea-ice states (in particular, tropical Pacific)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8AF2EC-BB6E-25ED-C2A7-9C1541E9AA4F}"/>
              </a:ext>
            </a:extLst>
          </p:cNvPr>
          <p:cNvSpPr txBox="1"/>
          <p:nvPr/>
        </p:nvSpPr>
        <p:spPr>
          <a:xfrm>
            <a:off x="6316052" y="1322849"/>
            <a:ext cx="16214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CESM2</a:t>
            </a:r>
          </a:p>
          <a:p>
            <a:r>
              <a:rPr lang="en-US" sz="1400" b="1" dirty="0"/>
              <a:t>POP FOSI: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40202-C2E8-173D-07E0-4E504B78B487}"/>
              </a:ext>
            </a:extLst>
          </p:cNvPr>
          <p:cNvSpPr txBox="1"/>
          <p:nvPr/>
        </p:nvSpPr>
        <p:spPr>
          <a:xfrm>
            <a:off x="5948312" y="3206840"/>
            <a:ext cx="16214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E3SMv2.1</a:t>
            </a:r>
          </a:p>
          <a:p>
            <a:r>
              <a:rPr lang="en-US" sz="1400" b="1" dirty="0"/>
              <a:t>MPAS-O FOSI: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CBECD4-7A0F-74EC-7868-46923672A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398" y="737014"/>
            <a:ext cx="4853815" cy="385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22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47781"/>
            <a:ext cx="40055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Fidelity of Ocean Initial Conditions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652A23B-3A11-04C8-89B1-B21E5E795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" y="1645279"/>
            <a:ext cx="3897833" cy="33078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0805B4-EBB8-87D0-A0AF-5864D3F78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709" y="1606207"/>
            <a:ext cx="3897834" cy="33469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84FC96-BC97-F2F3-DE49-C8851706AD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165" y="1603392"/>
            <a:ext cx="3897835" cy="33469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381EAE9-70EB-4FBE-9525-8F1D9D13B339}"/>
              </a:ext>
            </a:extLst>
          </p:cNvPr>
          <p:cNvSpPr txBox="1"/>
          <p:nvPr/>
        </p:nvSpPr>
        <p:spPr>
          <a:xfrm>
            <a:off x="347420" y="5251793"/>
            <a:ext cx="453153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TOP ROW</a:t>
            </a:r>
            <a:r>
              <a:rPr lang="en-US" sz="1200" dirty="0">
                <a:sym typeface="Wingdings" pitchFamily="2" charset="2"/>
              </a:rPr>
              <a:t>:  POP2</a:t>
            </a:r>
          </a:p>
          <a:p>
            <a:r>
              <a:rPr lang="en-US" sz="1200" b="1" dirty="0">
                <a:sym typeface="Wingdings" pitchFamily="2" charset="2"/>
              </a:rPr>
              <a:t>BOTTOM ROW</a:t>
            </a:r>
            <a:r>
              <a:rPr lang="en-US" sz="1200" dirty="0">
                <a:sym typeface="Wingdings" pitchFamily="2" charset="2"/>
              </a:rPr>
              <a:t>:  MPAS-O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39AF2-26BE-86BF-27A8-D967007E9AE4}"/>
              </a:ext>
            </a:extLst>
          </p:cNvPr>
          <p:cNvSpPr txBox="1"/>
          <p:nvPr/>
        </p:nvSpPr>
        <p:spPr>
          <a:xfrm>
            <a:off x="1012926" y="1294420"/>
            <a:ext cx="16002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Mean SST Bias: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D970D0-1196-BD7C-FB5F-0A7CE11DD75C}"/>
              </a:ext>
            </a:extLst>
          </p:cNvPr>
          <p:cNvSpPr txBox="1"/>
          <p:nvPr/>
        </p:nvSpPr>
        <p:spPr>
          <a:xfrm>
            <a:off x="5016890" y="1294419"/>
            <a:ext cx="16002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SST Correlation: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8ABB38-D6A2-5776-3033-D9D62D7428B2}"/>
              </a:ext>
            </a:extLst>
          </p:cNvPr>
          <p:cNvSpPr txBox="1"/>
          <p:nvPr/>
        </p:nvSpPr>
        <p:spPr>
          <a:xfrm>
            <a:off x="9260999" y="1294419"/>
            <a:ext cx="16002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SST RMSE: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4C11E7-6A8E-0E66-72E1-C9C418E27C0F}"/>
              </a:ext>
            </a:extLst>
          </p:cNvPr>
          <p:cNvSpPr txBox="1"/>
          <p:nvPr/>
        </p:nvSpPr>
        <p:spPr>
          <a:xfrm>
            <a:off x="4068709" y="5067127"/>
            <a:ext cx="743652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“Poor man’s data assimilation” for ocean/sea-ice  far from perfect!</a:t>
            </a:r>
          </a:p>
          <a:p>
            <a:endParaRPr lang="en-US" sz="12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Ocean initial conditions for E3SMv2.1-SMYLE are comparable to those used for CESM2-SMYLE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612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47781"/>
            <a:ext cx="1705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Hindcast Drift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4C11E7-6A8E-0E66-72E1-C9C418E27C0F}"/>
              </a:ext>
            </a:extLst>
          </p:cNvPr>
          <p:cNvSpPr txBox="1"/>
          <p:nvPr/>
        </p:nvSpPr>
        <p:spPr>
          <a:xfrm>
            <a:off x="946121" y="5148081"/>
            <a:ext cx="68628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Coupled model systematic bias develops rapidly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Very different lead-dependent bias patterns in E3SMv2.1 and CESM2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A03D7AE-BDF2-A812-5F32-B755FD9CD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0" y="1645279"/>
            <a:ext cx="3897833" cy="33078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5051A-F141-36A4-068C-6C3AAC0E33E8}"/>
              </a:ext>
            </a:extLst>
          </p:cNvPr>
          <p:cNvSpPr txBox="1"/>
          <p:nvPr/>
        </p:nvSpPr>
        <p:spPr>
          <a:xfrm>
            <a:off x="1004601" y="1324259"/>
            <a:ext cx="201882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SST Bias (FOSI):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E0AEA-9BC1-5F73-DD38-13B11A2D7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657" y="0"/>
            <a:ext cx="4154424" cy="623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9C5C4-3E9F-51FA-054A-B42D2F0A777E}"/>
              </a:ext>
            </a:extLst>
          </p:cNvPr>
          <p:cNvSpPr txBox="1"/>
          <p:nvPr/>
        </p:nvSpPr>
        <p:spPr>
          <a:xfrm>
            <a:off x="594360" y="1979543"/>
            <a:ext cx="7315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POP2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5DF8E-2FEB-3A74-8C6A-3FCE3AF8F5A4}"/>
              </a:ext>
            </a:extLst>
          </p:cNvPr>
          <p:cNvSpPr txBox="1"/>
          <p:nvPr/>
        </p:nvSpPr>
        <p:spPr>
          <a:xfrm>
            <a:off x="534589" y="3604127"/>
            <a:ext cx="8230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MPAS-O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54B2C-DA9F-F9AD-BF59-64D31EE655C3}"/>
              </a:ext>
            </a:extLst>
          </p:cNvPr>
          <p:cNvSpPr txBox="1"/>
          <p:nvPr/>
        </p:nvSpPr>
        <p:spPr>
          <a:xfrm>
            <a:off x="5195218" y="219957"/>
            <a:ext cx="27584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SST Bias (Coupled Hindcasts):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D00DF3-4CCD-3D2D-1F7E-1123DD40A911}"/>
              </a:ext>
            </a:extLst>
          </p:cNvPr>
          <p:cNvCxnSpPr/>
          <p:nvPr/>
        </p:nvCxnSpPr>
        <p:spPr>
          <a:xfrm>
            <a:off x="7744968" y="796765"/>
            <a:ext cx="0" cy="169702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DDBC31-DE94-B057-21C7-F0BCE04DD792}"/>
              </a:ext>
            </a:extLst>
          </p:cNvPr>
          <p:cNvSpPr txBox="1"/>
          <p:nvPr/>
        </p:nvSpPr>
        <p:spPr>
          <a:xfrm>
            <a:off x="6319769" y="1479086"/>
            <a:ext cx="180010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b="1" dirty="0"/>
              <a:t>Forecast Leadtime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39E7A5-7071-F148-CA4C-1DEE1B0625D4}"/>
              </a:ext>
            </a:extLst>
          </p:cNvPr>
          <p:cNvSpPr/>
          <p:nvPr/>
        </p:nvSpPr>
        <p:spPr>
          <a:xfrm>
            <a:off x="9537539" y="0"/>
            <a:ext cx="1041722" cy="219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60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47781"/>
            <a:ext cx="170529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Hindcast Drift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E0AEA-9BC1-5F73-DD38-13B11A2D7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657" y="0"/>
            <a:ext cx="4154424" cy="6231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9C5C4-3E9F-51FA-054A-B42D2F0A777E}"/>
              </a:ext>
            </a:extLst>
          </p:cNvPr>
          <p:cNvSpPr txBox="1"/>
          <p:nvPr/>
        </p:nvSpPr>
        <p:spPr>
          <a:xfrm>
            <a:off x="5360155" y="1976481"/>
            <a:ext cx="7315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CESM2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954B2C-DA9F-F9AD-BF59-64D31EE655C3}"/>
              </a:ext>
            </a:extLst>
          </p:cNvPr>
          <p:cNvSpPr txBox="1"/>
          <p:nvPr/>
        </p:nvSpPr>
        <p:spPr>
          <a:xfrm>
            <a:off x="5195218" y="219957"/>
            <a:ext cx="27584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SST Bias (Coupled Hindcasts):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C73501-F92F-2C2D-73F9-A569C864A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579" y="2253480"/>
            <a:ext cx="2568725" cy="1697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672C3B-176C-183C-60C3-D9E6EA1E2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61" y="2371743"/>
            <a:ext cx="3505167" cy="15957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6ED358-A6C0-03A9-C7F7-5F371B06F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257" y="3877021"/>
            <a:ext cx="1989368" cy="247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40A7A8-CB1A-C193-AB0B-6BD34B1D2A90}"/>
              </a:ext>
            </a:extLst>
          </p:cNvPr>
          <p:cNvSpPr txBox="1"/>
          <p:nvPr/>
        </p:nvSpPr>
        <p:spPr>
          <a:xfrm>
            <a:off x="1581886" y="1976481"/>
            <a:ext cx="86870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ym typeface="Wingdings" pitchFamily="2" charset="2"/>
              </a:rPr>
              <a:t>E3SMv2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CC18B2-E4F4-42E9-5D87-E2C81BA72F6A}"/>
              </a:ext>
            </a:extLst>
          </p:cNvPr>
          <p:cNvSpPr txBox="1"/>
          <p:nvPr/>
        </p:nvSpPr>
        <p:spPr>
          <a:xfrm>
            <a:off x="4114800" y="4226553"/>
            <a:ext cx="3721737" cy="247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Danabasoglu</a:t>
            </a:r>
            <a:r>
              <a:rPr lang="en-US" sz="1000" dirty="0"/>
              <a:t> et al. (2020, </a:t>
            </a:r>
            <a:r>
              <a:rPr lang="en-US" sz="1000" i="1" dirty="0"/>
              <a:t>JAMES</a:t>
            </a:r>
            <a:r>
              <a:rPr lang="en-US" sz="1000" dirty="0"/>
              <a:t>, 10.1029/2019MS001916)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A1CA93-FE1B-BBFC-48B2-384EBA7FC94D}"/>
              </a:ext>
            </a:extLst>
          </p:cNvPr>
          <p:cNvSpPr txBox="1"/>
          <p:nvPr/>
        </p:nvSpPr>
        <p:spPr>
          <a:xfrm>
            <a:off x="216570" y="4226553"/>
            <a:ext cx="3328545" cy="249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/>
              <a:t>Golaz</a:t>
            </a:r>
            <a:r>
              <a:rPr lang="en-US" sz="1000" dirty="0"/>
              <a:t> et al. (2022, </a:t>
            </a:r>
            <a:r>
              <a:rPr lang="en-US" sz="1000" i="1" dirty="0"/>
              <a:t>JAMES</a:t>
            </a:r>
            <a:r>
              <a:rPr lang="en-US" sz="1000" dirty="0"/>
              <a:t>, 10.1029/2022MS003156)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CD332-89B4-B17D-4597-F4F00DED97EE}"/>
              </a:ext>
            </a:extLst>
          </p:cNvPr>
          <p:cNvSpPr txBox="1"/>
          <p:nvPr/>
        </p:nvSpPr>
        <p:spPr>
          <a:xfrm>
            <a:off x="2601716" y="1546547"/>
            <a:ext cx="275843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SST Bias (Coupled Historical):</a:t>
            </a:r>
          </a:p>
        </p:txBody>
      </p:sp>
    </p:spTree>
    <p:extLst>
      <p:ext uri="{BB962C8B-B14F-4D97-AF65-F5344CB8AC3E}">
        <p14:creationId xmlns:p14="http://schemas.microsoft.com/office/powerpoint/2010/main" val="1389240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76217"/>
            <a:ext cx="25831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ENSO Prediction Skill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60ED5-28B2-86F8-E8C2-56007C3CD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440" y="1750568"/>
            <a:ext cx="5770033" cy="3147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17B68-5872-A244-D465-3ACCF490E285}"/>
              </a:ext>
            </a:extLst>
          </p:cNvPr>
          <p:cNvSpPr txBox="1"/>
          <p:nvPr/>
        </p:nvSpPr>
        <p:spPr>
          <a:xfrm>
            <a:off x="8485397" y="1394197"/>
            <a:ext cx="13881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ym typeface="Wingdings" pitchFamily="2" charset="2"/>
              </a:rPr>
              <a:t>CESM2-SMYLE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15D37-9D1F-8C74-8959-21F3A42FF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28" y="1750568"/>
            <a:ext cx="5770033" cy="31472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7FC1B9-B0C5-6C03-52F4-EE0E8A70C80C}"/>
              </a:ext>
            </a:extLst>
          </p:cNvPr>
          <p:cNvSpPr txBox="1"/>
          <p:nvPr/>
        </p:nvSpPr>
        <p:spPr>
          <a:xfrm>
            <a:off x="2245332" y="1394197"/>
            <a:ext cx="172316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ym typeface="Wingdings" pitchFamily="2" charset="2"/>
              </a:rPr>
              <a:t>E3SMv2.1-SMYLE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75CD0-4D19-8584-F297-E2127E13DE2A}"/>
              </a:ext>
            </a:extLst>
          </p:cNvPr>
          <p:cNvSpPr txBox="1"/>
          <p:nvPr/>
        </p:nvSpPr>
        <p:spPr>
          <a:xfrm>
            <a:off x="7965844" y="3031547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1-month lead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4F6D9F-A6A7-40C0-E483-3EFAAF87DC74}"/>
              </a:ext>
            </a:extLst>
          </p:cNvPr>
          <p:cNvSpPr txBox="1"/>
          <p:nvPr/>
        </p:nvSpPr>
        <p:spPr>
          <a:xfrm>
            <a:off x="10710457" y="3045574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13-month lead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438703-6E1F-1A11-9289-13C629567B28}"/>
              </a:ext>
            </a:extLst>
          </p:cNvPr>
          <p:cNvSpPr txBox="1"/>
          <p:nvPr/>
        </p:nvSpPr>
        <p:spPr>
          <a:xfrm>
            <a:off x="7965843" y="4451025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7-month lead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0F600A-9AC0-0235-CBAD-DFA7380506C4}"/>
              </a:ext>
            </a:extLst>
          </p:cNvPr>
          <p:cNvSpPr txBox="1"/>
          <p:nvPr/>
        </p:nvSpPr>
        <p:spPr>
          <a:xfrm>
            <a:off x="10722785" y="4463269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19-month lead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580A3D-6638-0BA3-BC87-09420FBF72E0}"/>
              </a:ext>
            </a:extLst>
          </p:cNvPr>
          <p:cNvSpPr txBox="1"/>
          <p:nvPr/>
        </p:nvSpPr>
        <p:spPr>
          <a:xfrm>
            <a:off x="1863748" y="3046509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1-month lead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9FF5D2-6DE6-8D93-0622-939F7368F2A6}"/>
              </a:ext>
            </a:extLst>
          </p:cNvPr>
          <p:cNvSpPr txBox="1"/>
          <p:nvPr/>
        </p:nvSpPr>
        <p:spPr>
          <a:xfrm>
            <a:off x="4608361" y="3060536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13-month lead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F289D4-F8B6-7978-E9E0-ACCE48B0B575}"/>
              </a:ext>
            </a:extLst>
          </p:cNvPr>
          <p:cNvSpPr txBox="1"/>
          <p:nvPr/>
        </p:nvSpPr>
        <p:spPr>
          <a:xfrm>
            <a:off x="1863747" y="4465987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7-month lead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4D753A-0E82-C744-DF5C-9BA3DE994326}"/>
              </a:ext>
            </a:extLst>
          </p:cNvPr>
          <p:cNvSpPr txBox="1"/>
          <p:nvPr/>
        </p:nvSpPr>
        <p:spPr>
          <a:xfrm>
            <a:off x="4620689" y="4478231"/>
            <a:ext cx="13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19-month lead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AFC17-20C6-357D-6700-CF9DAABB651A}"/>
              </a:ext>
            </a:extLst>
          </p:cNvPr>
          <p:cNvSpPr txBox="1"/>
          <p:nvPr/>
        </p:nvSpPr>
        <p:spPr>
          <a:xfrm>
            <a:off x="250231" y="5140637"/>
            <a:ext cx="604420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Remarkably similar ENSO skill despite very different mean model biases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Both systems are competitive with the NMME multi-model mean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8B591C-F871-A613-DFF1-2E74C1818458}"/>
              </a:ext>
            </a:extLst>
          </p:cNvPr>
          <p:cNvSpPr txBox="1"/>
          <p:nvPr/>
        </p:nvSpPr>
        <p:spPr>
          <a:xfrm>
            <a:off x="6346231" y="5140637"/>
            <a:ext cx="58457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Evidence of robust multiyear-lead ENSO forecasts-of-opportunity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759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EC33B3-C413-0E41-4276-2D8E2D21D382}"/>
              </a:ext>
            </a:extLst>
          </p:cNvPr>
          <p:cNvSpPr txBox="1"/>
          <p:nvPr/>
        </p:nvSpPr>
        <p:spPr>
          <a:xfrm>
            <a:off x="242373" y="176217"/>
            <a:ext cx="25831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ENSO Prediction Skill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8D2F7-B9D6-B327-5BC5-61AD94A0D6CA}"/>
              </a:ext>
            </a:extLst>
          </p:cNvPr>
          <p:cNvSpPr txBox="1"/>
          <p:nvPr/>
        </p:nvSpPr>
        <p:spPr>
          <a:xfrm>
            <a:off x="357677" y="4914096"/>
            <a:ext cx="453153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Start-month dependence on skill comparison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ym typeface="Wingdings" pitchFamily="2" charset="2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ym typeface="Wingdings" pitchFamily="2" charset="2"/>
              </a:rPr>
              <a:t>E3SMv2.1 outperforms CESM2 for MAY hindcasts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FEFB21-4DA5-A156-AD6D-1130F9CBA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017" r="50013" b="-1"/>
          <a:stretch/>
        </p:blipFill>
        <p:spPr>
          <a:xfrm>
            <a:off x="532435" y="810648"/>
            <a:ext cx="3414532" cy="38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33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8275</TotalTime>
  <Words>796</Words>
  <Application>Microsoft Macintosh PowerPoint</Application>
  <PresentationFormat>Widescreen</PresentationFormat>
  <Paragraphs>160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System Font Regular</vt:lpstr>
      <vt:lpstr>Wingdings</vt:lpstr>
      <vt:lpstr>Office Theme</vt:lpstr>
      <vt:lpstr>The E3SMv2.1 Seasonal-to-Multiyear Large Ensemble (SMYLE) Forecast System  A Comparative Global Skill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Sanderson</dc:creator>
  <cp:lastModifiedBy>Stephen Yeager</cp:lastModifiedBy>
  <cp:revision>30</cp:revision>
  <dcterms:created xsi:type="dcterms:W3CDTF">2017-08-29T22:43:04Z</dcterms:created>
  <dcterms:modified xsi:type="dcterms:W3CDTF">2024-08-08T00:33:55Z</dcterms:modified>
</cp:coreProperties>
</file>