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"/>
  </p:notesMasterIdLst>
  <p:sldIdLst>
    <p:sldId id="828" r:id="rId3"/>
    <p:sldId id="915" r:id="rId4"/>
    <p:sldId id="934" r:id="rId5"/>
    <p:sldId id="93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45652220722353"/>
          <c:y val="8.1114561755021922E-2"/>
          <c:w val="0.85756557355383556"/>
          <c:h val="0.652490795937600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983-461B-9F22-958B57338823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6B-49F4-8063-4236C7304F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topography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6B-49F4-8063-4236C7304F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diurnal cycle</c:v>
                </c:pt>
              </c:strCache>
            </c:strRef>
          </c:tx>
          <c:spPr>
            <a:solidFill>
              <a:srgbClr val="33993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6B-49F4-8063-4236C7304F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land surface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6B-49F4-8063-4236C7304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-92"/>
        <c:axId val="1558687023"/>
        <c:axId val="1558692847"/>
      </c:barChart>
      <c:catAx>
        <c:axId val="15586870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58692847"/>
        <c:crosses val="autoZero"/>
        <c:auto val="1"/>
        <c:lblAlgn val="ctr"/>
        <c:lblOffset val="100"/>
        <c:noMultiLvlLbl val="0"/>
      </c:catAx>
      <c:valAx>
        <c:axId val="1558692847"/>
        <c:scaling>
          <c:orientation val="minMax"/>
          <c:max val="44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687023"/>
        <c:crosses val="autoZero"/>
        <c:crossBetween val="between"/>
        <c:majorUnit val="10"/>
        <c:minorUnit val="5"/>
      </c:valAx>
      <c:spPr>
        <a:solidFill>
          <a:schemeClr val="bg2"/>
        </a:solidFill>
        <a:ln w="63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94E4A-4E01-45EB-957F-BB87E5DAB410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C375E-A53A-4E2D-BB8F-80E40133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7D9E4-42A9-4371-890C-F845BE1D60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3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Topography</a:t>
            </a:r>
          </a:p>
          <a:p>
            <a:r>
              <a:rPr lang="en-US" sz="1200" dirty="0"/>
              <a:t>Diurnal cycle</a:t>
            </a:r>
          </a:p>
          <a:p>
            <a:r>
              <a:rPr lang="en-US" sz="1200" dirty="0"/>
              <a:t>Surface latent heat flux</a:t>
            </a:r>
          </a:p>
          <a:p>
            <a:r>
              <a:rPr lang="en-US" sz="1200" dirty="0"/>
              <a:t>Or else?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7D9E4-42A9-4371-890C-F845BE1D60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4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4" b="40202"/>
          <a:stretch/>
        </p:blipFill>
        <p:spPr>
          <a:xfrm>
            <a:off x="0" y="393699"/>
            <a:ext cx="12192000" cy="23875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22" name="Rectangle 21"/>
          <p:cNvSpPr/>
          <p:nvPr userDrawn="1"/>
        </p:nvSpPr>
        <p:spPr>
          <a:xfrm>
            <a:off x="0" y="501041"/>
            <a:ext cx="12192000" cy="2179529"/>
          </a:xfrm>
          <a:prstGeom prst="rect">
            <a:avLst/>
          </a:prstGeom>
          <a:gradFill flip="none" rotWithShape="1">
            <a:gsLst>
              <a:gs pos="85000">
                <a:srgbClr val="FFFFFF">
                  <a:alpha val="86000"/>
                </a:srgbClr>
              </a:gs>
              <a:gs pos="62000">
                <a:schemeClr val="bg1">
                  <a:alpha val="56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8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419" y="393699"/>
            <a:ext cx="8630178" cy="2387599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419" y="3026833"/>
            <a:ext cx="863017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A6A6A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94" y="4570300"/>
            <a:ext cx="5138006" cy="19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4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0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B6819-C8F8-4E63-927F-97A15A2ED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44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735EA-A41D-4ED0-992F-5ACB8221F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34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9252E-9122-4D9B-B547-228FC24F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76201"/>
            <a:ext cx="2593003" cy="6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77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A00F-4E05-4D50-B357-1AA8B969E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76201"/>
            <a:ext cx="2593003" cy="6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1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E3F1A-0C11-4548-A3E4-3A1441ED3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76201"/>
            <a:ext cx="2593003" cy="6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34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27BAC-5F81-4522-8C5E-413440723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76201"/>
            <a:ext cx="2593003" cy="6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86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A028E-5CF6-4C01-AA31-CA308DD83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9CD13-8965-4B75-A87F-5FDFD3D18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76201"/>
            <a:ext cx="2593003" cy="6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2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91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CDEAC-A18A-4261-A5CA-C3A15C3CF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76201"/>
            <a:ext cx="2593003" cy="6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2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5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5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4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6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6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4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982" y="5957980"/>
            <a:ext cx="12188018" cy="900020"/>
            <a:chOff x="-546280" y="7333362"/>
            <a:chExt cx="13024207" cy="1059271"/>
          </a:xfrm>
        </p:grpSpPr>
        <p:pic>
          <p:nvPicPr>
            <p:cNvPr id="8" name="Shape 73"/>
            <p:cNvPicPr preferRelativeResize="0"/>
            <p:nvPr userDrawn="1"/>
          </p:nvPicPr>
          <p:blipFill>
            <a:blip r:embed="rId1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546280" y="7451706"/>
              <a:ext cx="13024207" cy="380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74"/>
            <p:cNvPicPr preferRelativeResize="0"/>
            <p:nvPr userDrawn="1"/>
          </p:nvPicPr>
          <p:blipFill rotWithShape="1">
            <a:blip r:embed="rId14">
              <a:alphaModFix/>
            </a:blip>
            <a:srcRect b="45499"/>
            <a:stretch/>
          </p:blipFill>
          <p:spPr>
            <a:xfrm>
              <a:off x="-546280" y="7361504"/>
              <a:ext cx="13014050" cy="500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64"/>
            <p:cNvPicPr preferRelativeResize="0"/>
            <p:nvPr userDrawn="1"/>
          </p:nvPicPr>
          <p:blipFill rotWithShape="1">
            <a:blip r:embed="rId15">
              <a:alphaModFix/>
            </a:blip>
            <a:srcRect t="1" b="-1144"/>
            <a:stretch/>
          </p:blipFill>
          <p:spPr>
            <a:xfrm>
              <a:off x="-546279" y="7333362"/>
              <a:ext cx="13004799" cy="920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 userDrawn="1"/>
          </p:nvSpPr>
          <p:spPr>
            <a:xfrm>
              <a:off x="-546279" y="7845233"/>
              <a:ext cx="13004799" cy="54740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7374" tIns="57374" rIns="57374" bIns="57374" numCol="1" spcCol="38100" rtlCol="0" anchor="ctr">
              <a:noAutofit/>
            </a:bodyPr>
            <a:lstStyle/>
            <a:p>
              <a:pPr marL="0" marR="0" indent="0" algn="l" defTabSz="63905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charset="0"/>
                <a:ea typeface="Century Gothic" charset="0"/>
                <a:cs typeface="Century Gothic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15" y="7863226"/>
              <a:ext cx="2266946" cy="4272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1" t="15878" b="10431"/>
            <a:stretch/>
          </p:blipFill>
          <p:spPr>
            <a:xfrm>
              <a:off x="-468544" y="7779383"/>
              <a:ext cx="1642680" cy="4977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54" y="7805871"/>
              <a:ext cx="501772" cy="502704"/>
            </a:xfrm>
            <a:prstGeom prst="rect">
              <a:avLst/>
            </a:prstGeom>
          </p:spPr>
        </p:pic>
      </p:grp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912988" y="6371208"/>
            <a:ext cx="888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348E46D7-220F-9F44-9296-7155967FC3A5}" type="datetimeFigureOut">
              <a:rPr lang="en-US" smtClean="0"/>
              <a:pPr/>
              <a:t>8/16/2024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601" y="6371208"/>
            <a:ext cx="3635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51366" y="6357133"/>
            <a:ext cx="874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DCCFDDF7-D30A-EA4F-8849-8647DFB561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8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9EAD42-80EC-4A58-B7DA-E2F13BBC4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3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mailto:xianan@ucla.ed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11" Type="http://schemas.openxmlformats.org/officeDocument/2006/relationships/image" Target="../media/image150.png"/><Relationship Id="rId5" Type="http://schemas.openxmlformats.org/officeDocument/2006/relationships/image" Target="../media/image18.emf"/><Relationship Id="rId10" Type="http://schemas.openxmlformats.org/officeDocument/2006/relationships/image" Target="../media/image140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0.png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emf"/><Relationship Id="rId11" Type="http://schemas.openxmlformats.org/officeDocument/2006/relationships/image" Target="../media/image19.png"/><Relationship Id="rId5" Type="http://schemas.openxmlformats.org/officeDocument/2006/relationships/image" Target="../media/image23.emf"/><Relationship Id="rId10" Type="http://schemas.openxmlformats.org/officeDocument/2006/relationships/image" Target="../media/image25.png"/><Relationship Id="rId4" Type="http://schemas.openxmlformats.org/officeDocument/2006/relationships/image" Target="../media/image20.emf"/><Relationship Id="rId9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95"/>
          <p:cNvSpPr>
            <a:spLocks noChangeArrowheads="1"/>
          </p:cNvSpPr>
          <p:nvPr/>
        </p:nvSpPr>
        <p:spPr bwMode="auto">
          <a:xfrm>
            <a:off x="1703512" y="3282047"/>
            <a:ext cx="8675914" cy="91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7782" tIns="43891" rIns="87782" bIns="43891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1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Joint Institute for Regional Earth System Sci. &amp; Engineering / Univ. of California, Los Angeles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2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Jet Propulsion Laboratory / California Institute of Technology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Lawrence Livermore National Laboratory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1055440" y="1544045"/>
            <a:ext cx="9865096" cy="945488"/>
          </a:xfrm>
          <a:prstGeom prst="roundRect">
            <a:avLst>
              <a:gd name="adj" fmla="val 1989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 critical role of the land-atmosphere interaction for the MJO damping effect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over the Maritime Continent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JPL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25" y="336705"/>
            <a:ext cx="823162" cy="27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it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05" y="116632"/>
            <a:ext cx="843831" cy="83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95"/>
          <p:cNvSpPr>
            <a:spLocks noChangeArrowheads="1"/>
          </p:cNvSpPr>
          <p:nvPr/>
        </p:nvSpPr>
        <p:spPr bwMode="auto">
          <a:xfrm>
            <a:off x="2927649" y="5090978"/>
            <a:ext cx="6408711" cy="61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7782" tIns="43891" rIns="87782" bIns="43891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EESM PI Meeting, August 6-9 2024, Maryland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2" y="52107"/>
            <a:ext cx="879381" cy="85661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95" y="250623"/>
            <a:ext cx="1237913" cy="47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7DC4A6-5ED0-4D9A-849D-0E89A06068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20" y="5733256"/>
            <a:ext cx="945488" cy="945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2C4BC0-76E2-43DC-BAFF-819FB750F119}"/>
              </a:ext>
            </a:extLst>
          </p:cNvPr>
          <p:cNvSpPr txBox="1"/>
          <p:nvPr/>
        </p:nvSpPr>
        <p:spPr>
          <a:xfrm>
            <a:off x="2423592" y="6021334"/>
            <a:ext cx="813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Regional &amp; Global Model Analysis (RGMA) Program / U.S. Department of Energy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4D6E8-A73B-4583-8D5F-2998C6139E7D}"/>
              </a:ext>
            </a:extLst>
          </p:cNvPr>
          <p:cNvSpPr txBox="1"/>
          <p:nvPr/>
        </p:nvSpPr>
        <p:spPr>
          <a:xfrm>
            <a:off x="1127448" y="1010338"/>
            <a:ext cx="9980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-Roman"/>
              </a:rPr>
              <a:t>RGMA Project:  “Representation of the interactions between the MJO and the Maritime Continent in the Regionally-refined SCREAM”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395">
            <a:extLst>
              <a:ext uri="{FF2B5EF4-FFF2-40B4-BE49-F238E27FC236}">
                <a16:creationId xmlns:a16="http://schemas.microsoft.com/office/drawing/2014/main" id="{D8389AB2-0680-4FEA-91FA-C2A670707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719" y="2646818"/>
            <a:ext cx="4423958" cy="44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7782" tIns="43891" rIns="87782" bIns="43891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Xianan Jiang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1,2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  &amp;  Hsi-Yen Ma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3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FE1312D-6662-4A8E-8BD1-74C9C1E621A3}"/>
              </a:ext>
            </a:extLst>
          </p:cNvPr>
          <p:cNvSpPr txBox="1">
            <a:spLocks/>
          </p:cNvSpPr>
          <p:nvPr/>
        </p:nvSpPr>
        <p:spPr bwMode="auto">
          <a:xfrm>
            <a:off x="4743408" y="4359047"/>
            <a:ext cx="2426580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POC: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xianan@ucla.edu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00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72988" y="304950"/>
            <a:ext cx="2433389" cy="684076"/>
          </a:xfrm>
        </p:spPr>
        <p:txBody>
          <a:bodyPr/>
          <a:lstStyle/>
          <a:p>
            <a:r>
              <a:rPr lang="en-US" sz="1800" b="1" dirty="0">
                <a:solidFill>
                  <a:srgbClr val="0000FF"/>
                </a:solidFill>
              </a:rPr>
              <a:t>The MC Barrier Effect </a:t>
            </a:r>
            <a:br>
              <a:rPr lang="en-US" sz="1800" b="1" dirty="0">
                <a:solidFill>
                  <a:srgbClr val="0000FF"/>
                </a:solidFill>
              </a:rPr>
            </a:br>
            <a:r>
              <a:rPr lang="en-US" sz="1800" b="1" dirty="0">
                <a:solidFill>
                  <a:srgbClr val="0000FF"/>
                </a:solidFill>
              </a:rPr>
              <a:t>on MJO propagation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DEC7DE-2866-4EA4-B591-DD3A2C06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99" y="1027970"/>
            <a:ext cx="2164551" cy="391537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1EE8FBA-9CC6-4B39-B335-2B54B36D7EE9}"/>
              </a:ext>
            </a:extLst>
          </p:cNvPr>
          <p:cNvSpPr/>
          <p:nvPr/>
        </p:nvSpPr>
        <p:spPr>
          <a:xfrm>
            <a:off x="775699" y="4894581"/>
            <a:ext cx="16561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Jiang et al. (2019)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C17FA7-147A-4DBA-812E-E3003ED3E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73"/>
          <a:stretch/>
        </p:blipFill>
        <p:spPr>
          <a:xfrm>
            <a:off x="7350791" y="583121"/>
            <a:ext cx="395708" cy="5438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FC2435-052C-42F9-B3E0-9BC138730C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771"/>
          <a:stretch/>
        </p:blipFill>
        <p:spPr>
          <a:xfrm>
            <a:off x="3071664" y="740284"/>
            <a:ext cx="2042382" cy="4305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6A9462-ACE1-4056-8E75-9069DAA91C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10" r="7127"/>
          <a:stretch/>
        </p:blipFill>
        <p:spPr>
          <a:xfrm>
            <a:off x="5330070" y="738186"/>
            <a:ext cx="1948802" cy="43297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E67CC9-3AF3-4352-9A14-868718430AE3}"/>
              </a:ext>
            </a:extLst>
          </p:cNvPr>
          <p:cNvSpPr txBox="1"/>
          <p:nvPr/>
        </p:nvSpPr>
        <p:spPr>
          <a:xfrm>
            <a:off x="3311057" y="692696"/>
            <a:ext cx="1220971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SST (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obs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7914540-4C84-4C27-B014-8B34821C5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208" y="1042877"/>
            <a:ext cx="3672408" cy="18296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45F7B6-10DE-4ED7-B5D0-41A08907D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336" y="2993665"/>
            <a:ext cx="3623986" cy="18388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F7730D6-3858-40D7-B2FB-FA400430B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9127" y="1135025"/>
            <a:ext cx="260681" cy="166022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C26CB45-55F6-41F6-AC47-4248A83A12F8}"/>
              </a:ext>
            </a:extLst>
          </p:cNvPr>
          <p:cNvSpPr txBox="1"/>
          <p:nvPr/>
        </p:nvSpPr>
        <p:spPr>
          <a:xfrm>
            <a:off x="8763988" y="843655"/>
            <a:ext cx="2541315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MJO Convective Precipitation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0DE2D02-A807-4764-8576-F6BF6F63E62A}"/>
              </a:ext>
            </a:extLst>
          </p:cNvPr>
          <p:cNvSpPr/>
          <p:nvPr/>
        </p:nvSpPr>
        <p:spPr>
          <a:xfrm>
            <a:off x="9347358" y="1606356"/>
            <a:ext cx="504056" cy="5187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8747B1E-4531-420B-9EFA-CD9B477F028E}"/>
              </a:ext>
            </a:extLst>
          </p:cNvPr>
          <p:cNvSpPr/>
          <p:nvPr/>
        </p:nvSpPr>
        <p:spPr>
          <a:xfrm>
            <a:off x="9390155" y="3589806"/>
            <a:ext cx="504056" cy="5187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DB55112-B4ED-432E-9F5E-E237555309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24" y="1485228"/>
            <a:ext cx="792088" cy="8161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B2C14D2-2206-49DE-B381-6E03C09F89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438" y="3449593"/>
            <a:ext cx="792088" cy="81614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9272D8B-4D42-407D-B8A8-24CDA465DA87}"/>
              </a:ext>
            </a:extLst>
          </p:cNvPr>
          <p:cNvSpPr/>
          <p:nvPr/>
        </p:nvSpPr>
        <p:spPr>
          <a:xfrm>
            <a:off x="3154186" y="5335148"/>
            <a:ext cx="4515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ECHAM4.6 AGCM (T106 ~ 1 deg)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Forced by idealized SST pattern (Q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Perpetual March runs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Realistic MC islands (land-sea, topography,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&amp; vegetation, and land-atmosphere coupling)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C5CC864-8357-414C-88FA-771313B399F6}"/>
              </a:ext>
            </a:extLst>
          </p:cNvPr>
          <p:cNvSpPr/>
          <p:nvPr/>
        </p:nvSpPr>
        <p:spPr>
          <a:xfrm>
            <a:off x="3336604" y="4942339"/>
            <a:ext cx="1645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Jiang et al.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0313F41-310B-4B9C-BB83-1862876C49A5}"/>
                  </a:ext>
                </a:extLst>
              </p:cNvPr>
              <p:cNvSpPr txBox="1"/>
              <p:nvPr/>
            </p:nvSpPr>
            <p:spPr>
              <a:xfrm>
                <a:off x="8599054" y="5120063"/>
                <a:ext cx="972510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B8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3.71</m:t>
                          </m:r>
                        </m:num>
                        <m:den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4.23</m:t>
                          </m:r>
                        </m:den>
                      </m:f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~ 89%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0313F41-310B-4B9C-BB83-1862876C4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054" y="5120063"/>
                <a:ext cx="972510" cy="404726"/>
              </a:xfrm>
              <a:prstGeom prst="rect">
                <a:avLst/>
              </a:prstGeom>
              <a:blipFill>
                <a:blip r:embed="rId10"/>
                <a:stretch>
                  <a:fillRect l="-3774" r="-3774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D7C3C0E-EAFA-422E-9215-91A9EAC369E0}"/>
                  </a:ext>
                </a:extLst>
              </p:cNvPr>
              <p:cNvSpPr txBox="1"/>
              <p:nvPr/>
            </p:nvSpPr>
            <p:spPr>
              <a:xfrm>
                <a:off x="10488488" y="5108146"/>
                <a:ext cx="1499688" cy="4090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B8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2.15</m:t>
                          </m:r>
                        </m:num>
                        <m:den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4.87</m:t>
                          </m:r>
                        </m:den>
                      </m:f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~ 54%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D7C3C0E-EAFA-422E-9215-91A9EAC36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488" y="5108146"/>
                <a:ext cx="1499688" cy="409086"/>
              </a:xfrm>
              <a:prstGeom prst="rect">
                <a:avLst/>
              </a:prstGeom>
              <a:blipFill>
                <a:blip r:embed="rId11"/>
                <a:stretch>
                  <a:fillRect t="-149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Arrow: Right 59">
            <a:extLst>
              <a:ext uri="{FF2B5EF4-FFF2-40B4-BE49-F238E27FC236}">
                <a16:creationId xmlns:a16="http://schemas.microsoft.com/office/drawing/2014/main" id="{23B55AF6-F6C5-47CD-9335-14A82592E507}"/>
              </a:ext>
            </a:extLst>
          </p:cNvPr>
          <p:cNvSpPr/>
          <p:nvPr/>
        </p:nvSpPr>
        <p:spPr>
          <a:xfrm>
            <a:off x="8271354" y="5958836"/>
            <a:ext cx="432048" cy="122334"/>
          </a:xfrm>
          <a:prstGeom prst="rightArrow">
            <a:avLst/>
          </a:prstGeom>
          <a:solidFill>
            <a:schemeClr val="tx1"/>
          </a:solidFill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92311D7-EE31-4E81-BB51-F9E70BB8DE05}"/>
              </a:ext>
            </a:extLst>
          </p:cNvPr>
          <p:cNvSpPr txBox="1"/>
          <p:nvPr/>
        </p:nvSpPr>
        <p:spPr>
          <a:xfrm>
            <a:off x="8817497" y="5812328"/>
            <a:ext cx="2388903" cy="4924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Total MC damping effect: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89% - 54% = 35%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95775E-8C82-4D24-A0CB-F473A724D43F}"/>
              </a:ext>
            </a:extLst>
          </p:cNvPr>
          <p:cNvSpPr txBox="1"/>
          <p:nvPr/>
        </p:nvSpPr>
        <p:spPr>
          <a:xfrm>
            <a:off x="5540160" y="692696"/>
            <a:ext cx="1584176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SST (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obs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+ MC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8C7E20-F739-4E32-B93A-32AEF55F76E9}"/>
              </a:ext>
            </a:extLst>
          </p:cNvPr>
          <p:cNvSpPr txBox="1"/>
          <p:nvPr/>
        </p:nvSpPr>
        <p:spPr>
          <a:xfrm>
            <a:off x="8308371" y="1159347"/>
            <a:ext cx="654259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A662B46-58E0-4C4E-AF1F-6323290309D4}"/>
              </a:ext>
            </a:extLst>
          </p:cNvPr>
          <p:cNvSpPr txBox="1"/>
          <p:nvPr/>
        </p:nvSpPr>
        <p:spPr>
          <a:xfrm>
            <a:off x="8309361" y="3133991"/>
            <a:ext cx="986044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MC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CCD345E-A32F-44B4-AD3C-0AC613979194}"/>
              </a:ext>
            </a:extLst>
          </p:cNvPr>
          <p:cNvSpPr/>
          <p:nvPr/>
        </p:nvSpPr>
        <p:spPr>
          <a:xfrm>
            <a:off x="276999" y="5488202"/>
            <a:ext cx="27560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Poor understanding of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underlying physics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“MC MJO prediction barrier”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A212A659-BE65-44E7-97B5-E8D56C0B9FD8}"/>
              </a:ext>
            </a:extLst>
          </p:cNvPr>
          <p:cNvSpPr txBox="1">
            <a:spLocks/>
          </p:cNvSpPr>
          <p:nvPr/>
        </p:nvSpPr>
        <p:spPr bwMode="auto">
          <a:xfrm>
            <a:off x="3422602" y="128981"/>
            <a:ext cx="4188445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Idealized aqua-planet AGCM simulations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EF7071F9-DD28-4229-8BB5-D83361B13E95}"/>
              </a:ext>
            </a:extLst>
          </p:cNvPr>
          <p:cNvSpPr txBox="1">
            <a:spLocks/>
          </p:cNvSpPr>
          <p:nvPr/>
        </p:nvSpPr>
        <p:spPr bwMode="auto">
          <a:xfrm>
            <a:off x="7813421" y="168031"/>
            <a:ext cx="4291372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Simulated MC damping effect on the MJO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8E7662-336E-42A4-B4D8-076E400BB678}"/>
              </a:ext>
            </a:extLst>
          </p:cNvPr>
          <p:cNvSpPr txBox="1"/>
          <p:nvPr/>
        </p:nvSpPr>
        <p:spPr>
          <a:xfrm>
            <a:off x="7986884" y="5203295"/>
            <a:ext cx="654259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6DFB18-2554-41E7-B54B-7297E50DA975}"/>
              </a:ext>
            </a:extLst>
          </p:cNvPr>
          <p:cNvSpPr txBox="1"/>
          <p:nvPr/>
        </p:nvSpPr>
        <p:spPr>
          <a:xfrm>
            <a:off x="9707515" y="5209170"/>
            <a:ext cx="1069005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MC: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7A4C96-BA28-41FF-B7D9-8AD67FCE64FC}"/>
              </a:ext>
            </a:extLst>
          </p:cNvPr>
          <p:cNvSpPr txBox="1"/>
          <p:nvPr/>
        </p:nvSpPr>
        <p:spPr>
          <a:xfrm>
            <a:off x="3215680" y="1939503"/>
            <a:ext cx="1948803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Precipitation (mm day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10A52-EBBD-4BE7-BFF9-F6DFC9835BE0}"/>
              </a:ext>
            </a:extLst>
          </p:cNvPr>
          <p:cNvSpPr txBox="1"/>
          <p:nvPr/>
        </p:nvSpPr>
        <p:spPr>
          <a:xfrm>
            <a:off x="5482143" y="1957579"/>
            <a:ext cx="1948803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Precipitation (mm day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8ED517-FE08-40D7-ACE5-1F61B840101F}"/>
              </a:ext>
            </a:extLst>
          </p:cNvPr>
          <p:cNvSpPr txBox="1"/>
          <p:nvPr/>
        </p:nvSpPr>
        <p:spPr>
          <a:xfrm>
            <a:off x="11496600" y="960582"/>
            <a:ext cx="704636" cy="1595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 day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23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D4B2D7B-BD7A-41E9-9DC2-71384BD599BB}"/>
              </a:ext>
            </a:extLst>
          </p:cNvPr>
          <p:cNvSpPr txBox="1"/>
          <p:nvPr/>
        </p:nvSpPr>
        <p:spPr>
          <a:xfrm>
            <a:off x="954165" y="4009311"/>
            <a:ext cx="1251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OBS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+ Flat MC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(62%)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92FD55-A87B-4C16-8F70-E7AE14FF5818}"/>
              </a:ext>
            </a:extLst>
          </p:cNvPr>
          <p:cNvSpPr txBox="1"/>
          <p:nvPr/>
        </p:nvSpPr>
        <p:spPr>
          <a:xfrm>
            <a:off x="861835" y="210126"/>
            <a:ext cx="5773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Experiments to understand the MJO damping effect over the MC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89A193-B794-4AF9-B112-52FE6CCFB5C9}"/>
              </a:ext>
            </a:extLst>
          </p:cNvPr>
          <p:cNvSpPr txBox="1"/>
          <p:nvPr/>
        </p:nvSpPr>
        <p:spPr>
          <a:xfrm>
            <a:off x="1033950" y="1155421"/>
            <a:ext cx="1183859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OBS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(No MC)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(89%)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3783E4-1514-444C-A487-D9A53053625C}"/>
              </a:ext>
            </a:extLst>
          </p:cNvPr>
          <p:cNvSpPr txBox="1"/>
          <p:nvPr/>
        </p:nvSpPr>
        <p:spPr>
          <a:xfrm>
            <a:off x="1120249" y="2459184"/>
            <a:ext cx="98604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OBS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+ MC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(54%)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62A1B4-8879-407B-ACDF-E3CFF74F93A7}"/>
              </a:ext>
            </a:extLst>
          </p:cNvPr>
          <p:cNvSpPr txBox="1"/>
          <p:nvPr/>
        </p:nvSpPr>
        <p:spPr>
          <a:xfrm>
            <a:off x="858717" y="5448310"/>
            <a:ext cx="14928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OBS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+ Flat MC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No diurnal cycle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(72%)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0A39DB73-7BEC-4C26-A35F-89E57A3C9ED4}"/>
              </a:ext>
            </a:extLst>
          </p:cNvPr>
          <p:cNvCxnSpPr>
            <a:cxnSpLocks/>
          </p:cNvCxnSpPr>
          <p:nvPr/>
        </p:nvCxnSpPr>
        <p:spPr>
          <a:xfrm rot="5400000">
            <a:off x="1070061" y="1957329"/>
            <a:ext cx="818140" cy="185836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3F510B68-9050-4319-BE62-7792722AEDF3}"/>
              </a:ext>
            </a:extLst>
          </p:cNvPr>
          <p:cNvCxnSpPr>
            <a:cxnSpLocks/>
          </p:cNvCxnSpPr>
          <p:nvPr/>
        </p:nvCxnSpPr>
        <p:spPr>
          <a:xfrm rot="5400000">
            <a:off x="909745" y="3435359"/>
            <a:ext cx="1058335" cy="108812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80BB0AD0-A9AF-40AA-8704-715F6A33EC6D}"/>
              </a:ext>
            </a:extLst>
          </p:cNvPr>
          <p:cNvCxnSpPr>
            <a:cxnSpLocks/>
            <a:endCxn id="44" idx="0"/>
          </p:cNvCxnSpPr>
          <p:nvPr/>
        </p:nvCxnSpPr>
        <p:spPr>
          <a:xfrm rot="16200000" flipH="1">
            <a:off x="1128329" y="4971488"/>
            <a:ext cx="921180" cy="32464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EA598787-F837-4470-A8AD-5E3322B800B8}"/>
              </a:ext>
            </a:extLst>
          </p:cNvPr>
          <p:cNvSpPr txBox="1"/>
          <p:nvPr/>
        </p:nvSpPr>
        <p:spPr>
          <a:xfrm>
            <a:off x="1493317" y="1739645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MC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damping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B7C8CDF-EDDA-4A69-A1F4-E5BB900427D3}"/>
              </a:ext>
            </a:extLst>
          </p:cNvPr>
          <p:cNvSpPr txBox="1"/>
          <p:nvPr/>
        </p:nvSpPr>
        <p:spPr>
          <a:xfrm>
            <a:off x="1433863" y="3128225"/>
            <a:ext cx="102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topography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9A376D-469B-4477-AE17-0A0AB2CED2F9}"/>
              </a:ext>
            </a:extLst>
          </p:cNvPr>
          <p:cNvSpPr txBox="1"/>
          <p:nvPr/>
        </p:nvSpPr>
        <p:spPr>
          <a:xfrm>
            <a:off x="1559496" y="4616645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Diurnal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cycle</a:t>
            </a: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1BA6550A-72CF-4409-9E86-3ECBD6518F68}"/>
              </a:ext>
            </a:extLst>
          </p:cNvPr>
          <p:cNvSpPr/>
          <p:nvPr/>
        </p:nvSpPr>
        <p:spPr>
          <a:xfrm>
            <a:off x="870302" y="1641177"/>
            <a:ext cx="479770" cy="2377756"/>
          </a:xfrm>
          <a:custGeom>
            <a:avLst/>
            <a:gdLst>
              <a:gd name="connsiteX0" fmla="*/ 661406 w 661406"/>
              <a:gd name="connsiteY0" fmla="*/ 0 h 2708031"/>
              <a:gd name="connsiteX1" fmla="*/ 33384 w 661406"/>
              <a:gd name="connsiteY1" fmla="*/ 1050053 h 2708031"/>
              <a:gd name="connsiteX2" fmla="*/ 98698 w 661406"/>
              <a:gd name="connsiteY2" fmla="*/ 1698171 h 2708031"/>
              <a:gd name="connsiteX3" fmla="*/ 204206 w 661406"/>
              <a:gd name="connsiteY3" fmla="*/ 2064936 h 2708031"/>
              <a:gd name="connsiteX4" fmla="*/ 616188 w 661406"/>
              <a:gd name="connsiteY4" fmla="*/ 2708031 h 270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406" h="2708031">
                <a:moveTo>
                  <a:pt x="661406" y="0"/>
                </a:moveTo>
                <a:cubicBezTo>
                  <a:pt x="394287" y="383512"/>
                  <a:pt x="127169" y="767024"/>
                  <a:pt x="33384" y="1050053"/>
                </a:cubicBezTo>
                <a:cubicBezTo>
                  <a:pt x="-60401" y="1333082"/>
                  <a:pt x="70228" y="1529024"/>
                  <a:pt x="98698" y="1698171"/>
                </a:cubicBezTo>
                <a:cubicBezTo>
                  <a:pt x="127168" y="1867318"/>
                  <a:pt x="117958" y="1896626"/>
                  <a:pt x="204206" y="2064936"/>
                </a:cubicBezTo>
                <a:cubicBezTo>
                  <a:pt x="290454" y="2233246"/>
                  <a:pt x="503144" y="2633506"/>
                  <a:pt x="616188" y="2708031"/>
                </a:cubicBezTo>
              </a:path>
            </a:pathLst>
          </a:custGeom>
          <a:noFill/>
          <a:ln w="952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18F1382-21BA-407B-8FA5-15034273E3F1}"/>
              </a:ext>
            </a:extLst>
          </p:cNvPr>
          <p:cNvSpPr txBox="1"/>
          <p:nvPr/>
        </p:nvSpPr>
        <p:spPr>
          <a:xfrm>
            <a:off x="407368" y="183086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 land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0ED406-12B7-4901-8239-0356F005D54E}"/>
              </a:ext>
            </a:extLst>
          </p:cNvPr>
          <p:cNvGrpSpPr/>
          <p:nvPr/>
        </p:nvGrpSpPr>
        <p:grpSpPr>
          <a:xfrm>
            <a:off x="2380502" y="842233"/>
            <a:ext cx="2955717" cy="5609468"/>
            <a:chOff x="1961489" y="877794"/>
            <a:chExt cx="3042080" cy="57844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6D30-CF2C-4F99-8134-9A6DA2C68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1489" y="877794"/>
              <a:ext cx="2585310" cy="12880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307D81-AAFC-488B-A8CB-41E9CB8ED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0824" y="2275154"/>
              <a:ext cx="2565975" cy="13020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EBD677-FE3E-4385-9B04-86468C8AD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0824" y="3840323"/>
              <a:ext cx="2581349" cy="12880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B0136D-87BD-40DC-97B2-B1E6E4CC5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0824" y="5407973"/>
              <a:ext cx="2525278" cy="125423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FDFD3AB-63FD-411D-9FB5-B3CE0B77C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16284" y="2017125"/>
              <a:ext cx="287285" cy="18296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BBEC9F0-B74B-4D35-A0C6-80DC921037DC}"/>
                </a:ext>
              </a:extLst>
            </p:cNvPr>
            <p:cNvSpPr/>
            <p:nvPr/>
          </p:nvSpPr>
          <p:spPr>
            <a:xfrm>
              <a:off x="2857521" y="1231956"/>
              <a:ext cx="422298" cy="45348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43FEFD1-8E1C-4CE7-801C-9F5735A8F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635" y="1035535"/>
              <a:ext cx="724522" cy="74652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B4CFCB1-BAF9-4A0B-9B88-DAF403085105}"/>
              </a:ext>
            </a:extLst>
          </p:cNvPr>
          <p:cNvGrpSpPr/>
          <p:nvPr/>
        </p:nvGrpSpPr>
        <p:grpSpPr>
          <a:xfrm>
            <a:off x="6067328" y="620688"/>
            <a:ext cx="4997224" cy="2551918"/>
            <a:chOff x="5646835" y="-22003"/>
            <a:chExt cx="5834822" cy="3133053"/>
          </a:xfrm>
        </p:grpSpPr>
        <p:graphicFrame>
          <p:nvGraphicFramePr>
            <p:cNvPr id="33" name="Chart 32">
              <a:extLst>
                <a:ext uri="{FF2B5EF4-FFF2-40B4-BE49-F238E27FC236}">
                  <a16:creationId xmlns:a16="http://schemas.microsoft.com/office/drawing/2014/main" id="{A547DE45-ACD9-4757-9E6F-A63169AB290C}"/>
                </a:ext>
              </a:extLst>
            </p:cNvPr>
            <p:cNvGraphicFramePr/>
            <p:nvPr/>
          </p:nvGraphicFramePr>
          <p:xfrm>
            <a:off x="5646835" y="-22003"/>
            <a:ext cx="5834822" cy="31330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CB4840A-9170-4D7F-95F5-71C5EE6B692F}"/>
                </a:ext>
              </a:extLst>
            </p:cNvPr>
            <p:cNvSpPr txBox="1"/>
            <p:nvPr/>
          </p:nvSpPr>
          <p:spPr>
            <a:xfrm>
              <a:off x="10373040" y="736996"/>
              <a:ext cx="467116" cy="3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76%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102B855-B891-4D79-AE00-5EA515CE42D2}"/>
                </a:ext>
              </a:extLst>
            </p:cNvPr>
            <p:cNvSpPr txBox="1"/>
            <p:nvPr/>
          </p:nvSpPr>
          <p:spPr>
            <a:xfrm>
              <a:off x="9228410" y="1543428"/>
              <a:ext cx="467116" cy="3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29%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9613F2C-200F-40F0-955F-23EA42654721}"/>
                </a:ext>
              </a:extLst>
            </p:cNvPr>
            <p:cNvSpPr txBox="1"/>
            <p:nvPr/>
          </p:nvSpPr>
          <p:spPr>
            <a:xfrm>
              <a:off x="8110501" y="1633411"/>
              <a:ext cx="467116" cy="3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23%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F54789E-EE6E-4B80-BE42-79CBE5C7631D}"/>
                </a:ext>
              </a:extLst>
            </p:cNvPr>
            <p:cNvSpPr txBox="1"/>
            <p:nvPr/>
          </p:nvSpPr>
          <p:spPr>
            <a:xfrm>
              <a:off x="6907853" y="356506"/>
              <a:ext cx="662874" cy="34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100%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5AE798-0D12-4685-BBCC-3B15C582C154}"/>
                </a:ext>
              </a:extLst>
            </p:cNvPr>
            <p:cNvSpPr txBox="1"/>
            <p:nvPr/>
          </p:nvSpPr>
          <p:spPr>
            <a:xfrm>
              <a:off x="6926645" y="2245401"/>
              <a:ext cx="662872" cy="325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Total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943F4BA-ECA8-4294-9571-C7C4071ADDDB}"/>
                </a:ext>
              </a:extLst>
            </p:cNvPr>
            <p:cNvSpPr txBox="1"/>
            <p:nvPr/>
          </p:nvSpPr>
          <p:spPr>
            <a:xfrm>
              <a:off x="7826131" y="2236009"/>
              <a:ext cx="941714" cy="3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Topography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0967D87-EAAA-42E5-9783-2E0DB4A34F90}"/>
                </a:ext>
              </a:extLst>
            </p:cNvPr>
            <p:cNvSpPr txBox="1"/>
            <p:nvPr/>
          </p:nvSpPr>
          <p:spPr>
            <a:xfrm>
              <a:off x="8952791" y="2238756"/>
              <a:ext cx="1217453" cy="325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Diurnal cycle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7B13AD3-7CB3-45AD-8354-1430509501F0}"/>
                </a:ext>
              </a:extLst>
            </p:cNvPr>
            <p:cNvSpPr txBox="1"/>
            <p:nvPr/>
          </p:nvSpPr>
          <p:spPr>
            <a:xfrm>
              <a:off x="10051058" y="2239709"/>
              <a:ext cx="1368088" cy="34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Land-coupling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A578C73-4882-4D8E-A133-02B19F68DE2E}"/>
              </a:ext>
            </a:extLst>
          </p:cNvPr>
          <p:cNvGrpSpPr/>
          <p:nvPr/>
        </p:nvGrpSpPr>
        <p:grpSpPr>
          <a:xfrm>
            <a:off x="5875424" y="3212976"/>
            <a:ext cx="3532944" cy="3406539"/>
            <a:chOff x="5948551" y="1367350"/>
            <a:chExt cx="4781031" cy="4361221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B1714BA8-67A2-4DDE-B27C-441ADE890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20729" y="1422597"/>
              <a:ext cx="3708853" cy="4305974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1BD91F9-1C10-4D24-BF05-30F407285B1A}"/>
                </a:ext>
              </a:extLst>
            </p:cNvPr>
            <p:cNvSpPr txBox="1"/>
            <p:nvPr/>
          </p:nvSpPr>
          <p:spPr>
            <a:xfrm>
              <a:off x="6513233" y="5416675"/>
              <a:ext cx="568791" cy="2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22LT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683791D-B52F-4675-84C7-1A00BFD6C634}"/>
                </a:ext>
              </a:extLst>
            </p:cNvPr>
            <p:cNvSpPr txBox="1"/>
            <p:nvPr/>
          </p:nvSpPr>
          <p:spPr>
            <a:xfrm>
              <a:off x="6513233" y="4910136"/>
              <a:ext cx="568791" cy="2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01LT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2648B75-361F-405F-8049-25FC76A4A5B1}"/>
                </a:ext>
              </a:extLst>
            </p:cNvPr>
            <p:cNvSpPr txBox="1"/>
            <p:nvPr/>
          </p:nvSpPr>
          <p:spPr>
            <a:xfrm>
              <a:off x="6491189" y="4420076"/>
              <a:ext cx="568791" cy="2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04LT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897961F-303B-46F0-8E09-01E5B09AC503}"/>
                </a:ext>
              </a:extLst>
            </p:cNvPr>
            <p:cNvSpPr txBox="1"/>
            <p:nvPr/>
          </p:nvSpPr>
          <p:spPr>
            <a:xfrm>
              <a:off x="6482452" y="3891236"/>
              <a:ext cx="568791" cy="2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07LT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1E8BCFA-7AD9-4F73-AD31-FD462CA63D74}"/>
                </a:ext>
              </a:extLst>
            </p:cNvPr>
            <p:cNvSpPr txBox="1"/>
            <p:nvPr/>
          </p:nvSpPr>
          <p:spPr>
            <a:xfrm>
              <a:off x="6470140" y="3377571"/>
              <a:ext cx="568791" cy="2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10LT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4AF1563-73C4-46CB-AF12-9CB6882EA55F}"/>
                </a:ext>
              </a:extLst>
            </p:cNvPr>
            <p:cNvSpPr txBox="1"/>
            <p:nvPr/>
          </p:nvSpPr>
          <p:spPr>
            <a:xfrm>
              <a:off x="6445516" y="2868212"/>
              <a:ext cx="568791" cy="2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13LT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C46D1D8-473E-4B9B-A7EC-8E821AC4E37A}"/>
                </a:ext>
              </a:extLst>
            </p:cNvPr>
            <p:cNvSpPr txBox="1"/>
            <p:nvPr/>
          </p:nvSpPr>
          <p:spPr>
            <a:xfrm>
              <a:off x="6451672" y="2357735"/>
              <a:ext cx="568791" cy="2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16LT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6FF6EF7-F2DB-41D3-B481-8F6EBAEC97CA}"/>
                </a:ext>
              </a:extLst>
            </p:cNvPr>
            <p:cNvSpPr txBox="1"/>
            <p:nvPr/>
          </p:nvSpPr>
          <p:spPr>
            <a:xfrm>
              <a:off x="6457828" y="1833724"/>
              <a:ext cx="568791" cy="2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19LT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7A29707-CB14-4FD1-BFCC-5F670EEC9E32}"/>
                </a:ext>
              </a:extLst>
            </p:cNvPr>
            <p:cNvSpPr txBox="1"/>
            <p:nvPr/>
          </p:nvSpPr>
          <p:spPr>
            <a:xfrm>
              <a:off x="6455350" y="1367350"/>
              <a:ext cx="568791" cy="27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22LT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05C4475-4D1E-4C9B-A071-09140038F270}"/>
                </a:ext>
              </a:extLst>
            </p:cNvPr>
            <p:cNvSpPr/>
            <p:nvPr/>
          </p:nvSpPr>
          <p:spPr>
            <a:xfrm>
              <a:off x="9621512" y="5120231"/>
              <a:ext cx="381808" cy="43204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89B7AA5-992C-4F5E-9C8D-4A88EDF0DBBD}"/>
                </a:ext>
              </a:extLst>
            </p:cNvPr>
            <p:cNvCxnSpPr>
              <a:cxnSpLocks/>
            </p:cNvCxnSpPr>
            <p:nvPr/>
          </p:nvCxnSpPr>
          <p:spPr>
            <a:xfrm>
              <a:off x="9768408" y="3513499"/>
              <a:ext cx="366508" cy="278150"/>
            </a:xfrm>
            <a:prstGeom prst="line">
              <a:avLst/>
            </a:prstGeom>
            <a:ln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C7BA0F93-E1FC-42EA-8266-579CFE39B32D}"/>
                    </a:ext>
                  </a:extLst>
                </p:cNvPr>
                <p:cNvSpPr txBox="1"/>
                <p:nvPr/>
              </p:nvSpPr>
              <p:spPr>
                <a:xfrm>
                  <a:off x="9997165" y="3815298"/>
                  <a:ext cx="275502" cy="2364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altLang="zh-CN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TS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C7BA0F93-E1FC-42EA-8266-579CFE39B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165" y="3815298"/>
                  <a:ext cx="275502" cy="236419"/>
                </a:xfrm>
                <a:prstGeom prst="rect">
                  <a:avLst/>
                </a:prstGeom>
                <a:blipFill>
                  <a:blip r:embed="rId11"/>
                  <a:stretch>
                    <a:fillRect l="-18182" r="-18182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48683D52-450D-4DCD-867E-6A6825FEDB91}"/>
                    </a:ext>
                  </a:extLst>
                </p:cNvPr>
                <p:cNvSpPr txBox="1"/>
                <p:nvPr/>
              </p:nvSpPr>
              <p:spPr>
                <a:xfrm>
                  <a:off x="6889831" y="1669970"/>
                  <a:ext cx="1095001" cy="2364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altLang="zh-CN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Q</m:t>
                        </m:r>
                        <m:r>
                          <m:rPr>
                            <m:sty m:val="p"/>
                          </m:rPr>
                          <a:rPr kumimoji="0" lang="en-US" altLang="zh-CN" sz="1200" b="0" i="0" u="none" strike="noStrike" kern="1200" cap="none" spc="0" normalizeH="0" baseline="-2500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R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48683D52-450D-4DCD-867E-6A6825FEDB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9831" y="1669970"/>
                  <a:ext cx="1095001" cy="236419"/>
                </a:xfrm>
                <a:prstGeom prst="rect">
                  <a:avLst/>
                </a:prstGeom>
                <a:blipFill>
                  <a:blip r:embed="rId12"/>
                  <a:stretch>
                    <a:fillRect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01BAEF0-7958-4DAC-874B-AED283986F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7343" y="1909556"/>
              <a:ext cx="376425" cy="802219"/>
            </a:xfrm>
            <a:prstGeom prst="line">
              <a:avLst/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C3F0769-ED31-42B4-9A90-78CB6CF13D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1215" y="1911574"/>
              <a:ext cx="684658" cy="661581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06AD5E7-4903-4352-B0C7-6BB053D12B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1077" y="1923718"/>
              <a:ext cx="237859" cy="258202"/>
            </a:xfrm>
            <a:prstGeom prst="line">
              <a:avLst/>
            </a:prstGeom>
            <a:ln>
              <a:solidFill>
                <a:srgbClr val="008000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23C415D3-05C4-4ED5-BE25-4E338827F792}"/>
                    </a:ext>
                  </a:extLst>
                </p:cNvPr>
                <p:cNvSpPr txBox="1"/>
                <p:nvPr/>
              </p:nvSpPr>
              <p:spPr>
                <a:xfrm>
                  <a:off x="8683209" y="1450121"/>
                  <a:ext cx="859042" cy="4728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altLang="zh-CN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Precip</m:t>
                        </m:r>
                        <m:r>
                          <a:rPr kumimoji="0" lang="en-US" altLang="zh-CN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kumimoji="0" lang="en-US" altLang="zh-CN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shaded</m:t>
                        </m:r>
                        <m:r>
                          <a:rPr kumimoji="0" lang="en-US" altLang="zh-CN" sz="1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23C415D3-05C4-4ED5-BE25-4E338827F7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3209" y="1450121"/>
                  <a:ext cx="859042" cy="472837"/>
                </a:xfrm>
                <a:prstGeom prst="rect">
                  <a:avLst/>
                </a:prstGeom>
                <a:blipFill>
                  <a:blip r:embed="rId13"/>
                  <a:stretch>
                    <a:fillRect l="-8654" r="-9615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AC8F82E-BF29-4A5C-B5F4-854DBE541F15}"/>
                </a:ext>
              </a:extLst>
            </p:cNvPr>
            <p:cNvSpPr txBox="1"/>
            <p:nvPr/>
          </p:nvSpPr>
          <p:spPr>
            <a:xfrm rot="16200000">
              <a:off x="5411686" y="3114120"/>
              <a:ext cx="1490236" cy="41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Local time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A8D958E8-A37B-4D88-9FE2-94FB27C49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8002" y="2769796"/>
              <a:ext cx="2532" cy="143390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5A9B26BE-2613-40CB-AB80-D35262EE6213}"/>
              </a:ext>
            </a:extLst>
          </p:cNvPr>
          <p:cNvSpPr txBox="1"/>
          <p:nvPr/>
        </p:nvSpPr>
        <p:spPr>
          <a:xfrm>
            <a:off x="7051577" y="476672"/>
            <a:ext cx="40849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Relative roles for the MC damping effect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5DB5F19-5279-4495-8F04-0EB9F290E09E}"/>
              </a:ext>
            </a:extLst>
          </p:cNvPr>
          <p:cNvSpPr txBox="1"/>
          <p:nvPr/>
        </p:nvSpPr>
        <p:spPr>
          <a:xfrm rot="16200000">
            <a:off x="5233095" y="1460761"/>
            <a:ext cx="1574445" cy="314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 damping effect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EF51669-EEA6-4143-B44C-1E457DC1A380}"/>
              </a:ext>
            </a:extLst>
          </p:cNvPr>
          <p:cNvSpPr txBox="1"/>
          <p:nvPr/>
        </p:nvSpPr>
        <p:spPr>
          <a:xfrm>
            <a:off x="2667692" y="653111"/>
            <a:ext cx="2060156" cy="184666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MJO Convective Precipitation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DCBAC8C-80FB-4E48-8AD4-5CE94AB67F58}"/>
              </a:ext>
            </a:extLst>
          </p:cNvPr>
          <p:cNvSpPr txBox="1"/>
          <p:nvPr/>
        </p:nvSpPr>
        <p:spPr>
          <a:xfrm>
            <a:off x="9646843" y="3302179"/>
            <a:ext cx="22818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critical role of shortwave Q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surface T - convection feedback in generating the MC damping effect for the MJO, which is optimized by the diurnal cycle.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A7930C2-1CE7-4EB1-9779-C03B7995F01A}"/>
              </a:ext>
            </a:extLst>
          </p:cNvPr>
          <p:cNvSpPr/>
          <p:nvPr/>
        </p:nvSpPr>
        <p:spPr>
          <a:xfrm>
            <a:off x="5980109" y="2720709"/>
            <a:ext cx="5976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Land-atmosphere interaction plays a crucial role for MJO damping over MC.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3B97662-7C78-454E-8B49-35ADCF5B249C}"/>
              </a:ext>
            </a:extLst>
          </p:cNvPr>
          <p:cNvSpPr txBox="1"/>
          <p:nvPr/>
        </p:nvSpPr>
        <p:spPr>
          <a:xfrm>
            <a:off x="8555546" y="6537230"/>
            <a:ext cx="459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BD5000-6A4C-47E3-9AD3-0C9AF02131ED}"/>
              </a:ext>
            </a:extLst>
          </p:cNvPr>
          <p:cNvSpPr/>
          <p:nvPr/>
        </p:nvSpPr>
        <p:spPr>
          <a:xfrm>
            <a:off x="9729739" y="5373216"/>
            <a:ext cx="1645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Jiang et al. (2024)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7505C77-C3CE-4F25-AC05-FD05888C4D3B}"/>
              </a:ext>
            </a:extLst>
          </p:cNvPr>
          <p:cNvSpPr txBox="1"/>
          <p:nvPr/>
        </p:nvSpPr>
        <p:spPr>
          <a:xfrm>
            <a:off x="4913136" y="1759121"/>
            <a:ext cx="704636" cy="1595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 day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BD1E075-02F3-488D-AF5D-FB776DC06699}"/>
              </a:ext>
            </a:extLst>
          </p:cNvPr>
          <p:cNvSpPr txBox="1"/>
          <p:nvPr/>
        </p:nvSpPr>
        <p:spPr>
          <a:xfrm>
            <a:off x="9146164" y="3537952"/>
            <a:ext cx="561256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 day</a:t>
            </a: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7C386A9-9BD8-4E89-A158-E7DF93E0781D}"/>
              </a:ext>
            </a:extLst>
          </p:cNvPr>
          <p:cNvSpPr txBox="1"/>
          <p:nvPr/>
        </p:nvSpPr>
        <p:spPr>
          <a:xfrm>
            <a:off x="8694941" y="3139384"/>
            <a:ext cx="704636" cy="1595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(3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S-3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693EE9-C86E-409D-9D9F-D4D69959D2F8}"/>
              </a:ext>
            </a:extLst>
          </p:cNvPr>
          <p:cNvSpPr txBox="1"/>
          <p:nvPr/>
        </p:nvSpPr>
        <p:spPr>
          <a:xfrm>
            <a:off x="7321443" y="6538862"/>
            <a:ext cx="1016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Indian Ocean</a:t>
            </a:r>
          </a:p>
        </p:txBody>
      </p:sp>
    </p:spTree>
    <p:extLst>
      <p:ext uri="{BB962C8B-B14F-4D97-AF65-F5344CB8AC3E}">
        <p14:creationId xmlns:p14="http://schemas.microsoft.com/office/powerpoint/2010/main" val="202049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D9192F74-DA22-8E62-D3F4-DED40115859F}"/>
              </a:ext>
            </a:extLst>
          </p:cNvPr>
          <p:cNvSpPr>
            <a:spLocks noGrp="1"/>
          </p:cNvSpPr>
          <p:nvPr/>
        </p:nvSpPr>
        <p:spPr>
          <a:xfrm>
            <a:off x="1679270" y="757147"/>
            <a:ext cx="2976570" cy="619695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600" b="1" kern="120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Indian Ocean/MC RRM-SCREAM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97434-DA95-33BA-C884-CEC19000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8"/>
          <a:stretch/>
        </p:blipFill>
        <p:spPr>
          <a:xfrm>
            <a:off x="1415480" y="1424330"/>
            <a:ext cx="2833537" cy="2848401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CD1B31A-AA69-0080-5757-DA346A5D77B5}"/>
              </a:ext>
            </a:extLst>
          </p:cNvPr>
          <p:cNvSpPr>
            <a:spLocks noGrp="1"/>
          </p:cNvSpPr>
          <p:nvPr/>
        </p:nvSpPr>
        <p:spPr>
          <a:xfrm>
            <a:off x="838519" y="4365104"/>
            <a:ext cx="4608512" cy="1532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4313" indent="-17145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71488" indent="-214313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007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7152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4297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900113" algn="l"/>
              </a:tabLst>
              <a:defRPr kumimoji="0" lang="en-US"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CE1">
                  <a:lumMod val="50000"/>
                </a:srgbClr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Inner domain ~3.25 km, free-running.</a:t>
            </a:r>
          </a:p>
          <a:p>
            <a:pPr marL="214313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CE1">
                  <a:lumMod val="50000"/>
                </a:srgbClr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Outer domain ~100 km, dynamical fields nudged toward the ERA5 reanalysis.</a:t>
            </a:r>
          </a:p>
          <a:p>
            <a:pPr marL="214313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CE1">
                  <a:lumMod val="50000"/>
                </a:srgbClr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Multi-scale convection organization, e.g., the MJO over the MC region.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3D5EFA-6A68-455A-BF92-7D152FC6A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1124744"/>
            <a:ext cx="3969676" cy="46749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78EFA0-9A63-436C-92A9-F3394BF18F31}"/>
              </a:ext>
            </a:extLst>
          </p:cNvPr>
          <p:cNvSpPr txBox="1"/>
          <p:nvPr/>
        </p:nvSpPr>
        <p:spPr>
          <a:xfrm>
            <a:off x="838519" y="536459"/>
            <a:ext cx="5167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MC barrier effect on the MJO in SCREAM simulations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6E1698-B29B-4D41-8680-6DBB5B5642AE}"/>
              </a:ext>
            </a:extLst>
          </p:cNvPr>
          <p:cNvSpPr txBox="1"/>
          <p:nvPr/>
        </p:nvSpPr>
        <p:spPr>
          <a:xfrm>
            <a:off x="6054220" y="751967"/>
            <a:ext cx="5831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case study during the DYNAMO period (2011.11.24-2011.12.02)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CAC04C-FCB6-4A55-B756-9B32796E8B15}"/>
              </a:ext>
            </a:extLst>
          </p:cNvPr>
          <p:cNvSpPr txBox="1"/>
          <p:nvPr/>
        </p:nvSpPr>
        <p:spPr>
          <a:xfrm>
            <a:off x="699358" y="6068890"/>
            <a:ext cx="11015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See “Methodological Breakout Session: Local/Regional Testbeds” for details (Hsi-Yen Ma, Thursday 1:12–1:19 pm)</a:t>
            </a:r>
          </a:p>
        </p:txBody>
      </p:sp>
    </p:spTree>
    <p:extLst>
      <p:ext uri="{BB962C8B-B14F-4D97-AF65-F5344CB8AC3E}">
        <p14:creationId xmlns:p14="http://schemas.microsoft.com/office/powerpoint/2010/main" val="1698999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496</Words>
  <Application>Microsoft Office PowerPoint</Application>
  <PresentationFormat>Widescreen</PresentationFormat>
  <Paragraphs>99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Cambria Math</vt:lpstr>
      <vt:lpstr>Century Gothic</vt:lpstr>
      <vt:lpstr>Times New Roman</vt:lpstr>
      <vt:lpstr>Wingdings</vt:lpstr>
      <vt:lpstr>1_Office Theme</vt:lpstr>
      <vt:lpstr>4_Office Theme</vt:lpstr>
      <vt:lpstr>PowerPoint Presentation</vt:lpstr>
      <vt:lpstr>The MC Barrier Effect  on MJO propagation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Prichard, Michelle E</dc:creator>
  <cp:lastModifiedBy>Prichard, Michelle E</cp:lastModifiedBy>
  <cp:revision>6</cp:revision>
  <dcterms:created xsi:type="dcterms:W3CDTF">2024-08-16T17:28:11Z</dcterms:created>
  <dcterms:modified xsi:type="dcterms:W3CDTF">2024-08-16T17:31:50Z</dcterms:modified>
</cp:coreProperties>
</file>