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25" name="Google Shape;225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25" name="Google Shape;12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38" name="Google Shape;13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50" name="Google Shape;15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Many factors influence the negative scaling of EPI at high temperatures, including for example storm type, precipitation-induced cooling 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However, over most land regions, the dominant cause is the saturation deficit induced by high temperature, which suppress heavy precipitation  by …</a:t>
            </a:r>
            <a:endParaRPr/>
          </a:p>
        </p:txBody>
      </p:sp>
      <p:sp>
        <p:nvSpPr>
          <p:cNvPr id="171" name="Google Shape;17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79" name="Google Shape;17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8D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7.jpg"/><Relationship Id="rId5" Type="http://schemas.openxmlformats.org/officeDocument/2006/relationships/image" Target="../media/image1.png"/><Relationship Id="rId6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13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01" y="-1"/>
            <a:ext cx="12414667" cy="68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/>
          <p:nvPr/>
        </p:nvSpPr>
        <p:spPr>
          <a:xfrm>
            <a:off x="14601" y="0"/>
            <a:ext cx="12429268" cy="6871472"/>
          </a:xfrm>
          <a:prstGeom prst="rect">
            <a:avLst/>
          </a:prstGeom>
          <a:solidFill>
            <a:srgbClr val="D8D8D8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" y="291675"/>
            <a:ext cx="12323204" cy="4811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Extreme Precipitation Scaling with Temperature at the Weather Timescale and Implications for Climate Prediction  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Guiling Wang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Hongchen Qin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Faisal Alvee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Xiaoming Sun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Huancui Hu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Ruby L. Leung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baseline="3000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3000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University of Connecticut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Los Alamos National Laboratory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Pacific Northwest National Laboratory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800" u="none" cap="none" strike="noStrike">
              <a:solidFill>
                <a:srgbClr val="0000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170DE9"/>
                </a:solidFill>
                <a:latin typeface="Calibri"/>
                <a:ea typeface="Calibri"/>
                <a:cs typeface="Calibri"/>
                <a:sym typeface="Calibri"/>
              </a:rPr>
              <a:t>2024 EESM PI Meeting, Bethesda, MD, August 6</a:t>
            </a:r>
            <a:r>
              <a:rPr b="0" baseline="30000" i="0" lang="en-US" sz="2800" u="none" cap="none" strike="noStrike">
                <a:solidFill>
                  <a:srgbClr val="170DE9"/>
                </a:solidFill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b="0" i="0" lang="en-US" sz="2800" u="none" cap="none" strike="noStrike">
                <a:solidFill>
                  <a:srgbClr val="170DE9"/>
                </a:solidFill>
                <a:latin typeface="Calibri"/>
                <a:ea typeface="Calibri"/>
                <a:cs typeface="Calibri"/>
                <a:sym typeface="Calibri"/>
              </a:rPr>
              <a:t>– 9</a:t>
            </a:r>
            <a:r>
              <a:rPr b="0" baseline="30000" i="0" lang="en-US" sz="2800" u="none" cap="none" strike="noStrike">
                <a:solidFill>
                  <a:srgbClr val="170DE9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2800" u="none" cap="none" strike="noStrike">
                <a:solidFill>
                  <a:srgbClr val="170DE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800" u="none" cap="none" strike="noStrike">
              <a:solidFill>
                <a:srgbClr val="170DE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isl-web-logo – CISL Visualization Gallery" id="92" name="Google Shape;9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4781" y="5403899"/>
            <a:ext cx="2391198" cy="797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E color seal green wordmark clear background" id="93" name="Google Shape;9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9738" y="5400720"/>
            <a:ext cx="3583223" cy="90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nersc.gov/assets/Logos/NERSCvertLOCKUP.png" id="94" name="Google Shape;94;p13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15988"/>
          <a:stretch/>
        </p:blipFill>
        <p:spPr>
          <a:xfrm>
            <a:off x="9004304" y="5217228"/>
            <a:ext cx="2198610" cy="1240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/>
          <p:nvPr>
            <p:ph type="title"/>
          </p:nvPr>
        </p:nvSpPr>
        <p:spPr>
          <a:xfrm>
            <a:off x="1148798" y="62051"/>
            <a:ext cx="10465899" cy="696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EPI-T In Saturated Atmosphere (E3SM, 18 sample regions)</a:t>
            </a:r>
            <a:br>
              <a:rPr b="1" lang="en-US" sz="3600"/>
            </a:br>
            <a:r>
              <a:rPr b="1" lang="en-US" sz="2700"/>
              <a:t>(Extremes defined as those exceeding the 99.9</a:t>
            </a:r>
            <a:r>
              <a:rPr b="1" baseline="30000" lang="en-US" sz="2700"/>
              <a:t>th</a:t>
            </a:r>
            <a:r>
              <a:rPr b="1" lang="en-US" sz="2700"/>
              <a:t> percentile of 3-hourly precipitation)</a:t>
            </a:r>
            <a:endParaRPr b="1" sz="3600"/>
          </a:p>
        </p:txBody>
      </p:sp>
      <p:sp>
        <p:nvSpPr>
          <p:cNvPr id="197" name="Google Shape;19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22"/>
          <p:cNvSpPr txBox="1"/>
          <p:nvPr/>
        </p:nvSpPr>
        <p:spPr>
          <a:xfrm>
            <a:off x="203219" y="5078159"/>
            <a:ext cx="2797702" cy="1200329"/>
          </a:xfrm>
          <a:prstGeom prst="rect">
            <a:avLst/>
          </a:prstGeom>
          <a:solidFill>
            <a:srgbClr val="84FFE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TRMM (solid lines)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E3SM 0.25° (dashed)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E3SM 1° (dotted)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22"/>
          <p:cNvGrpSpPr/>
          <p:nvPr/>
        </p:nvGrpSpPr>
        <p:grpSpPr>
          <a:xfrm>
            <a:off x="203219" y="924115"/>
            <a:ext cx="11910795" cy="4218335"/>
            <a:chOff x="206519" y="1353140"/>
            <a:chExt cx="9670212" cy="3351903"/>
          </a:xfrm>
        </p:grpSpPr>
        <p:grpSp>
          <p:nvGrpSpPr>
            <p:cNvPr id="200" name="Google Shape;200;p22"/>
            <p:cNvGrpSpPr/>
            <p:nvPr/>
          </p:nvGrpSpPr>
          <p:grpSpPr>
            <a:xfrm>
              <a:off x="206519" y="1404226"/>
              <a:ext cx="9670212" cy="3300817"/>
              <a:chOff x="320149" y="2143986"/>
              <a:chExt cx="10153525" cy="3717715"/>
            </a:xfrm>
          </p:grpSpPr>
          <p:pic>
            <p:nvPicPr>
              <p:cNvPr id="201" name="Google Shape;201;p22"/>
              <p:cNvPicPr preferRelativeResize="0"/>
              <p:nvPr/>
            </p:nvPicPr>
            <p:blipFill rotWithShape="1">
              <a:blip r:embed="rId3">
                <a:alphaModFix/>
              </a:blip>
              <a:srcRect b="7875" l="5357" r="16271" t="10673"/>
              <a:stretch/>
            </p:blipFill>
            <p:spPr>
              <a:xfrm>
                <a:off x="6896544" y="2143986"/>
                <a:ext cx="3577130" cy="37177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22"/>
              <p:cNvPicPr preferRelativeResize="0"/>
              <p:nvPr/>
            </p:nvPicPr>
            <p:blipFill rotWithShape="1">
              <a:blip r:embed="rId4">
                <a:alphaModFix/>
              </a:blip>
              <a:srcRect b="7923" l="6774" r="14838" t="11510"/>
              <a:stretch/>
            </p:blipFill>
            <p:spPr>
              <a:xfrm>
                <a:off x="3638676" y="2146941"/>
                <a:ext cx="3611347" cy="37116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2"/>
              <p:cNvPicPr preferRelativeResize="0"/>
              <p:nvPr/>
            </p:nvPicPr>
            <p:blipFill rotWithShape="1">
              <a:blip r:embed="rId5">
                <a:alphaModFix/>
              </a:blip>
              <a:srcRect b="8186" l="6289" r="16426" t="11745"/>
              <a:stretch/>
            </p:blipFill>
            <p:spPr>
              <a:xfrm>
                <a:off x="320149" y="2143986"/>
                <a:ext cx="3585415" cy="371461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4" name="Google Shape;204;p22"/>
            <p:cNvSpPr txBox="1"/>
            <p:nvPr/>
          </p:nvSpPr>
          <p:spPr>
            <a:xfrm>
              <a:off x="206519" y="1353140"/>
              <a:ext cx="9670212" cy="3179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NH mid-latitudes regions                                  Other Regions (tropics, subtropics, &amp; SH)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22"/>
          <p:cNvSpPr txBox="1"/>
          <p:nvPr/>
        </p:nvSpPr>
        <p:spPr>
          <a:xfrm>
            <a:off x="3306374" y="5338583"/>
            <a:ext cx="881093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HighRes E3SM (0.25°) produces more realistic precipitation characteristics (e.g., higher rain intensity), but does not show clear improvement of the EPI-T scaling relationship. 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2506523" y="5211837"/>
            <a:ext cx="9610788" cy="1508105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convection-permitting model make a difference?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--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progress based on output from SCREAM (DYAMOND)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07" name="Google Shape;207;p22"/>
          <p:cNvSpPr txBox="1"/>
          <p:nvPr/>
        </p:nvSpPr>
        <p:spPr>
          <a:xfrm>
            <a:off x="7193582" y="4669674"/>
            <a:ext cx="28340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(Alvee et al., in prep)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598611" y="5200002"/>
            <a:ext cx="11433924" cy="954107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Scaling ratio is similar between 12km (with cumulus parameterization) and 4km (convection permitting) simulations.</a:t>
            </a:r>
            <a:endParaRPr/>
          </a:p>
        </p:txBody>
      </p:sp>
      <p:sp>
        <p:nvSpPr>
          <p:cNvPr id="214" name="Google Shape;214;p23"/>
          <p:cNvSpPr txBox="1"/>
          <p:nvPr/>
        </p:nvSpPr>
        <p:spPr>
          <a:xfrm>
            <a:off x="835677" y="211077"/>
            <a:ext cx="10724520" cy="10310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EPI-T In Saturated Atmosphere (WRF, 5 sub-regions of U.S.)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(Extremes defined as those exceeding the 99.9</a:t>
            </a:r>
            <a:r>
              <a:rPr b="1" baseline="30000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percentile of hourly precipitation)</a:t>
            </a:r>
            <a:endParaRPr b="1"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23"/>
          <p:cNvGrpSpPr/>
          <p:nvPr/>
        </p:nvGrpSpPr>
        <p:grpSpPr>
          <a:xfrm>
            <a:off x="598611" y="1518787"/>
            <a:ext cx="11112977" cy="3304637"/>
            <a:chOff x="707611" y="1209492"/>
            <a:chExt cx="11112977" cy="3304637"/>
          </a:xfrm>
        </p:grpSpPr>
        <p:grpSp>
          <p:nvGrpSpPr>
            <p:cNvPr id="216" name="Google Shape;216;p23"/>
            <p:cNvGrpSpPr/>
            <p:nvPr/>
          </p:nvGrpSpPr>
          <p:grpSpPr>
            <a:xfrm>
              <a:off x="707611" y="1209492"/>
              <a:ext cx="11112977" cy="3304637"/>
              <a:chOff x="707611" y="776857"/>
              <a:chExt cx="11112977" cy="3304637"/>
            </a:xfrm>
          </p:grpSpPr>
          <p:pic>
            <p:nvPicPr>
              <p:cNvPr descr="A graph of different colored lines&#10;&#10;Description automatically generated" id="217" name="Google Shape;217;p23"/>
              <p:cNvPicPr preferRelativeResize="0"/>
              <p:nvPr/>
            </p:nvPicPr>
            <p:blipFill rotWithShape="1">
              <a:blip r:embed="rId3">
                <a:alphaModFix/>
              </a:blip>
              <a:srcRect b="49142" l="0" r="50568" t="0"/>
              <a:stretch/>
            </p:blipFill>
            <p:spPr>
              <a:xfrm>
                <a:off x="4378221" y="899404"/>
                <a:ext cx="3816821" cy="31820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collage of graphs&#10;&#10;Description automatically generated" id="218" name="Google Shape;218;p23"/>
              <p:cNvPicPr preferRelativeResize="0"/>
              <p:nvPr/>
            </p:nvPicPr>
            <p:blipFill rotWithShape="1">
              <a:blip r:embed="rId4">
                <a:alphaModFix/>
              </a:blip>
              <a:srcRect b="32647" l="0" r="50626" t="33356"/>
              <a:stretch/>
            </p:blipFill>
            <p:spPr>
              <a:xfrm>
                <a:off x="707611" y="786858"/>
                <a:ext cx="3670610" cy="32946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graph of different colored lines&#10;&#10;Description automatically generated" id="219" name="Google Shape;219;p2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50568" t="48293"/>
              <a:stretch/>
            </p:blipFill>
            <p:spPr>
              <a:xfrm>
                <a:off x="7982677" y="776857"/>
                <a:ext cx="3837911" cy="33046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0" name="Google Shape;220;p23"/>
            <p:cNvSpPr txBox="1"/>
            <p:nvPr/>
          </p:nvSpPr>
          <p:spPr>
            <a:xfrm>
              <a:off x="707612" y="1209492"/>
              <a:ext cx="11003976" cy="38112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     WRF-TGW (12km)                           	    CONUS404  (4km)                                                IMERG</a:t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23"/>
          <p:cNvSpPr txBox="1"/>
          <p:nvPr/>
        </p:nvSpPr>
        <p:spPr>
          <a:xfrm>
            <a:off x="7593759" y="6259810"/>
            <a:ext cx="43297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(Qin et al., Thursday Poster #072)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/>
          <p:nvPr>
            <p:ph type="title"/>
          </p:nvPr>
        </p:nvSpPr>
        <p:spPr>
          <a:xfrm>
            <a:off x="635841" y="78724"/>
            <a:ext cx="10724519" cy="6903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</a:pPr>
            <a:r>
              <a:rPr b="0" lang="en-US" sz="3200">
                <a:latin typeface="Comic Sans MS"/>
                <a:ea typeface="Comic Sans MS"/>
                <a:cs typeface="Comic Sans MS"/>
                <a:sym typeface="Comic Sans MS"/>
              </a:rPr>
              <a:t>       Questions                               </a:t>
            </a:r>
            <a:endParaRPr b="0" sz="3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8" name="Google Shape;228;p24"/>
          <p:cNvSpPr txBox="1"/>
          <p:nvPr>
            <p:ph idx="1" type="body"/>
          </p:nvPr>
        </p:nvSpPr>
        <p:spPr>
          <a:xfrm>
            <a:off x="1035514" y="865956"/>
            <a:ext cx="10439903" cy="5898182"/>
          </a:xfrm>
          <a:prstGeom prst="rect">
            <a:avLst/>
          </a:prstGeom>
          <a:solidFill>
            <a:srgbClr val="C1FEE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DE9"/>
              </a:buClr>
              <a:buSzPts val="3200"/>
              <a:buFont typeface="Calibri"/>
              <a:buAutoNum type="arabicParenR"/>
            </a:pPr>
            <a:r>
              <a:rPr lang="en-US" sz="3200">
                <a:solidFill>
                  <a:srgbClr val="170DE9"/>
                </a:solidFill>
              </a:rPr>
              <a:t>What may have caused the model biases in simulating the EPI-T scaling rate at the weather timescale?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70DE9"/>
              </a:buClr>
              <a:buSzPts val="2800"/>
              <a:buChar char="•"/>
            </a:pPr>
            <a:r>
              <a:rPr lang="en-US" sz="2800">
                <a:solidFill>
                  <a:srgbClr val="170DE9"/>
                </a:solidFill>
              </a:rPr>
              <a:t>Spatial resolution?   ( probably not)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DE9"/>
              </a:buClr>
              <a:buSzPts val="2800"/>
              <a:buChar char="•"/>
            </a:pPr>
            <a:r>
              <a:rPr lang="en-US" sz="2800">
                <a:solidFill>
                  <a:srgbClr val="170DE9"/>
                </a:solidFill>
              </a:rPr>
              <a:t>Model physics &amp; dynamics? 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DE9"/>
              </a:buClr>
              <a:buSzPts val="2800"/>
              <a:buChar char="•"/>
            </a:pPr>
            <a:r>
              <a:rPr lang="en-US" sz="2800">
                <a:solidFill>
                  <a:srgbClr val="170DE9"/>
                </a:solidFill>
              </a:rPr>
              <a:t>Background climate (e.g., wet bias/dry bias)?</a:t>
            </a:r>
            <a:endParaRPr sz="2800">
              <a:solidFill>
                <a:srgbClr val="170DE9"/>
              </a:solidFill>
            </a:endParaRPr>
          </a:p>
          <a:p>
            <a:pPr indent="-514350" lvl="0" marL="51435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Calibri"/>
              <a:buAutoNum type="arabicParenR"/>
            </a:pPr>
            <a:r>
              <a:rPr lang="en-US" sz="3200">
                <a:solidFill>
                  <a:srgbClr val="FF6600"/>
                </a:solidFill>
              </a:rPr>
              <a:t>Is the weather-timescale EPI-T relationship relevant for climate changes? (Can it be used as an emergent constraint for future changes)?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2800"/>
              <a:buChar char="•"/>
            </a:pPr>
            <a:r>
              <a:rPr lang="en-US" sz="2800">
                <a:solidFill>
                  <a:srgbClr val="FF6600"/>
                </a:solidFill>
              </a:rPr>
              <a:t>Would regions/models with a higher scaling rate at the weather timescale experience faster extreme precipitation changes at the climate timescale?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2800"/>
              <a:buChar char="•"/>
            </a:pPr>
            <a:r>
              <a:rPr lang="en-US" sz="2800">
                <a:solidFill>
                  <a:srgbClr val="FF6600"/>
                </a:solidFill>
              </a:rPr>
              <a:t>Would the weather-scale biases propagate to influence the model projected future changes?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 txBox="1"/>
          <p:nvPr>
            <p:ph type="title"/>
          </p:nvPr>
        </p:nvSpPr>
        <p:spPr>
          <a:xfrm>
            <a:off x="838200" y="211948"/>
            <a:ext cx="11079278" cy="7569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Scaling: Climate vs. weather </a:t>
            </a:r>
            <a:r>
              <a:rPr lang="en-US" sz="3200"/>
              <a:t>(based on CONUS404)</a:t>
            </a:r>
            <a:endParaRPr sz="3200"/>
          </a:p>
        </p:txBody>
      </p:sp>
      <p:sp>
        <p:nvSpPr>
          <p:cNvPr id="234" name="Google Shape;234;p25"/>
          <p:cNvSpPr txBox="1"/>
          <p:nvPr>
            <p:ph idx="1" type="body"/>
          </p:nvPr>
        </p:nvSpPr>
        <p:spPr>
          <a:xfrm>
            <a:off x="6237298" y="2095658"/>
            <a:ext cx="5849737" cy="3133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16 sub-regions of the U.S.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Statistically significant (</a:t>
            </a:r>
            <a:r>
              <a:rPr lang="en-US" u="sng"/>
              <a:t>albeit weak</a:t>
            </a:r>
            <a:r>
              <a:rPr lang="en-US"/>
              <a:t>) positive correlation between decadal-scale and weather-scale scaling rates.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   (Qin et al., in prep; Thursday Poster #072)</a:t>
            </a:r>
            <a:endParaRPr sz="2400"/>
          </a:p>
        </p:txBody>
      </p:sp>
      <p:sp>
        <p:nvSpPr>
          <p:cNvPr id="235" name="Google Shape;23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aph with blue lines and numbers&#10;&#10;Description automatically generated" id="236" name="Google Shape;23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162682"/>
            <a:ext cx="5263314" cy="5111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 txBox="1"/>
          <p:nvPr>
            <p:ph type="title"/>
          </p:nvPr>
        </p:nvSpPr>
        <p:spPr>
          <a:xfrm>
            <a:off x="571752" y="197357"/>
            <a:ext cx="11042945" cy="935045"/>
          </a:xfrm>
          <a:prstGeom prst="rect">
            <a:avLst/>
          </a:prstGeom>
          <a:solidFill>
            <a:srgbClr val="DCF3E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Scaling Rates at Climate Timescale vs. Weather Timescale </a:t>
            </a:r>
            <a:br>
              <a:rPr lang="en-US" sz="36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(based on ESMs output for Warm Season)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6"/>
          <p:cNvSpPr txBox="1"/>
          <p:nvPr>
            <p:ph idx="1" type="body"/>
          </p:nvPr>
        </p:nvSpPr>
        <p:spPr>
          <a:xfrm>
            <a:off x="393615" y="1374629"/>
            <a:ext cx="11577667" cy="1003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Y-axis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: R1d</a:t>
            </a:r>
            <a:r>
              <a:rPr baseline="-25000" lang="en-US" sz="2200"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changes scaled by local warming (%/K) (4XCO2 – piControl)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X-axis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: Weather-scale p99 3hrly EPI-T scaling ratio under saturation (%/K) (piControl)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4" name="Google Shape;24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9388" y="2231148"/>
            <a:ext cx="9766119" cy="4307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Thank you!</a:t>
            </a:r>
            <a:endParaRPr b="1"/>
          </a:p>
        </p:txBody>
      </p:sp>
      <p:sp>
        <p:nvSpPr>
          <p:cNvPr id="250" name="Google Shape;250;p27"/>
          <p:cNvSpPr txBox="1"/>
          <p:nvPr>
            <p:ph idx="1" type="body"/>
          </p:nvPr>
        </p:nvSpPr>
        <p:spPr>
          <a:xfrm>
            <a:off x="666118" y="2507029"/>
            <a:ext cx="11027049" cy="3669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/>
              <a:t>Attending AMS Annual Meeting</a:t>
            </a:r>
            <a:r>
              <a:rPr lang="en-US" sz="3600"/>
              <a:t> (</a:t>
            </a:r>
            <a:r>
              <a:rPr lang="en-US" sz="3200"/>
              <a:t>New Orleans, January 12-16, 2025)?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/>
              <a:t>Consider submitting an abstract to the </a:t>
            </a:r>
            <a:r>
              <a:rPr lang="en-US" sz="3200" u="sng"/>
              <a:t>39</a:t>
            </a:r>
            <a:r>
              <a:rPr baseline="30000" lang="en-US" sz="3200" u="sng"/>
              <a:t>th</a:t>
            </a:r>
            <a:r>
              <a:rPr lang="en-US" sz="3200" u="sng"/>
              <a:t> Conference on Hydrology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/>
              <a:t>Abstract due date: August 15, 2024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/>
              <a:t>Session Topical Area: “</a:t>
            </a:r>
            <a:r>
              <a:rPr b="1" lang="en-US" sz="2800"/>
              <a:t>The Earth's Water Cycle: Variability, Changes, and Extremes”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/>
              <a:t>Invited Speakers: L. Ruby Leung (PNNL), Kristen Findell (GFDL)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/>
              <a:t>Conveners: Guiling Wang (UConn), Kyle Knipper (USDA ARS &amp; UC Davis)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51" name="Google Shape;25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title"/>
          </p:nvPr>
        </p:nvSpPr>
        <p:spPr>
          <a:xfrm>
            <a:off x="1289850" y="91844"/>
            <a:ext cx="9273689" cy="7890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Tennessee, August 2021 (425mm or 17inches in 24 hrs)</a:t>
            </a:r>
            <a:endParaRPr/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6182" y="810789"/>
            <a:ext cx="4283729" cy="240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1684" y="810790"/>
            <a:ext cx="4351573" cy="2446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4"/>
          <p:cNvGrpSpPr/>
          <p:nvPr/>
        </p:nvGrpSpPr>
        <p:grpSpPr>
          <a:xfrm>
            <a:off x="1079416" y="3698864"/>
            <a:ext cx="9832828" cy="3131540"/>
            <a:chOff x="1079416" y="3698864"/>
            <a:chExt cx="9832828" cy="3131540"/>
          </a:xfrm>
        </p:grpSpPr>
        <p:sp>
          <p:nvSpPr>
            <p:cNvPr id="103" name="Google Shape;103;p14"/>
            <p:cNvSpPr txBox="1"/>
            <p:nvPr/>
          </p:nvSpPr>
          <p:spPr>
            <a:xfrm>
              <a:off x="1638551" y="3698864"/>
              <a:ext cx="9273693" cy="411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Kentucky, July 28, 2022 (peak rain rate &gt; 4 inches/hour)</a:t>
              </a:r>
              <a:endPara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" name="Google Shape;104;p14"/>
            <p:cNvPicPr preferRelativeResize="0"/>
            <p:nvPr/>
          </p:nvPicPr>
          <p:blipFill rotWithShape="1">
            <a:blip r:embed="rId5">
              <a:alphaModFix/>
            </a:blip>
            <a:srcRect b="0" l="6300" r="1068" t="20582"/>
            <a:stretch/>
          </p:blipFill>
          <p:spPr>
            <a:xfrm>
              <a:off x="1079416" y="4252444"/>
              <a:ext cx="4437262" cy="2577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80712" y="4231138"/>
              <a:ext cx="4104104" cy="259926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>
            <p:ph type="title"/>
          </p:nvPr>
        </p:nvSpPr>
        <p:spPr>
          <a:xfrm>
            <a:off x="357282" y="76201"/>
            <a:ext cx="11626808" cy="951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New York City, September 2021 (tropical storm Ida)</a:t>
            </a:r>
            <a:br>
              <a:rPr b="1" lang="en-US" sz="3600"/>
            </a:br>
            <a:r>
              <a:rPr b="1" lang="en-US" sz="3600"/>
              <a:t>(record rain intensity at central park: 79mm (3.15 inches) per hour)</a:t>
            </a:r>
            <a:endParaRPr/>
          </a:p>
        </p:txBody>
      </p:sp>
      <p:pic>
        <p:nvPicPr>
          <p:cNvPr descr="https://pyxis.nymag.com/v1/imgs/ded/529/b39351f80bc688b67c00821d75da894775-ida-subway.rvertical.w330.png" id="111" name="Google Shape;1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950" y="1145957"/>
            <a:ext cx="4232885" cy="5284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st responders pull residents in a boat as they rescue people trapped by floodwaters in Mamaroneck, New York, on September 2." id="112" name="Google Shape;11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0202" y="1798527"/>
            <a:ext cx="6537029" cy="39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>
            <p:ph type="title"/>
          </p:nvPr>
        </p:nvSpPr>
        <p:spPr>
          <a:xfrm>
            <a:off x="623730" y="242225"/>
            <a:ext cx="6891306" cy="1205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July 10-11, Northeast, 2023</a:t>
            </a:r>
            <a:br>
              <a:rPr b="1" lang="en-US" sz="3200"/>
            </a:br>
            <a:r>
              <a:rPr b="1" lang="en-US" sz="3200"/>
              <a:t>(48 hr total up to 10.49 inches)</a:t>
            </a:r>
            <a:endParaRPr b="1" sz="3200"/>
          </a:p>
        </p:txBody>
      </p:sp>
      <p:pic>
        <p:nvPicPr>
          <p:cNvPr descr="https://cms.accuweather.com/wp-content/uploads/2023/07/image-2.png?w=632" id="118" name="Google Shape;118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170" y="1901467"/>
            <a:ext cx="7438365" cy="4184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ms.accuweather.com/wp-content/uploads/2023/07/image-1.png?w=632" id="119" name="Google Shape;119;p16"/>
          <p:cNvPicPr preferRelativeResize="0"/>
          <p:nvPr/>
        </p:nvPicPr>
        <p:blipFill rotWithShape="1">
          <a:blip r:embed="rId4">
            <a:alphaModFix/>
          </a:blip>
          <a:srcRect b="0" l="0" r="10870" t="0"/>
          <a:stretch/>
        </p:blipFill>
        <p:spPr>
          <a:xfrm>
            <a:off x="8107102" y="0"/>
            <a:ext cx="3824506" cy="2414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rmont slowly turns to recovery after being hit by flood from slow-moving  storm | Courthouse News Service" id="120" name="Google Shape;12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1034" y="3197372"/>
            <a:ext cx="6039482" cy="339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838200" y="2139265"/>
            <a:ext cx="10515600" cy="3709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Accurate and </a:t>
            </a:r>
            <a:r>
              <a:rPr b="0" i="1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locally relevant</a:t>
            </a: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quantitative prediction/projection of extreme precipitation changes are needed to guide and support the increasingly urgent climate adaptation efforts.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7"/>
          <p:cNvGrpSpPr/>
          <p:nvPr/>
        </p:nvGrpSpPr>
        <p:grpSpPr>
          <a:xfrm>
            <a:off x="227453" y="1182899"/>
            <a:ext cx="5416393" cy="5212726"/>
            <a:chOff x="227453" y="1224137"/>
            <a:chExt cx="5024659" cy="4842713"/>
          </a:xfrm>
        </p:grpSpPr>
        <p:sp>
          <p:nvSpPr>
            <p:cNvPr id="128" name="Google Shape;128;p17"/>
            <p:cNvSpPr/>
            <p:nvPr/>
          </p:nvSpPr>
          <p:spPr>
            <a:xfrm>
              <a:off x="227454" y="1224137"/>
              <a:ext cx="5024658" cy="772011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Marvel et al. (2023, </a:t>
              </a:r>
              <a:r>
                <a:rPr b="0" i="1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b="0" baseline="30000" i="1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b="0" i="1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National Climate Assessment</a:t>
              </a: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  <p:grpSp>
          <p:nvGrpSpPr>
            <p:cNvPr id="129" name="Google Shape;129;p17"/>
            <p:cNvGrpSpPr/>
            <p:nvPr/>
          </p:nvGrpSpPr>
          <p:grpSpPr>
            <a:xfrm>
              <a:off x="227453" y="1970960"/>
              <a:ext cx="5024658" cy="4095890"/>
              <a:chOff x="685800" y="2310470"/>
              <a:chExt cx="5297162" cy="4377229"/>
            </a:xfrm>
          </p:grpSpPr>
          <p:pic>
            <p:nvPicPr>
              <p:cNvPr descr="Observed Changes in the Frequency and Severity of Heavy Precipitation Events" id="130" name="Google Shape;130;p17"/>
              <p:cNvPicPr preferRelativeResize="0"/>
              <p:nvPr/>
            </p:nvPicPr>
            <p:blipFill rotWithShape="1">
              <a:blip r:embed="rId3">
                <a:alphaModFix/>
              </a:blip>
              <a:srcRect b="23243" l="0" r="66384" t="14255"/>
              <a:stretch/>
            </p:blipFill>
            <p:spPr>
              <a:xfrm>
                <a:off x="685800" y="2310470"/>
                <a:ext cx="5297162" cy="43772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1" name="Google Shape;131;p17"/>
              <p:cNvSpPr txBox="1"/>
              <p:nvPr/>
            </p:nvSpPr>
            <p:spPr>
              <a:xfrm>
                <a:off x="787396" y="2368893"/>
                <a:ext cx="5195566" cy="82503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Observed changes of precipitation on the heaviest 1% of days, during 1958-2021</a:t>
                </a: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2" name="Google Shape;132;p17"/>
          <p:cNvSpPr txBox="1"/>
          <p:nvPr/>
        </p:nvSpPr>
        <p:spPr>
          <a:xfrm>
            <a:off x="1628964" y="43228"/>
            <a:ext cx="8853329" cy="990600"/>
          </a:xfrm>
          <a:prstGeom prst="rect">
            <a:avLst/>
          </a:prstGeom>
          <a:solidFill>
            <a:srgbClr val="85E3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</a:pPr>
            <a:r>
              <a:rPr b="0" lang="en-US" sz="32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Extreme Precipitation on the rise: </a:t>
            </a:r>
            <a:r>
              <a:rPr b="0" lang="en-US" sz="28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Observations &amp; Theoretical predictions</a:t>
            </a:r>
            <a:endParaRPr b="0" sz="280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4">
            <a:alphaModFix/>
          </a:blip>
          <a:srcRect b="21069" l="13247" r="8135" t="19377"/>
          <a:stretch/>
        </p:blipFill>
        <p:spPr>
          <a:xfrm>
            <a:off x="7801922" y="1085330"/>
            <a:ext cx="4051394" cy="2304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6055628" y="3440970"/>
            <a:ext cx="5970850" cy="2954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Thermodynamics: rain intensity increasing with temperature exponentially, at ~7% K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(C-C relationship)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 modification due to changes of atmospheric dynamics, etc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/>
          <p:nvPr>
            <p:ph type="title"/>
          </p:nvPr>
        </p:nvSpPr>
        <p:spPr>
          <a:xfrm>
            <a:off x="1166718" y="139785"/>
            <a:ext cx="10070512" cy="990600"/>
          </a:xfrm>
          <a:prstGeom prst="rect">
            <a:avLst/>
          </a:prstGeom>
          <a:solidFill>
            <a:srgbClr val="85E3FF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</a:pPr>
            <a:r>
              <a:rPr b="0"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Extreme Precipitation on the rise: </a:t>
            </a:r>
            <a:br>
              <a:rPr b="0"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0"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Predictions from CMIP6 </a:t>
            </a:r>
            <a:r>
              <a:rPr lang="en-US" sz="2400">
                <a:latin typeface="Comic Sans MS"/>
                <a:ea typeface="Comic Sans MS"/>
                <a:cs typeface="Comic Sans MS"/>
                <a:sym typeface="Comic Sans MS"/>
              </a:rPr>
              <a:t>ESMs</a:t>
            </a:r>
            <a:r>
              <a:rPr b="0"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(John et al., 2022)</a:t>
            </a:r>
            <a:endParaRPr b="0"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41" name="Google Shape;141;p18"/>
          <p:cNvGrpSpPr/>
          <p:nvPr/>
        </p:nvGrpSpPr>
        <p:grpSpPr>
          <a:xfrm>
            <a:off x="962845" y="2602307"/>
            <a:ext cx="10434676" cy="3978587"/>
            <a:chOff x="3350969" y="1958916"/>
            <a:chExt cx="8761115" cy="3135584"/>
          </a:xfrm>
        </p:grpSpPr>
        <p:pic>
          <p:nvPicPr>
            <p:cNvPr id="142" name="Google Shape;142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50969" y="1965314"/>
              <a:ext cx="4343717" cy="2424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94686" y="1958916"/>
              <a:ext cx="4417398" cy="2422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27841" y="4381786"/>
              <a:ext cx="7243963" cy="7127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" name="Google Shape;145;p18"/>
          <p:cNvSpPr txBox="1"/>
          <p:nvPr/>
        </p:nvSpPr>
        <p:spPr>
          <a:xfrm>
            <a:off x="582284" y="1323963"/>
            <a:ext cx="10815237" cy="153888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Projected relative changes (in % /K) of 20-year return values of Rx1day show a strong model dependence: </a:t>
            </a:r>
            <a:endParaRPr/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MME 10</a:t>
            </a:r>
            <a:r>
              <a:rPr b="1"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Percentile                            MME 90</a:t>
            </a:r>
            <a:r>
              <a:rPr b="1"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Percentile 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589349" y="3007740"/>
            <a:ext cx="11093912" cy="25545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Challenge: How to reduce the uncertainties of future projections?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 ESM physics and dynamics (long-term effort)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Constraining model-projected future changes using emergent constraints 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/>
          <p:nvPr/>
        </p:nvSpPr>
        <p:spPr>
          <a:xfrm>
            <a:off x="282465" y="217629"/>
            <a:ext cx="1170162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weather timescale: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 scaling of Extreme Precipitation Intensity (EPI) at High Temperatures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3251873" y="5400107"/>
            <a:ext cx="26947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(Wang et al., 2017)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4" name="Google Shape;154;p19"/>
          <p:cNvGrpSpPr/>
          <p:nvPr/>
        </p:nvGrpSpPr>
        <p:grpSpPr>
          <a:xfrm>
            <a:off x="185457" y="1494910"/>
            <a:ext cx="11174904" cy="3493110"/>
            <a:chOff x="185457" y="1494910"/>
            <a:chExt cx="11174904" cy="3493110"/>
          </a:xfrm>
        </p:grpSpPr>
        <p:grpSp>
          <p:nvGrpSpPr>
            <p:cNvPr id="155" name="Google Shape;155;p19"/>
            <p:cNvGrpSpPr/>
            <p:nvPr/>
          </p:nvGrpSpPr>
          <p:grpSpPr>
            <a:xfrm>
              <a:off x="282465" y="1494910"/>
              <a:ext cx="11077896" cy="3493110"/>
              <a:chOff x="500467" y="3287376"/>
              <a:chExt cx="12435995" cy="3493110"/>
            </a:xfrm>
          </p:grpSpPr>
          <p:grpSp>
            <p:nvGrpSpPr>
              <p:cNvPr id="156" name="Google Shape;156;p19"/>
              <p:cNvGrpSpPr/>
              <p:nvPr/>
            </p:nvGrpSpPr>
            <p:grpSpPr>
              <a:xfrm>
                <a:off x="500467" y="3287376"/>
                <a:ext cx="12435995" cy="2929685"/>
                <a:chOff x="304800" y="2558276"/>
                <a:chExt cx="11072757" cy="2667000"/>
              </a:xfrm>
            </p:grpSpPr>
            <p:pic>
              <p:nvPicPr>
                <p:cNvPr id="157" name="Google Shape;157;p19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11423" l="35742" r="0" t="71449"/>
                <a:stretch/>
              </p:blipFill>
              <p:spPr>
                <a:xfrm>
                  <a:off x="304800" y="2558276"/>
                  <a:ext cx="6934200" cy="2667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58" name="Google Shape;158;p19"/>
                <p:cNvGrpSpPr/>
                <p:nvPr/>
              </p:nvGrpSpPr>
              <p:grpSpPr>
                <a:xfrm>
                  <a:off x="4343400" y="3164115"/>
                  <a:ext cx="7034157" cy="1788885"/>
                  <a:chOff x="4267200" y="5069115"/>
                  <a:chExt cx="7034157" cy="1788885"/>
                </a:xfrm>
              </p:grpSpPr>
              <p:sp>
                <p:nvSpPr>
                  <p:cNvPr id="159" name="Google Shape;159;p19"/>
                  <p:cNvSpPr/>
                  <p:nvPr/>
                </p:nvSpPr>
                <p:spPr>
                  <a:xfrm rot="-5400000">
                    <a:off x="3581400" y="5867400"/>
                    <a:ext cx="1676400" cy="304800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chemeClr val="accent1"/>
                  </a:solid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" name="Google Shape;160;p19"/>
                  <p:cNvSpPr/>
                  <p:nvPr/>
                </p:nvSpPr>
                <p:spPr>
                  <a:xfrm>
                    <a:off x="6379518" y="5069115"/>
                    <a:ext cx="4921839" cy="1273813"/>
                  </a:xfrm>
                  <a:prstGeom prst="wedgeRoundRectCallout">
                    <a:avLst>
                      <a:gd fmla="val -87565" name="adj1"/>
                      <a:gd fmla="val -23086" name="adj2"/>
                      <a:gd fmla="val 16667" name="adj3"/>
                    </a:avLst>
                  </a:prstGeom>
                  <a:solidFill>
                    <a:schemeClr val="accent1"/>
                  </a:solid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Peak precipitation intensity (P</a:t>
                    </a:r>
                    <a:r>
                      <a:rPr baseline="-25000" lang="en-US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peak</a:t>
                    </a:r>
                    <a:r>
                      <a:rPr lang="en-US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) &amp; temperature at which it peaks (T</a:t>
                    </a:r>
                    <a:r>
                      <a:rPr baseline="-25000" lang="en-US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peak</a:t>
                    </a:r>
                    <a:r>
                      <a:rPr lang="en-US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); negative scaling for T&gt; T</a:t>
                    </a:r>
                    <a:r>
                      <a:rPr baseline="-25000" lang="en-US"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peak </a:t>
                    </a:r>
                    <a:endParaRPr baseline="-25000"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61" name="Google Shape;161;p1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00467" y="6288740"/>
                <a:ext cx="7820846" cy="4917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2" name="Google Shape;162;p19"/>
            <p:cNvSpPr txBox="1"/>
            <p:nvPr/>
          </p:nvSpPr>
          <p:spPr>
            <a:xfrm rot="-5400000">
              <a:off x="-435275" y="2593018"/>
              <a:ext cx="16107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EPI (mm/day)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9"/>
          <p:cNvGrpSpPr/>
          <p:nvPr/>
        </p:nvGrpSpPr>
        <p:grpSpPr>
          <a:xfrm>
            <a:off x="6582470" y="1275393"/>
            <a:ext cx="5246992" cy="5431216"/>
            <a:chOff x="6582470" y="1275393"/>
            <a:chExt cx="5246992" cy="5431216"/>
          </a:xfrm>
        </p:grpSpPr>
        <p:grpSp>
          <p:nvGrpSpPr>
            <p:cNvPr id="164" name="Google Shape;164;p19"/>
            <p:cNvGrpSpPr/>
            <p:nvPr/>
          </p:nvGrpSpPr>
          <p:grpSpPr>
            <a:xfrm>
              <a:off x="6582470" y="1275393"/>
              <a:ext cx="5246992" cy="5431216"/>
              <a:chOff x="6582470" y="1275393"/>
              <a:chExt cx="5246992" cy="5431216"/>
            </a:xfrm>
          </p:grpSpPr>
          <p:pic>
            <p:nvPicPr>
              <p:cNvPr id="165" name="Google Shape;165;p19"/>
              <p:cNvPicPr preferRelativeResize="0"/>
              <p:nvPr/>
            </p:nvPicPr>
            <p:blipFill rotWithShape="1">
              <a:blip r:embed="rId5">
                <a:alphaModFix/>
              </a:blip>
              <a:srcRect b="8299" l="4387" r="14890" t="8144"/>
              <a:stretch/>
            </p:blipFill>
            <p:spPr>
              <a:xfrm>
                <a:off x="6582470" y="1275393"/>
                <a:ext cx="5246992" cy="54312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6" name="Google Shape;166;p19"/>
              <p:cNvSpPr txBox="1"/>
              <p:nvPr/>
            </p:nvSpPr>
            <p:spPr>
              <a:xfrm>
                <a:off x="8259878" y="5410704"/>
                <a:ext cx="283403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(Alvee et al., in prep)</a:t>
                </a:r>
                <a:endParaRPr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19"/>
            <p:cNvSpPr txBox="1"/>
            <p:nvPr/>
          </p:nvSpPr>
          <p:spPr>
            <a:xfrm>
              <a:off x="6745970" y="1327033"/>
              <a:ext cx="5083492" cy="7078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JJA, TRMM 3-hourly,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all time (solid) &amp; 12-6pm only (dashed)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>
            <p:ph type="title"/>
          </p:nvPr>
        </p:nvSpPr>
        <p:spPr>
          <a:xfrm>
            <a:off x="230115" y="117356"/>
            <a:ext cx="11463306" cy="934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Causes for the Negative Scaling at the Weather Timescale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 txBox="1"/>
          <p:nvPr>
            <p:ph idx="1" type="body"/>
          </p:nvPr>
        </p:nvSpPr>
        <p:spPr>
          <a:xfrm>
            <a:off x="417837" y="1207371"/>
            <a:ext cx="11511751" cy="5199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sz="3200"/>
              <a:t>Atmospheric moisture limitation </a:t>
            </a:r>
            <a:r>
              <a:rPr lang="en-US" sz="3200"/>
              <a:t>(primary cause over land,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Wang &amp; Sun, 2022</a:t>
            </a:r>
            <a:r>
              <a:rPr lang="en-US" sz="3200"/>
              <a:t>)</a:t>
            </a:r>
            <a:r>
              <a:rPr lang="en-US"/>
              <a:t>: High air temperature leads to a large </a:t>
            </a:r>
            <a:r>
              <a:rPr lang="en-US" u="sng"/>
              <a:t>saturation deficit (SD)</a:t>
            </a:r>
            <a:r>
              <a:rPr lang="en-US"/>
              <a:t>, which suppresses heavy precipitation through multiple mechanisms (e.g., raising LCL, dry air entrainment, hydrometeor re-evaporation)</a:t>
            </a:r>
            <a:endParaRPr i="1" sz="2800"/>
          </a:p>
          <a:p>
            <a:pPr indent="-254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 sz="3200"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sz="3200"/>
              <a:t>Other factors: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1" lang="en-US" sz="2800"/>
              <a:t>Different precipitation types (e.g., MCS vs. non-MCS) </a:t>
            </a:r>
            <a:r>
              <a:rPr i="1" lang="en-US"/>
              <a:t>(Hu et al., in review)</a:t>
            </a:r>
            <a:endParaRPr b="1" i="1" sz="3200"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1" lang="en-US" sz="2800"/>
              <a:t>Precipitation-induced cooling (primary cause over ocean) </a:t>
            </a:r>
            <a:r>
              <a:rPr i="1" lang="en-US"/>
              <a:t>(Sun &amp; Wang, 2022)</a:t>
            </a:r>
            <a:endParaRPr i="1" sz="2800"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1" lang="en-US" sz="2800"/>
              <a:t>Anti-cyclonic warming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1" lang="en-US" sz="2800"/>
              <a:t>….</a:t>
            </a:r>
            <a:endParaRPr/>
          </a:p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>
            <p:ph type="title"/>
          </p:nvPr>
        </p:nvSpPr>
        <p:spPr>
          <a:xfrm>
            <a:off x="1348729" y="20410"/>
            <a:ext cx="9881114" cy="1134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EPI (T, SD) relationship</a:t>
            </a:r>
            <a:r>
              <a:rPr b="1" lang="en-US" sz="3200"/>
              <a:t>, based on </a:t>
            </a:r>
            <a:r>
              <a:rPr b="1" lang="en-US" sz="2800"/>
              <a:t>TRMM /IMERG precipitation   </a:t>
            </a:r>
            <a:br>
              <a:rPr b="1" lang="en-US" sz="2800"/>
            </a:br>
            <a:r>
              <a:rPr b="1" lang="en-US" sz="2800"/>
              <a:t>paired with T &amp; SD from re-analysis </a:t>
            </a:r>
            <a:r>
              <a:rPr b="1" lang="en-US" sz="2400"/>
              <a:t>(Wang &amp; Sun, 2022) </a:t>
            </a:r>
            <a:endParaRPr b="1" sz="3200"/>
          </a:p>
        </p:txBody>
      </p:sp>
      <p:sp>
        <p:nvSpPr>
          <p:cNvPr id="182" name="Google Shape;182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47" y="5679498"/>
            <a:ext cx="9820138" cy="245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21"/>
          <p:cNvGrpSpPr/>
          <p:nvPr/>
        </p:nvGrpSpPr>
        <p:grpSpPr>
          <a:xfrm>
            <a:off x="1186347" y="1267024"/>
            <a:ext cx="9867951" cy="4412474"/>
            <a:chOff x="1186347" y="1267024"/>
            <a:chExt cx="9867951" cy="4412474"/>
          </a:xfrm>
        </p:grpSpPr>
        <p:pic>
          <p:nvPicPr>
            <p:cNvPr id="185" name="Google Shape;185;p21"/>
            <p:cNvPicPr preferRelativeResize="0"/>
            <p:nvPr/>
          </p:nvPicPr>
          <p:blipFill rotWithShape="1">
            <a:blip r:embed="rId4">
              <a:alphaModFix/>
            </a:blip>
            <a:srcRect b="0" l="4204" r="0" t="0"/>
            <a:stretch/>
          </p:blipFill>
          <p:spPr>
            <a:xfrm>
              <a:off x="1186347" y="1267024"/>
              <a:ext cx="9867951" cy="44124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186;p21"/>
            <p:cNvCxnSpPr/>
            <p:nvPr/>
          </p:nvCxnSpPr>
          <p:spPr>
            <a:xfrm flipH="1" rot="10800000">
              <a:off x="2844624" y="2871182"/>
              <a:ext cx="7916929" cy="10634"/>
            </a:xfrm>
            <a:prstGeom prst="straightConnector1">
              <a:avLst/>
            </a:prstGeom>
            <a:noFill/>
            <a:ln cap="flat" cmpd="sng" w="19050">
              <a:solidFill>
                <a:srgbClr val="170DE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7" name="Google Shape;187;p21"/>
            <p:cNvCxnSpPr/>
            <p:nvPr/>
          </p:nvCxnSpPr>
          <p:spPr>
            <a:xfrm>
              <a:off x="3619995" y="1817874"/>
              <a:ext cx="0" cy="3488253"/>
            </a:xfrm>
            <a:prstGeom prst="straightConnector1">
              <a:avLst/>
            </a:prstGeom>
            <a:noFill/>
            <a:ln cap="flat" cmpd="sng" w="19050">
              <a:solidFill>
                <a:srgbClr val="170DE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88" name="Google Shape;18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53799" y="1154537"/>
            <a:ext cx="671087" cy="514331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/>
        </p:nvSpPr>
        <p:spPr>
          <a:xfrm>
            <a:off x="1784510" y="6140374"/>
            <a:ext cx="86716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Monotonic increase of EPI with T </a:t>
            </a:r>
            <a:r>
              <a:rPr b="1"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fixed SD!</a:t>
            </a:r>
            <a:endParaRPr/>
          </a:p>
        </p:txBody>
      </p:sp>
      <p:pic>
        <p:nvPicPr>
          <p:cNvPr descr="Chart&#10;&#10;Description automatically generated" id="190" name="Google Shape;190;p21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54357" l="13613" r="11596" t="0"/>
          <a:stretch/>
        </p:blipFill>
        <p:spPr>
          <a:xfrm>
            <a:off x="1102125" y="1154537"/>
            <a:ext cx="10849839" cy="507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/>
          <p:nvPr/>
        </p:nvSpPr>
        <p:spPr>
          <a:xfrm>
            <a:off x="2341696" y="4115542"/>
            <a:ext cx="847593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EPI-T  Scaling </a:t>
            </a:r>
            <a:r>
              <a:rPr b="1"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in Saturated Atmosphere (SD &lt; 0.5 g/kg)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CCCC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