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478" r:id="rId6"/>
    <p:sldId id="257" r:id="rId7"/>
    <p:sldId id="260" r:id="rId8"/>
    <p:sldId id="263" r:id="rId9"/>
    <p:sldId id="463" r:id="rId10"/>
    <p:sldId id="490" r:id="rId11"/>
    <p:sldId id="497" r:id="rId12"/>
    <p:sldId id="492" r:id="rId13"/>
    <p:sldId id="472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AB3A54-F5F4-4D2C-FE02-1605E2249A1D}" name="Zhili Feng" initials="ZF" userId="ce3df567ea0e2766" providerId="Windows Live"/>
  <p188:author id="{8A288E99-CAC2-2245-3D94-235197D89344}" name="Wang, Dali" initials="WD" userId="S::7xw@ornl.gov::c25e871c-c2bd-4a4e-a001-7932f2e779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6FB"/>
    <a:srgbClr val="FF9900"/>
    <a:srgbClr val="9A9B9D"/>
    <a:srgbClr val="AEB0AF"/>
    <a:srgbClr val="CEC7C1"/>
    <a:srgbClr val="8C8D90"/>
    <a:srgbClr val="D25350"/>
    <a:srgbClr val="808184"/>
    <a:srgbClr val="75767A"/>
    <a:srgbClr val="4E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2" autoAdjust="0"/>
    <p:restoredTop sz="87014" autoAdjust="0"/>
  </p:normalViewPr>
  <p:slideViewPr>
    <p:cSldViewPr snapToGrid="0" showGuides="1">
      <p:cViewPr varScale="1">
        <p:scale>
          <a:sx n="91" d="100"/>
          <a:sy n="91" d="100"/>
        </p:scale>
        <p:origin x="25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8/6/24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5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Embarrassingly parallel among land cells, Extensive use of global arrays with filters (active </a:t>
            </a:r>
            <a:r>
              <a:rPr lang="en-US" dirty="0" err="1"/>
              <a:t>subgrid</a:t>
            </a:r>
            <a:r>
              <a:rPr lang="en-US" dirty="0"/>
              <a:t> components)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7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08885D2-FD1E-244A-AC6D-F5285762CD16}"/>
              </a:ext>
            </a:extLst>
          </p:cNvPr>
          <p:cNvGrpSpPr/>
          <p:nvPr userDrawn="1"/>
        </p:nvGrpSpPr>
        <p:grpSpPr>
          <a:xfrm>
            <a:off x="8726528" y="2175951"/>
            <a:ext cx="2416096" cy="2506098"/>
            <a:chOff x="4862201" y="727521"/>
            <a:chExt cx="3714203" cy="3852560"/>
          </a:xfrm>
        </p:grpSpPr>
        <p:pic>
          <p:nvPicPr>
            <p:cNvPr id="17" name="Picture 59">
              <a:extLst>
                <a:ext uri="{FF2B5EF4-FFF2-40B4-BE49-F238E27FC236}">
                  <a16:creationId xmlns:a16="http://schemas.microsoft.com/office/drawing/2014/main" id="{51AE451E-7889-A243-BD5B-437F063D68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63708" y="2641405"/>
              <a:ext cx="1937988" cy="1938676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</a:ln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DE8A4E08-9FF8-254A-AAC3-353A90760D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201" y="727521"/>
              <a:ext cx="2262427" cy="2262427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1A62C32-342A-6D4E-9DA6-748EC42E33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0679" y="1334278"/>
              <a:ext cx="1965725" cy="1964103"/>
            </a:xfrm>
            <a:prstGeom prst="ellipse">
              <a:avLst/>
            </a:prstGeom>
            <a:ln w="38100">
              <a:solidFill>
                <a:schemeClr val="accent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VTO Annual Merit Review  MAT-xxx</a:t>
            </a:r>
            <a:endParaRPr lang="en-US" sz="10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BB958-42BD-1C40-9A6A-38B7757B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12054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1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7DE3-054F-7A47-99F2-E8A17885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B9E82-DC99-BE48-A446-A24F20D34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46B1E-6C81-6247-BE7F-9289101F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VTO Annual Merit Review  MAT-xxx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96D35-115D-3A44-AAB4-C8FF0E03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vehicles technology office annual merit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990E2-02D3-7240-A5D3-56278BE6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6A92-534C-B94A-9A05-6065802AA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0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  <p:sldLayoutId id="2147483764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05B5-E8B6-8B3C-ED62-B880A0854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Kilometer-scale E3SM Land Model Development, Integration, and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C95E9-34A1-8863-C727-EEFF12F70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318" y="2859943"/>
            <a:ext cx="5992836" cy="569057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/>
                <a:cs typeface="Arial"/>
              </a:rPr>
              <a:t>Dali Wang, Peter Schwartz , </a:t>
            </a:r>
            <a:r>
              <a:rPr lang="en-US" dirty="0" err="1">
                <a:latin typeface="Century Gothic"/>
                <a:cs typeface="Arial"/>
              </a:rPr>
              <a:t>Fengming</a:t>
            </a:r>
            <a:r>
              <a:rPr lang="en-US" dirty="0">
                <a:latin typeface="Century Gothic"/>
                <a:cs typeface="Arial"/>
              </a:rPr>
              <a:t> Yuan,, Shih-</a:t>
            </a:r>
            <a:r>
              <a:rPr lang="en-US" dirty="0" err="1">
                <a:latin typeface="Century Gothic"/>
                <a:cs typeface="Arial"/>
              </a:rPr>
              <a:t>Chieh</a:t>
            </a:r>
            <a:r>
              <a:rPr lang="en-US" dirty="0">
                <a:latin typeface="Century Gothic"/>
                <a:cs typeface="Arial"/>
              </a:rPr>
              <a:t> Kao, Michele Thornton, Daniel </a:t>
            </a:r>
            <a:r>
              <a:rPr lang="en-US" dirty="0" err="1">
                <a:latin typeface="Century Gothic"/>
                <a:cs typeface="Arial"/>
              </a:rPr>
              <a:t>Ricciuto</a:t>
            </a:r>
            <a:r>
              <a:rPr lang="en-US" dirty="0">
                <a:latin typeface="Century Gothic"/>
                <a:cs typeface="Arial"/>
              </a:rPr>
              <a:t>, Peter Thornton, </a:t>
            </a:r>
            <a:r>
              <a:rPr lang="en-US" dirty="0" err="1">
                <a:latin typeface="Century Gothic"/>
                <a:cs typeface="Arial"/>
              </a:rPr>
              <a:t>Qinglei</a:t>
            </a:r>
            <a:r>
              <a:rPr lang="en-US" dirty="0">
                <a:latin typeface="Century Gothic"/>
                <a:cs typeface="Arial"/>
              </a:rPr>
              <a:t> Cao, Chen Wang, and others</a:t>
            </a:r>
          </a:p>
          <a:p>
            <a:endParaRPr lang="en-US" sz="1600" dirty="0"/>
          </a:p>
          <a:p>
            <a:r>
              <a:rPr lang="en-US" sz="1600" dirty="0"/>
              <a:t>EESMPI2024 breakout session</a:t>
            </a:r>
          </a:p>
          <a:p>
            <a:r>
              <a:rPr lang="en-US" sz="1600" dirty="0"/>
              <a:t>August 7, 2024</a:t>
            </a:r>
          </a:p>
        </p:txBody>
      </p:sp>
    </p:spTree>
    <p:extLst>
      <p:ext uri="{BB962C8B-B14F-4D97-AF65-F5344CB8AC3E}">
        <p14:creationId xmlns:p14="http://schemas.microsoft.com/office/powerpoint/2010/main" val="152688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CB35-0649-921D-B715-D906AD59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5D24-1F45-EC3E-C5EC-1D89281D4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66" y="2069215"/>
            <a:ext cx="11419468" cy="4040923"/>
          </a:xfrm>
        </p:spPr>
        <p:txBody>
          <a:bodyPr/>
          <a:lstStyle/>
          <a:p>
            <a:r>
              <a:rPr lang="en-US" dirty="0"/>
              <a:t>Energy Exascale Earth System Model (E3SM) project.</a:t>
            </a:r>
          </a:p>
          <a:p>
            <a:pPr marL="287020" indent="-287020"/>
            <a:r>
              <a:rPr lang="en-US" dirty="0">
                <a:latin typeface="+mj-lt"/>
              </a:rPr>
              <a:t>NGEE Arctic, TES-SFA, and NASA:ESDIS/TE</a:t>
            </a:r>
          </a:p>
          <a:p>
            <a:r>
              <a:rPr lang="en-US" dirty="0"/>
              <a:t>Computing resources from OLCF, NERSC, ORNL-cloud, OLCF-baseline, etc.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768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8320-615C-083B-9F05-C1C7EDEA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78DAB-BBAF-F380-46C9-FEED1E7B4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196" y="1828800"/>
            <a:ext cx="5640958" cy="37662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Develop ultrahigh-resolution ELM (</a:t>
            </a:r>
            <a:r>
              <a:rPr lang="en-US" dirty="0" err="1"/>
              <a:t>uELM</a:t>
            </a:r>
            <a:r>
              <a:rPr lang="en-US" dirty="0"/>
              <a:t>) to understand hydrologic cycles, </a:t>
            </a:r>
            <a:r>
              <a:rPr lang="en-US" dirty="0" err="1"/>
              <a:t>biogeophysics</a:t>
            </a:r>
            <a:r>
              <a:rPr lang="en-US" dirty="0"/>
              <a:t>, and ecosystem dynamics using start-of-the-art datasets</a:t>
            </a:r>
          </a:p>
          <a:p>
            <a:pPr marL="0" indent="0">
              <a:buNone/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Large-scale: continent and beyond (e.g., NA, Pan-arctic)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Ultrahigh-resolution (1-3 km resolution)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HPCs, including exascale computers (Summit and Frontier)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1136F-F79B-22D3-8A02-0722D2DD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Summit – Oak Ridge Leadership Computing ...">
            <a:extLst>
              <a:ext uri="{FF2B5EF4-FFF2-40B4-BE49-F238E27FC236}">
                <a16:creationId xmlns:a16="http://schemas.microsoft.com/office/drawing/2014/main" id="{660CCC52-07E5-752F-83D7-CFDB5CA8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65" y="2038499"/>
            <a:ext cx="2483036" cy="13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ontier (supercomputer) - Wikipedia">
            <a:extLst>
              <a:ext uri="{FF2B5EF4-FFF2-40B4-BE49-F238E27FC236}">
                <a16:creationId xmlns:a16="http://schemas.microsoft.com/office/drawing/2014/main" id="{6BEAAE70-6010-FEBE-1BD2-E7D8C911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65" y="3844352"/>
            <a:ext cx="2483036" cy="13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1 Land and Energy - E3SM - Energy Exascale Earth System Model">
            <a:extLst>
              <a:ext uri="{FF2B5EF4-FFF2-40B4-BE49-F238E27FC236}">
                <a16:creationId xmlns:a16="http://schemas.microsoft.com/office/drawing/2014/main" id="{D52117B8-2799-4554-0BC9-698451901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7" y="1939984"/>
            <a:ext cx="2609058" cy="3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2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64BD-4F9F-5C06-156A-3D08ED6C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44" y="328837"/>
            <a:ext cx="11430000" cy="535531"/>
          </a:xfrm>
        </p:spPr>
        <p:txBody>
          <a:bodyPr/>
          <a:lstStyle/>
          <a:p>
            <a:r>
              <a:rPr lang="en-US" dirty="0"/>
              <a:t>Background: ELM is a data-centric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C1C57-59B7-0AFB-E6A9-BC8B2105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44" y="1690688"/>
            <a:ext cx="10515601" cy="46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0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A13B-EE5C-42B2-4CA9-F1C54B7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Computational model and code porting </a:t>
            </a:r>
          </a:p>
        </p:txBody>
      </p:sp>
      <p:pic>
        <p:nvPicPr>
          <p:cNvPr id="5" name="Picture 4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CB37ED31-96FB-9943-4358-74D10E31E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1537919"/>
            <a:ext cx="6073595" cy="4007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ECB096-6FE8-ACC5-9DF1-21F41E380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387" y="2954896"/>
            <a:ext cx="4151641" cy="2312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EF83DB-B400-7C86-3F5E-A974898FF240}"/>
              </a:ext>
            </a:extLst>
          </p:cNvPr>
          <p:cNvSpPr txBox="1"/>
          <p:nvPr/>
        </p:nvSpPr>
        <p:spPr>
          <a:xfrm>
            <a:off x="6779461" y="1733388"/>
            <a:ext cx="4729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SPEL: Software tool for Porting ELM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654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6850-682C-E305-CA78-D7303274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resolution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6D6C-E445-80F2-8D7E-0C9448E0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58" y="1067890"/>
            <a:ext cx="10524118" cy="4040923"/>
          </a:xfrm>
        </p:spPr>
        <p:txBody>
          <a:bodyPr/>
          <a:lstStyle/>
          <a:p>
            <a:r>
              <a:rPr lang="en-US" dirty="0"/>
              <a:t>North America </a:t>
            </a:r>
          </a:p>
          <a:p>
            <a:pPr lvl="1"/>
            <a:r>
              <a:rPr lang="en-US" dirty="0"/>
              <a:t>Climate Forcing  (3-Hourly </a:t>
            </a:r>
            <a:r>
              <a:rPr lang="en-US" dirty="0" err="1"/>
              <a:t>Daymet</a:t>
            </a:r>
            <a:r>
              <a:rPr lang="en-US" dirty="0"/>
              <a:t> (1980-present)) (50 TB)</a:t>
            </a:r>
          </a:p>
          <a:p>
            <a:pPr lvl="1"/>
            <a:r>
              <a:rPr lang="en-US" dirty="0"/>
              <a:t>Surface properties (interpolation and HR data fusion) (120GB)</a:t>
            </a:r>
          </a:p>
          <a:p>
            <a:pPr lvl="1"/>
            <a:r>
              <a:rPr lang="en-US" dirty="0"/>
              <a:t>Land use and change dataset (700 GB)</a:t>
            </a:r>
          </a:p>
          <a:p>
            <a:pPr lvl="1"/>
            <a:r>
              <a:rPr lang="en-US" dirty="0"/>
              <a:t>Others (e.g., </a:t>
            </a:r>
            <a:r>
              <a:rPr lang="en-US" dirty="0" err="1"/>
              <a:t>ndep</a:t>
            </a:r>
            <a:r>
              <a:rPr lang="en-US" dirty="0"/>
              <a:t>, </a:t>
            </a:r>
            <a:r>
              <a:rPr lang="en-US" dirty="0" err="1"/>
              <a:t>pdep</a:t>
            </a:r>
            <a:r>
              <a:rPr lang="en-US" dirty="0"/>
              <a:t>, population density, lighting frequency)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AD0AED-02C2-F8F9-423B-CB3C2F03C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94" y="3749984"/>
            <a:ext cx="48895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0A53BD7-E9BE-4A69-5B14-D3958AB68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06" y="3704081"/>
            <a:ext cx="2443366" cy="249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7AB78C-E768-C785-285F-9E2724D2173D}"/>
              </a:ext>
            </a:extLst>
          </p:cNvPr>
          <p:cNvSpPr txBox="1"/>
          <p:nvPr/>
        </p:nvSpPr>
        <p:spPr>
          <a:xfrm>
            <a:off x="4137656" y="3769648"/>
            <a:ext cx="1470554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0" i="0" u="none" strike="noStrike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1km x 1km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rgbClr val="323232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0" i="0" u="none" strike="noStrike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Total: 63.1 M (8075*7814) 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rgbClr val="323232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0" i="0" u="none" strike="noStrike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Land: 21.5 M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rgbClr val="323232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1400" b="0" i="0" u="none" strike="noStrike" dirty="0">
                <a:solidFill>
                  <a:srgbClr val="323232"/>
                </a:solidFill>
                <a:effectLst/>
                <a:latin typeface="Times New Roman" panose="02020603050405020304" pitchFamily="18" charset="0"/>
              </a:rPr>
              <a:t>Lambert Conformal Conic /</a:t>
            </a:r>
            <a:r>
              <a:rPr lang="en-US" sz="1400" dirty="0">
                <a:solidFill>
                  <a:srgbClr val="323232"/>
                </a:solidFill>
                <a:latin typeface="Times New Roman" panose="02020603050405020304" pitchFamily="18" charset="0"/>
              </a:rPr>
              <a:t> WGS84</a:t>
            </a:r>
            <a:endParaRPr lang="en-US" sz="1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A2019-3072-2413-9756-456348A2537E}"/>
              </a:ext>
            </a:extLst>
          </p:cNvPr>
          <p:cNvSpPr txBox="1"/>
          <p:nvPr/>
        </p:nvSpPr>
        <p:spPr>
          <a:xfrm>
            <a:off x="1940257" y="6214348"/>
            <a:ext cx="8311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~ 350 times LT 62K (total land cells at a 0.5x0.5 resolution simulation)</a:t>
            </a:r>
          </a:p>
        </p:txBody>
      </p:sp>
    </p:spTree>
    <p:extLst>
      <p:ext uri="{BB962C8B-B14F-4D97-AF65-F5344CB8AC3E}">
        <p14:creationId xmlns:p14="http://schemas.microsoft.com/office/powerpoint/2010/main" val="227410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D6ACE85-A9DC-527D-1EBB-208C3F5BD64B}"/>
              </a:ext>
            </a:extLst>
          </p:cNvPr>
          <p:cNvSpPr/>
          <p:nvPr/>
        </p:nvSpPr>
        <p:spPr>
          <a:xfrm>
            <a:off x="1027275" y="3208275"/>
            <a:ext cx="7371137" cy="1892694"/>
          </a:xfrm>
          <a:prstGeom prst="roundRect">
            <a:avLst/>
          </a:prstGeom>
          <a:solidFill>
            <a:schemeClr val="bg1"/>
          </a:solidFill>
          <a:ln w="47625">
            <a:solidFill>
              <a:schemeClr val="accent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BE371-FEDA-5E46-BB4A-897DF656820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noFill/>
          </a:ln>
        </p:spPr>
        <p:txBody>
          <a:bodyPr/>
          <a:lstStyle/>
          <a:p>
            <a:r>
              <a:rPr lang="en-US" dirty="0"/>
              <a:t>Offline </a:t>
            </a:r>
            <a:r>
              <a:rPr lang="en-US" dirty="0" err="1"/>
              <a:t>uELM</a:t>
            </a:r>
            <a:r>
              <a:rPr lang="en-US" dirty="0"/>
              <a:t> simulation preparation with </a:t>
            </a:r>
            <a:r>
              <a:rPr lang="en-US" dirty="0" err="1"/>
              <a:t>kiloCraft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9AB79A-C477-C04B-6551-484F69AD58C4}"/>
              </a:ext>
            </a:extLst>
          </p:cNvPr>
          <p:cNvSpPr/>
          <p:nvPr/>
        </p:nvSpPr>
        <p:spPr>
          <a:xfrm>
            <a:off x="648163" y="1993168"/>
            <a:ext cx="2518116" cy="9425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E3SM Atmosphere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68076-3CE2-AE91-CEC8-5FD8D885A808}"/>
              </a:ext>
            </a:extLst>
          </p:cNvPr>
          <p:cNvSpPr txBox="1"/>
          <p:nvPr/>
        </p:nvSpPr>
        <p:spPr>
          <a:xfrm>
            <a:off x="1243576" y="1522333"/>
            <a:ext cx="1533377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Data mode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507A57-2832-EF66-64E5-379A2D66E3B0}"/>
              </a:ext>
            </a:extLst>
          </p:cNvPr>
          <p:cNvSpPr/>
          <p:nvPr/>
        </p:nvSpPr>
        <p:spPr>
          <a:xfrm>
            <a:off x="4268180" y="1631853"/>
            <a:ext cx="2096086" cy="8336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E3SM Coupler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2FA441-F955-393D-4664-8E6AC0A1192B}"/>
              </a:ext>
            </a:extLst>
          </p:cNvPr>
          <p:cNvSpPr/>
          <p:nvPr/>
        </p:nvSpPr>
        <p:spPr>
          <a:xfrm>
            <a:off x="7019148" y="2118346"/>
            <a:ext cx="2518116" cy="9425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E3SM Land Model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A86B96-ABF9-F9F0-B27C-C93FF02525CE}"/>
              </a:ext>
            </a:extLst>
          </p:cNvPr>
          <p:cNvSpPr/>
          <p:nvPr/>
        </p:nvSpPr>
        <p:spPr>
          <a:xfrm>
            <a:off x="1302480" y="3352516"/>
            <a:ext cx="2518116" cy="9217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Atmospheric Forcing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2BA0BC-F417-5F06-0C34-6198142E5716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 flipV="1">
            <a:off x="3166279" y="2048666"/>
            <a:ext cx="1101901" cy="41577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0E587A-5A6D-E99E-64F9-439C74B8949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364266" y="1947530"/>
            <a:ext cx="1023652" cy="30884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307C9FB-6551-0D59-01D8-F251AFECE1AB}"/>
              </a:ext>
            </a:extLst>
          </p:cNvPr>
          <p:cNvSpPr/>
          <p:nvPr/>
        </p:nvSpPr>
        <p:spPr>
          <a:xfrm>
            <a:off x="5763320" y="3371083"/>
            <a:ext cx="2425103" cy="9425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Surface prosperities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1FDFE5-E957-0FC8-021C-E9F0C1D7A304}"/>
              </a:ext>
            </a:extLst>
          </p:cNvPr>
          <p:cNvSpPr/>
          <p:nvPr/>
        </p:nvSpPr>
        <p:spPr>
          <a:xfrm>
            <a:off x="8727317" y="3457495"/>
            <a:ext cx="2832465" cy="9425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P, N deposition, LULC, Fire, etc.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8E11D2-172A-1CA6-172A-31134712FBD8}"/>
              </a:ext>
            </a:extLst>
          </p:cNvPr>
          <p:cNvCxnSpPr>
            <a:cxnSpLocks/>
            <a:stCxn id="22" idx="0"/>
            <a:endCxn id="10" idx="3"/>
          </p:cNvCxnSpPr>
          <p:nvPr/>
        </p:nvCxnSpPr>
        <p:spPr>
          <a:xfrm flipV="1">
            <a:off x="6975872" y="2922850"/>
            <a:ext cx="412046" cy="44823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FD7CD95-808A-6007-E84F-9EB7E9B03E6A}"/>
              </a:ext>
            </a:extLst>
          </p:cNvPr>
          <p:cNvCxnSpPr>
            <a:cxnSpLocks/>
            <a:stCxn id="23" idx="0"/>
            <a:endCxn id="10" idx="5"/>
          </p:cNvCxnSpPr>
          <p:nvPr/>
        </p:nvCxnSpPr>
        <p:spPr>
          <a:xfrm flipH="1" flipV="1">
            <a:off x="9168494" y="2922850"/>
            <a:ext cx="975056" cy="53464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D3126D4-7824-AE6B-F7D4-CFCFB1BBD599}"/>
              </a:ext>
            </a:extLst>
          </p:cNvPr>
          <p:cNvCxnSpPr>
            <a:cxnSpLocks/>
            <a:stCxn id="11" idx="0"/>
            <a:endCxn id="4" idx="5"/>
          </p:cNvCxnSpPr>
          <p:nvPr/>
        </p:nvCxnSpPr>
        <p:spPr>
          <a:xfrm flipV="1">
            <a:off x="2561538" y="2797672"/>
            <a:ext cx="235971" cy="5548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B7C0ABB-98D2-5BEA-11A2-C09E86714DE7}"/>
              </a:ext>
            </a:extLst>
          </p:cNvPr>
          <p:cNvSpPr txBox="1"/>
          <p:nvPr/>
        </p:nvSpPr>
        <p:spPr>
          <a:xfrm>
            <a:off x="1378075" y="4584064"/>
            <a:ext cx="1978317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kiloCrraft</a:t>
            </a:r>
            <a:endParaRPr lang="en-US" dirty="0"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8955FD-7137-F7CF-DD9A-78D57B1198D3}"/>
              </a:ext>
            </a:extLst>
          </p:cNvPr>
          <p:cNvSpPr txBox="1"/>
          <p:nvPr/>
        </p:nvSpPr>
        <p:spPr>
          <a:xfrm>
            <a:off x="3695429" y="1164869"/>
            <a:ext cx="3203053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Mapping and interpolation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2C8DD5-39CE-8832-CC70-C9C2698B4B4A}"/>
              </a:ext>
            </a:extLst>
          </p:cNvPr>
          <p:cNvSpPr txBox="1"/>
          <p:nvPr/>
        </p:nvSpPr>
        <p:spPr>
          <a:xfrm>
            <a:off x="8975452" y="1865876"/>
            <a:ext cx="1780576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interpolation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6EBF56-9654-CD42-2AB6-9CA3E9B20B01}"/>
              </a:ext>
            </a:extLst>
          </p:cNvPr>
          <p:cNvSpPr txBox="1"/>
          <p:nvPr/>
        </p:nvSpPr>
        <p:spPr>
          <a:xfrm>
            <a:off x="9601682" y="2502499"/>
            <a:ext cx="2109214" cy="59093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On-the-fly interpolation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B17D6F-E50D-5267-790E-0FD4E1D0FE2A}"/>
              </a:ext>
            </a:extLst>
          </p:cNvPr>
          <p:cNvSpPr txBox="1"/>
          <p:nvPr/>
        </p:nvSpPr>
        <p:spPr>
          <a:xfrm>
            <a:off x="1199177" y="5380862"/>
            <a:ext cx="94571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Multi-resolution, </a:t>
            </a:r>
            <a:r>
              <a:rPr lang="en-US" sz="2000" dirty="0" err="1">
                <a:latin typeface="+mn-lt"/>
              </a:rPr>
              <a:t>regridding</a:t>
            </a:r>
            <a:r>
              <a:rPr lang="en-US" sz="2000" dirty="0">
                <a:latin typeface="+mn-lt"/>
              </a:rPr>
              <a:t>, data checking</a:t>
            </a:r>
          </a:p>
          <a:p>
            <a:r>
              <a:rPr lang="en-US" sz="2000" dirty="0">
                <a:latin typeface="+mn-lt"/>
              </a:rPr>
              <a:t>Target large-scale simulation on high-performance computers</a:t>
            </a:r>
          </a:p>
          <a:p>
            <a:r>
              <a:rPr lang="en-US" sz="2000" dirty="0">
                <a:latin typeface="+mn-lt"/>
              </a:rPr>
              <a:t>Easy adoption of state-of-the-art data products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358317-4420-079F-C7A3-AFC728AFE9D2}"/>
              </a:ext>
            </a:extLst>
          </p:cNvPr>
          <p:cNvSpPr/>
          <p:nvPr/>
        </p:nvSpPr>
        <p:spPr>
          <a:xfrm>
            <a:off x="3446818" y="4131672"/>
            <a:ext cx="2672862" cy="8336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uELM</a:t>
            </a:r>
            <a:r>
              <a:rPr lang="en-US" dirty="0">
                <a:solidFill>
                  <a:schemeClr val="tx1"/>
                </a:solidFill>
              </a:rPr>
              <a:t> Domain</a:t>
            </a:r>
          </a:p>
        </p:txBody>
      </p:sp>
    </p:spTree>
    <p:extLst>
      <p:ext uri="{BB962C8B-B14F-4D97-AF65-F5344CB8AC3E}">
        <p14:creationId xmlns:p14="http://schemas.microsoft.com/office/powerpoint/2010/main" val="84147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2C52-2482-C1AB-7B62-EA307CAE0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</a:t>
            </a:r>
            <a:r>
              <a:rPr lang="en-US" dirty="0" err="1"/>
              <a:t>uELM</a:t>
            </a:r>
            <a:r>
              <a:rPr lang="en-US" dirty="0"/>
              <a:t>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A0D41-4EA8-BB3A-0979-FA4449F63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define the AOIs (</a:t>
            </a:r>
            <a:r>
              <a:rPr lang="en-US" dirty="0" err="1"/>
              <a:t>gridID</a:t>
            </a:r>
            <a:r>
              <a:rPr lang="en-US" dirty="0"/>
              <a:t> or coordinates)</a:t>
            </a:r>
          </a:p>
          <a:p>
            <a:pPr marL="295275" indent="-295275"/>
            <a:r>
              <a:rPr lang="en-US" dirty="0"/>
              <a:t>Create domain/</a:t>
            </a:r>
            <a:r>
              <a:rPr lang="en-US" dirty="0" err="1"/>
              <a:t>surfdata</a:t>
            </a:r>
            <a:r>
              <a:rPr lang="en-US" dirty="0"/>
              <a:t>/forcing with </a:t>
            </a:r>
            <a:r>
              <a:rPr lang="en-US" dirty="0" err="1"/>
              <a:t>kiloCraft</a:t>
            </a:r>
            <a:r>
              <a:rPr lang="en-US" dirty="0"/>
              <a:t> scripts (interactive or batch mode) </a:t>
            </a:r>
          </a:p>
          <a:p>
            <a:pPr marL="295275" indent="-295275"/>
            <a:r>
              <a:rPr lang="en-US" dirty="0"/>
              <a:t>Link AOI data with the name convention required by CIME and DATM mode (</a:t>
            </a:r>
            <a:r>
              <a:rPr lang="en-US" dirty="0" err="1"/>
              <a:t>Daymet_uELM</a:t>
            </a:r>
            <a:r>
              <a:rPr lang="en-US" dirty="0"/>
              <a:t>)</a:t>
            </a:r>
          </a:p>
          <a:p>
            <a:pPr marL="295275" indent="-295275"/>
            <a:r>
              <a:rPr lang="en-US" dirty="0"/>
              <a:t>Create and run the </a:t>
            </a:r>
            <a:r>
              <a:rPr lang="en-US" dirty="0" err="1"/>
              <a:t>uELM</a:t>
            </a:r>
            <a:r>
              <a:rPr lang="en-US" dirty="0"/>
              <a:t> case with user-defined dataset and data ATM (</a:t>
            </a:r>
            <a:r>
              <a:rPr lang="en-US" b="0" i="0" u="none" strike="noStrike" dirty="0">
                <a:solidFill>
                  <a:srgbClr val="212529"/>
                </a:solidFill>
                <a:effectLst/>
                <a:highlight>
                  <a:srgbClr val="EEEEEE"/>
                </a:highlight>
                <a:latin typeface="+mn-lt"/>
              </a:rPr>
              <a:t>ELM_USRDAT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226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2C52-2482-C1AB-7B62-EA307CAE0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Code and data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A0D41-4EA8-BB3A-0979-FA4449F6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53552"/>
            <a:ext cx="11033760" cy="48237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/>
              <a:t>uELM</a:t>
            </a:r>
            <a:r>
              <a:rPr lang="en-US" sz="2400" dirty="0"/>
              <a:t> simulation on Summit and Perlmutter 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72 million </a:t>
            </a:r>
            <a:r>
              <a:rPr lang="en-US" sz="1800" dirty="0" err="1"/>
              <a:t>gridcells</a:t>
            </a:r>
            <a:r>
              <a:rPr lang="en-US" sz="1800" dirty="0"/>
              <a:t> (CPU: 84000 cores)  (* GPU code scale up to 120 GPUs)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Target 130 million </a:t>
            </a:r>
            <a:r>
              <a:rPr lang="en-US" sz="1800" dirty="0" err="1"/>
              <a:t>gridcells</a:t>
            </a:r>
            <a:r>
              <a:rPr lang="en-US" sz="1800" dirty="0"/>
              <a:t> (4000 nodes/Summit)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KM-scale data integration and </a:t>
            </a:r>
            <a:r>
              <a:rPr lang="en-US" sz="1800" dirty="0" err="1"/>
              <a:t>uELM</a:t>
            </a:r>
            <a:r>
              <a:rPr lang="en-US" sz="1800" dirty="0"/>
              <a:t> input datasets (</a:t>
            </a:r>
            <a:r>
              <a:rPr lang="en-US" sz="1800" dirty="0" err="1"/>
              <a:t>kiloCraft</a:t>
            </a:r>
            <a:r>
              <a:rPr lang="en-US" sz="1800" dirty="0"/>
              <a:t>)</a:t>
            </a:r>
          </a:p>
          <a:p>
            <a:pPr marL="295275" indent="-295275">
              <a:lnSpc>
                <a:spcPct val="120000"/>
              </a:lnSpc>
            </a:pPr>
            <a:r>
              <a:rPr lang="en-US" sz="2400" dirty="0" err="1"/>
              <a:t>uELM</a:t>
            </a:r>
            <a:r>
              <a:rPr lang="en-US" sz="2400" dirty="0"/>
              <a:t> GBC spin-up acceleration on Frontier</a:t>
            </a:r>
          </a:p>
          <a:p>
            <a:pPr marL="752475" lvl="1" indent="-295275">
              <a:lnSpc>
                <a:spcPct val="120000"/>
              </a:lnSpc>
            </a:pPr>
            <a:r>
              <a:rPr lang="en-US" sz="1800" dirty="0"/>
              <a:t>ORBIT: AI foundation model</a:t>
            </a:r>
          </a:p>
          <a:p>
            <a:pPr marL="752475" lvl="1" indent="-295275">
              <a:lnSpc>
                <a:spcPct val="120000"/>
              </a:lnSpc>
            </a:pPr>
            <a:r>
              <a:rPr lang="en-US" sz="1800" dirty="0"/>
              <a:t>Exascale Emulator: statistical inference</a:t>
            </a:r>
          </a:p>
          <a:p>
            <a:pPr marL="295275" indent="-295275">
              <a:lnSpc>
                <a:spcPct val="120000"/>
              </a:lnSpc>
            </a:pPr>
            <a:r>
              <a:rPr lang="en-US" sz="2400" dirty="0" err="1"/>
              <a:t>uELM</a:t>
            </a:r>
            <a:r>
              <a:rPr lang="en-US" sz="2400" dirty="0"/>
              <a:t> input data preparation: </a:t>
            </a:r>
          </a:p>
          <a:p>
            <a:pPr marL="752475" lvl="1" indent="-295275">
              <a:lnSpc>
                <a:spcPct val="120000"/>
              </a:lnSpc>
            </a:pPr>
            <a:r>
              <a:rPr lang="en-US" sz="1800" dirty="0"/>
              <a:t>Atmospheric forcing (</a:t>
            </a:r>
            <a:r>
              <a:rPr lang="en-US" sz="1800" dirty="0" err="1"/>
              <a:t>Daymet</a:t>
            </a:r>
            <a:r>
              <a:rPr lang="en-US" sz="1800" dirty="0"/>
              <a:t>-GSWPS, and Daymet-ERA5) (Kao, et all)</a:t>
            </a:r>
          </a:p>
          <a:p>
            <a:pPr marL="752475" lvl="1" indent="-295275">
              <a:lnSpc>
                <a:spcPct val="120000"/>
              </a:lnSpc>
            </a:pPr>
            <a:r>
              <a:rPr lang="en-US" sz="1800" dirty="0"/>
              <a:t>Surface properties data (continental level) </a:t>
            </a:r>
            <a:r>
              <a:rPr lang="en-US" sz="1600" dirty="0"/>
              <a:t>(</a:t>
            </a:r>
            <a:r>
              <a:rPr lang="en-US" sz="1800" dirty="0"/>
              <a:t>TESSFAs and others)</a:t>
            </a:r>
          </a:p>
        </p:txBody>
      </p:sp>
    </p:spTree>
    <p:extLst>
      <p:ext uri="{BB962C8B-B14F-4D97-AF65-F5344CB8AC3E}">
        <p14:creationId xmlns:p14="http://schemas.microsoft.com/office/powerpoint/2010/main" val="210942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15DD-2A4E-6A8E-D6E6-FE36DADA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71" y="361350"/>
            <a:ext cx="10972800" cy="535531"/>
          </a:xfrm>
        </p:spPr>
        <p:txBody>
          <a:bodyPr/>
          <a:lstStyle/>
          <a:p>
            <a:r>
              <a:rPr lang="en-US" dirty="0"/>
              <a:t>Next: Program integration and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FB4B-6C15-6062-FE21-29BD2D60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71" y="1713338"/>
            <a:ext cx="11419468" cy="4040923"/>
          </a:xfrm>
        </p:spPr>
        <p:txBody>
          <a:bodyPr>
            <a:normAutofit/>
          </a:bodyPr>
          <a:lstStyle/>
          <a:p>
            <a:r>
              <a:rPr lang="en-US" dirty="0"/>
              <a:t>Activities</a:t>
            </a:r>
          </a:p>
          <a:p>
            <a:endParaRPr lang="en-US" sz="2800" dirty="0"/>
          </a:p>
          <a:p>
            <a:pPr lvl="1"/>
            <a:r>
              <a:rPr lang="en-US" sz="2400" dirty="0"/>
              <a:t>Pan-arctic simulation (1km x 1km)</a:t>
            </a:r>
          </a:p>
          <a:p>
            <a:pPr lvl="1"/>
            <a:r>
              <a:rPr lang="en-US" sz="2400" dirty="0"/>
              <a:t>Regional </a:t>
            </a:r>
            <a:r>
              <a:rPr lang="en-US" dirty="0"/>
              <a:t>p</a:t>
            </a:r>
            <a:r>
              <a:rPr lang="en-US" sz="2400" dirty="0"/>
              <a:t>eatland </a:t>
            </a:r>
            <a:r>
              <a:rPr lang="en-US" dirty="0"/>
              <a:t>s</a:t>
            </a:r>
            <a:r>
              <a:rPr lang="en-US" sz="2400" dirty="0"/>
              <a:t>imulation (4kmx4km)</a:t>
            </a:r>
          </a:p>
          <a:p>
            <a:pPr lvl="1"/>
            <a:r>
              <a:rPr lang="en-US" sz="2400" dirty="0"/>
              <a:t>NetZero-Armada (TVA 2050 pathways, 1km x 1km)</a:t>
            </a:r>
          </a:p>
          <a:p>
            <a:pPr lvl="1"/>
            <a:r>
              <a:rPr lang="en-US" sz="2400" dirty="0"/>
              <a:t>Urban studies (Chicago, New Orleans, </a:t>
            </a:r>
          </a:p>
          <a:p>
            <a:pPr marL="457200" lvl="1" indent="0">
              <a:buNone/>
            </a:pPr>
            <a:r>
              <a:rPr lang="en-US" sz="2400" dirty="0"/>
              <a:t>Atlanta, Baltimore)</a:t>
            </a:r>
          </a:p>
          <a:p>
            <a:pPr lvl="1"/>
            <a:r>
              <a:rPr lang="en-US" sz="2400" dirty="0"/>
              <a:t>Trustworthy AI foundation model (ORBIT)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8ED94C1-8816-9371-E6FA-B58ED82FF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9B8B2EF9-9F4B-D47A-00AA-C8429B8346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893FB-9FAB-F03A-2B8A-6CD6C55E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557" y="4196056"/>
            <a:ext cx="4958443" cy="1827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D8684-DFF9-78BF-6DE8-2D72D58B0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973" y="2062023"/>
            <a:ext cx="2855756" cy="18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2507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CS_2022" id="{7D5A7523-3181-BF4A-AFC8-EFB2F2CB4BC1}" vid="{E68A2161-1690-0648-B94F-0F23A77C6C3C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5825</TotalTime>
  <Words>528</Words>
  <Application>Microsoft Macintosh PowerPoint</Application>
  <PresentationFormat>Widescreen</PresentationFormat>
  <Paragraphs>78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Century Gothic</vt:lpstr>
      <vt:lpstr>Times New Roman</vt:lpstr>
      <vt:lpstr>ORNL</vt:lpstr>
      <vt:lpstr>Kilometer-scale E3SM Land Model Development, Integration, and Applications</vt:lpstr>
      <vt:lpstr>Objective</vt:lpstr>
      <vt:lpstr>Background: ELM is a data-centric application</vt:lpstr>
      <vt:lpstr>Background: Computational model and code porting </vt:lpstr>
      <vt:lpstr>High resolution datasets</vt:lpstr>
      <vt:lpstr>Offline uELM simulation preparation with kiloCraft</vt:lpstr>
      <vt:lpstr>Create uELM cases</vt:lpstr>
      <vt:lpstr>Next: Code and data development</vt:lpstr>
      <vt:lpstr>Next: Program integration and applications</vt:lpstr>
      <vt:lpstr>Acknowledgement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Feng, Zhili</dc:creator>
  <cp:keywords/>
  <dc:description/>
  <cp:lastModifiedBy>Wang, Dali</cp:lastModifiedBy>
  <cp:revision>555</cp:revision>
  <cp:lastPrinted>2022-02-06T18:34:47Z</cp:lastPrinted>
  <dcterms:created xsi:type="dcterms:W3CDTF">2021-08-24T18:53:15Z</dcterms:created>
  <dcterms:modified xsi:type="dcterms:W3CDTF">2024-08-06T19:10:58Z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