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1445" r:id="rId3"/>
    <p:sldId id="144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94E4A-4E01-45EB-957F-BB87E5DAB41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C375E-A53A-4E2D-BB8F-80E40133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1734F-138F-9B45-91A4-8CBABFC7B0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43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1734F-138F-9B45-91A4-8CBABFC7B0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67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2" name="Rectangle 21"/>
          <p:cNvSpPr/>
          <p:nvPr userDrawn="1"/>
        </p:nvSpPr>
        <p:spPr>
          <a:xfrm>
            <a:off x="0" y="501041"/>
            <a:ext cx="12192000" cy="2179529"/>
          </a:xfrm>
          <a:prstGeom prst="rect">
            <a:avLst/>
          </a:prstGeom>
          <a:gradFill flip="none" rotWithShape="1">
            <a:gsLst>
              <a:gs pos="85000">
                <a:srgbClr val="FFFFFF">
                  <a:alpha val="86000"/>
                </a:srgbClr>
              </a:gs>
              <a:gs pos="62000">
                <a:schemeClr val="bg1">
                  <a:alpha val="5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8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0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67E6-73AC-1EB4-968C-B8AA6080F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EC798-8EFB-8CC3-74F3-CDF12547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B14A4-9415-F1A9-E535-2B88E603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90D0D-B3C1-6B4E-3C86-43407C79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54882-66AD-4A49-24E3-472D18D3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1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F310-9DB3-C6E9-2387-166DEE54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C9B9-D462-D53B-FA47-5C77504F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39A98-8D13-9BA3-CAD1-D333CCF4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D3C6-0A44-E5BF-2D4A-3359309B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44FC6-FBA3-EF73-A1FA-8A63ED1F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2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A004-3134-A560-DA7C-33B8747B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CED9A-20E9-0AB9-C790-C3E49ABCF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FCC6C-8C4F-3485-5121-0AF5A343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34FC5-7CEF-078B-1393-75CA59F3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10EAB-20DA-2BDD-8DFA-20616EAB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59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7340-C43D-896A-6B27-1C80B81A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97B4-ADBC-D07F-F9A4-496A4BD3D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43E74-4ADF-EDC1-ADC8-5BE6C271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C9F47-F867-44CB-8B89-A000A15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77802-F1D1-23E2-5DDF-B40EC596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FF030-2F70-C720-5F9F-4B6D9987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C7-09EC-AE35-36DE-D43D12A9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9E1E3-2434-92B1-DC25-EBDE9DD5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988D5-F5CE-0235-A092-F5CF2312B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62597-7B43-40BA-5C1A-F74B802DB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5F2DA-FB58-F484-7F5A-35D802C99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51CB07-8F0F-1AD6-C2F5-C1E6D882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2E3A4-EE46-4A6C-D603-F6372684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D20A7-FE25-962B-71CB-4C9060DF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1FDB-0040-35FC-311F-80529CEA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E8893-4EEE-CABD-8676-75B1CA6D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4317D-6A22-12E9-2FF5-91E9CEC48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E7483-EAAC-1199-BA75-E0AB2F03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8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CE44A-9877-E092-C612-C56BAED5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AE49D-DC06-65E1-83A6-A594DDDD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E22EB-174A-D3BF-9648-268E8CC3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02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DF33-FB2C-1B1E-9454-1F826997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A6D17-92B3-E3E5-5E9F-39BDF0A6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D86CC-A69E-A559-403D-D6F733D04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8D405-5DCA-82FF-FD96-6E0A75A5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5A5EE-DDA2-EF37-4616-1A729930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BBCF1-1E16-D96F-C3D4-B57D9C1C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91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FAB8-E09E-FA9A-6DE2-FB6882FA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B4DA6B-9AD3-3594-756E-02E807A4E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AFDCA-8D67-DBCA-D13A-67C955E2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27872-CE04-F67F-511E-BCF44DCF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C01F6-5A0C-79A2-EF7F-F54DDCCF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5779E-3BBF-1C95-BBC1-4D4C2280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3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C9D5-AAB8-7A14-2A80-C69C0F66E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E2FE1-15EE-D08C-0291-8594EF06D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72FD3-721E-7663-6EE5-6E20C463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A82FC-C712-4EB9-EA41-8D4001B5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05FB6-F117-B43B-E1D3-44799B36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E93B2-DD3A-06E1-04AD-5C0093110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DEC93-FB89-6CFB-388F-E5A81CD53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30C66-AD17-654A-1A8F-9CBB32F6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637FE-5A49-D539-A772-7F855AB0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81BB1-ACC7-9CA5-7318-3B617196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4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CB6F9-8122-5283-FC37-9BF4DD0A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AF34E-8917-BDA4-1D5E-DE7291261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F4D5-60B4-F300-95E8-62818018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09144-2309-EB47-8384-DC042317234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9644E-22D7-6DDE-7F20-BD8661364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260F-E47E-B92C-6896-C3B4223E0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1E74F-BF28-7041-9A4F-6578B5AA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8620-D7FC-895D-5B04-6E7E00EC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173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b="1" kern="1400" spc="-5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Improving the QBO Forcing by Resolved Waves </a:t>
            </a:r>
            <a:br>
              <a:rPr lang="en-US" sz="3600" b="1" kern="1400" spc="-5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US" sz="3600" b="1" kern="1400" spc="-5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    with Vertical Grid Refinement in E3SMv2</a:t>
            </a:r>
            <a:br>
              <a:rPr lang="en-US" sz="1400" b="1" kern="1400" spc="-5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US" sz="900" b="1" kern="1400" spc="-5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               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Wandi Yu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Walter M. Hannah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James J. Benedict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Chih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Chieh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-Jack Chen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Jadwiga H. Richter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</a:t>
            </a:r>
            <a:b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          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Lawrence Livermore National Laboratory 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Los Alamos National Laboratory 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National Center for Atmospheric Research</a:t>
            </a:r>
            <a:b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This work was performed under the auspices of the U.S. Department of Energy by Lawrence Livermore National Laboratory under Contract DE-AC52-07NA27344.</a:t>
            </a:r>
            <a:r>
              <a:rPr lang="en-US" sz="800" dirty="0">
                <a:solidFill>
                  <a:schemeClr val="tx1"/>
                </a:solidFill>
                <a:effectLst/>
              </a:rPr>
              <a:t> </a:t>
            </a:r>
            <a:endParaRPr lang="en-US" sz="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7444AE-26FF-ABA7-4291-D4F9E7135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20567"/>
            <a:ext cx="7750969" cy="5167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11B4E-1B38-FE40-16FE-A24E2401D438}"/>
              </a:ext>
            </a:extLst>
          </p:cNvPr>
          <p:cNvSpPr txBox="1"/>
          <p:nvPr/>
        </p:nvSpPr>
        <p:spPr>
          <a:xfrm>
            <a:off x="7658814" y="1655553"/>
            <a:ext cx="4214872" cy="1754326"/>
          </a:xfrm>
          <a:prstGeom prst="rect">
            <a:avLst/>
          </a:prstGeom>
          <a:solidFill>
            <a:srgbClr val="F2E8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QBO = Quasi-Biennial Oscillation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Tropical stratospheric zonal wind changes direction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20-34 months, mean period 28 months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Propagate down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64990F-CB9B-A3A0-82D1-198D1CD81961}"/>
              </a:ext>
            </a:extLst>
          </p:cNvPr>
          <p:cNvGrpSpPr/>
          <p:nvPr/>
        </p:nvGrpSpPr>
        <p:grpSpPr>
          <a:xfrm>
            <a:off x="8697659" y="5077774"/>
            <a:ext cx="2137182" cy="972048"/>
            <a:chOff x="8697659" y="5077774"/>
            <a:chExt cx="2137182" cy="9720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10C6CD-1538-9B9E-F949-13B22076C690}"/>
                </a:ext>
              </a:extLst>
            </p:cNvPr>
            <p:cNvSpPr txBox="1"/>
            <p:nvPr/>
          </p:nvSpPr>
          <p:spPr>
            <a:xfrm>
              <a:off x="8697659" y="5680490"/>
              <a:ext cx="2137182" cy="369332"/>
            </a:xfrm>
            <a:prstGeom prst="rect">
              <a:avLst/>
            </a:prstGeom>
            <a:solidFill>
              <a:srgbClr val="A7C957">
                <a:alpha val="92258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~ 500 m </a:t>
              </a: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07A49036-06FC-1A4C-03D9-F51E6879761F}"/>
                </a:ext>
              </a:extLst>
            </p:cNvPr>
            <p:cNvSpPr/>
            <p:nvPr/>
          </p:nvSpPr>
          <p:spPr>
            <a:xfrm>
              <a:off x="9320793" y="5077774"/>
              <a:ext cx="650691" cy="36289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A61DF0-9F7F-8DC2-7139-40DB4A4A07DD}"/>
              </a:ext>
            </a:extLst>
          </p:cNvPr>
          <p:cNvGrpSpPr/>
          <p:nvPr/>
        </p:nvGrpSpPr>
        <p:grpSpPr>
          <a:xfrm>
            <a:off x="7504555" y="3709782"/>
            <a:ext cx="4814138" cy="1222704"/>
            <a:chOff x="7504555" y="3709782"/>
            <a:chExt cx="4814138" cy="12227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1AF4B0-2924-886C-5EC3-0E6877C09580}"/>
                </a:ext>
              </a:extLst>
            </p:cNvPr>
            <p:cNvSpPr/>
            <p:nvPr/>
          </p:nvSpPr>
          <p:spPr>
            <a:xfrm>
              <a:off x="8697659" y="4104223"/>
              <a:ext cx="2137182" cy="828263"/>
            </a:xfrm>
            <a:prstGeom prst="rect">
              <a:avLst/>
            </a:prstGeom>
            <a:solidFill>
              <a:srgbClr val="BC4749">
                <a:alpha val="80000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~ 1000 m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149A7E-C8E8-856C-D6D4-FB139B082D66}"/>
                </a:ext>
              </a:extLst>
            </p:cNvPr>
            <p:cNvSpPr txBox="1"/>
            <p:nvPr/>
          </p:nvSpPr>
          <p:spPr>
            <a:xfrm>
              <a:off x="7504555" y="3709782"/>
              <a:ext cx="48141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E3SMv2 Lower stratosphere vertical spacing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4D91DC8-64F4-CE79-26F7-5BC3340DC158}"/>
              </a:ext>
            </a:extLst>
          </p:cNvPr>
          <p:cNvSpPr/>
          <p:nvPr/>
        </p:nvSpPr>
        <p:spPr>
          <a:xfrm>
            <a:off x="125214" y="3318902"/>
            <a:ext cx="6660607" cy="327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A498A0-4BBA-A8F4-9324-9F2DFBC6BA13}"/>
              </a:ext>
            </a:extLst>
          </p:cNvPr>
          <p:cNvSpPr/>
          <p:nvPr/>
        </p:nvSpPr>
        <p:spPr>
          <a:xfrm>
            <a:off x="105335" y="5017837"/>
            <a:ext cx="6660607" cy="167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8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A7B5AEE-1E75-6D5C-DA49-7A5792AEC265}"/>
              </a:ext>
            </a:extLst>
          </p:cNvPr>
          <p:cNvGrpSpPr/>
          <p:nvPr/>
        </p:nvGrpSpPr>
        <p:grpSpPr>
          <a:xfrm>
            <a:off x="8330875" y="4447850"/>
            <a:ext cx="3782855" cy="2389727"/>
            <a:chOff x="8146681" y="4456025"/>
            <a:chExt cx="3782855" cy="23897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967B49-D9A4-701E-27AD-0C1742E24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533" t="28256" r="8052" b="50709"/>
            <a:stretch/>
          </p:blipFill>
          <p:spPr>
            <a:xfrm>
              <a:off x="8364426" y="4456025"/>
              <a:ext cx="3565110" cy="2389727"/>
            </a:xfrm>
            <a:prstGeom prst="rect">
              <a:avLst/>
            </a:prstGeom>
          </p:spPr>
        </p:pic>
        <p:pic>
          <p:nvPicPr>
            <p:cNvPr id="22" name="Content Placeholder 3">
              <a:extLst>
                <a:ext uri="{FF2B5EF4-FFF2-40B4-BE49-F238E27FC236}">
                  <a16:creationId xmlns:a16="http://schemas.microsoft.com/office/drawing/2014/main" id="{20628AD4-3BF5-4F60-3685-DFA3579DB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88" t="5958" r="95220" b="69327"/>
            <a:stretch/>
          </p:blipFill>
          <p:spPr>
            <a:xfrm>
              <a:off x="8146681" y="5102950"/>
              <a:ext cx="281309" cy="136656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145116-5701-A8DD-C50F-FC7373523E3E}"/>
              </a:ext>
            </a:extLst>
          </p:cNvPr>
          <p:cNvGrpSpPr/>
          <p:nvPr/>
        </p:nvGrpSpPr>
        <p:grpSpPr>
          <a:xfrm>
            <a:off x="4820477" y="2921531"/>
            <a:ext cx="3533997" cy="2295124"/>
            <a:chOff x="5011586" y="2910464"/>
            <a:chExt cx="3533997" cy="229512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3B35E7E-329C-1C8F-A6E7-AAB09739C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533" t="3523" r="8052" b="75634"/>
            <a:stretch/>
          </p:blipFill>
          <p:spPr>
            <a:xfrm>
              <a:off x="5175472" y="2967189"/>
              <a:ext cx="3370111" cy="2238399"/>
            </a:xfrm>
            <a:prstGeom prst="rect">
              <a:avLst/>
            </a:prstGeom>
          </p:spPr>
        </p:pic>
        <p:pic>
          <p:nvPicPr>
            <p:cNvPr id="19" name="Content Placeholder 3">
              <a:extLst>
                <a:ext uri="{FF2B5EF4-FFF2-40B4-BE49-F238E27FC236}">
                  <a16:creationId xmlns:a16="http://schemas.microsoft.com/office/drawing/2014/main" id="{D96C8E8E-A140-EF89-5CC0-25B203E09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95220" b="69327"/>
            <a:stretch/>
          </p:blipFill>
          <p:spPr>
            <a:xfrm>
              <a:off x="5011586" y="2910464"/>
              <a:ext cx="370510" cy="1584946"/>
            </a:xfrm>
            <a:prstGeom prst="rect">
              <a:avLst/>
            </a:prstGeom>
          </p:spPr>
        </p:pic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5978D6-56EB-DE51-4356-FB6E9C1A8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74498" b="1199"/>
          <a:stretch/>
        </p:blipFill>
        <p:spPr>
          <a:xfrm>
            <a:off x="4899599" y="1443022"/>
            <a:ext cx="7130219" cy="15068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777CCF-C63C-712F-1CAB-87A88133EE6C}"/>
              </a:ext>
            </a:extLst>
          </p:cNvPr>
          <p:cNvSpPr txBox="1"/>
          <p:nvPr/>
        </p:nvSpPr>
        <p:spPr>
          <a:xfrm>
            <a:off x="3380857" y="6499214"/>
            <a:ext cx="838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more details, please check our poster #10.2 !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73BB9FA-59A0-C9A7-C6F0-836E8B58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23"/>
            <a:ext cx="10515600" cy="13255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b="1" kern="1400" spc="-5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Improving the QBO Forcing by Resolved Waves </a:t>
            </a:r>
            <a:br>
              <a:rPr lang="en-US" sz="3600" b="1" kern="1400" spc="-5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US" sz="3600" b="1" kern="1400" spc="-5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    with Vertical Grid Refinement in E3SMv2</a:t>
            </a:r>
            <a:br>
              <a:rPr lang="en-US" sz="1400" b="1" kern="1400" spc="-5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US" sz="900" b="1" kern="1400" spc="-5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                    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Wandi Yu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Walter M. Hannah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James J. Benedict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Chih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Chieh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-Jack Chen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Jadwiga H. Richter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</a:t>
            </a:r>
            <a:b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          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Lawrence Livermore National Laboratory 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Los Alamos National Laboratory </a:t>
            </a:r>
            <a:r>
              <a:rPr lang="en-US" sz="12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12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National Center for Atmospheric Research</a:t>
            </a:r>
            <a:endParaRPr lang="en-US" sz="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2D338-EC3F-6419-C8E8-1BEEBA9FDAC0}"/>
              </a:ext>
            </a:extLst>
          </p:cNvPr>
          <p:cNvSpPr txBox="1"/>
          <p:nvPr/>
        </p:nvSpPr>
        <p:spPr>
          <a:xfrm>
            <a:off x="319620" y="1388310"/>
            <a:ext cx="3081261" cy="646331"/>
          </a:xfrm>
          <a:prstGeom prst="rect">
            <a:avLst/>
          </a:prstGeom>
          <a:solidFill>
            <a:srgbClr val="90CAE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stratosphere vertical spacing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 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 500 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28929B-7B86-06CB-6548-4BEF6147A020}"/>
              </a:ext>
            </a:extLst>
          </p:cNvPr>
          <p:cNvGrpSpPr/>
          <p:nvPr/>
        </p:nvGrpSpPr>
        <p:grpSpPr>
          <a:xfrm>
            <a:off x="162182" y="3955098"/>
            <a:ext cx="3995865" cy="771118"/>
            <a:chOff x="8367828" y="3929432"/>
            <a:chExt cx="3995865" cy="7711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335920-476C-C56F-DFC4-C7E1DEBA86B8}"/>
                </a:ext>
              </a:extLst>
            </p:cNvPr>
            <p:cNvSpPr txBox="1"/>
            <p:nvPr/>
          </p:nvSpPr>
          <p:spPr>
            <a:xfrm>
              <a:off x="8367828" y="4331218"/>
              <a:ext cx="3995865" cy="369332"/>
            </a:xfrm>
            <a:prstGeom prst="rect">
              <a:avLst/>
            </a:prstGeom>
            <a:solidFill>
              <a:srgbClr val="D6D0A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Better wave-mean flow interaction </a:t>
              </a:r>
            </a:p>
          </p:txBody>
        </p:sp>
        <p:sp>
          <p:nvSpPr>
            <p:cNvPr id="28" name="Down Arrow 27">
              <a:extLst>
                <a:ext uri="{FF2B5EF4-FFF2-40B4-BE49-F238E27FC236}">
                  <a16:creationId xmlns:a16="http://schemas.microsoft.com/office/drawing/2014/main" id="{DABC1D4B-EC99-6783-1603-69AE26E06CF6}"/>
                </a:ext>
              </a:extLst>
            </p:cNvPr>
            <p:cNvSpPr/>
            <p:nvPr/>
          </p:nvSpPr>
          <p:spPr>
            <a:xfrm>
              <a:off x="9601368" y="3929432"/>
              <a:ext cx="517186" cy="36933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167BE7-83BE-618D-7F5B-5B10F8D6605D}"/>
              </a:ext>
            </a:extLst>
          </p:cNvPr>
          <p:cNvGrpSpPr/>
          <p:nvPr/>
        </p:nvGrpSpPr>
        <p:grpSpPr>
          <a:xfrm>
            <a:off x="406326" y="5859292"/>
            <a:ext cx="2545948" cy="802104"/>
            <a:chOff x="8649877" y="5974921"/>
            <a:chExt cx="2545948" cy="802104"/>
          </a:xfrm>
        </p:grpSpPr>
        <p:sp>
          <p:nvSpPr>
            <p:cNvPr id="33" name="Down Arrow 32">
              <a:extLst>
                <a:ext uri="{FF2B5EF4-FFF2-40B4-BE49-F238E27FC236}">
                  <a16:creationId xmlns:a16="http://schemas.microsoft.com/office/drawing/2014/main" id="{FABCBAA8-9094-1B00-459F-BD71FDF66717}"/>
                </a:ext>
              </a:extLst>
            </p:cNvPr>
            <p:cNvSpPr/>
            <p:nvPr/>
          </p:nvSpPr>
          <p:spPr>
            <a:xfrm>
              <a:off x="9613023" y="5974921"/>
              <a:ext cx="517186" cy="36933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2E0F18-E2C9-6E5C-FFFB-177311F61D6B}"/>
                </a:ext>
              </a:extLst>
            </p:cNvPr>
            <p:cNvSpPr txBox="1"/>
            <p:nvPr/>
          </p:nvSpPr>
          <p:spPr>
            <a:xfrm>
              <a:off x="8649877" y="6376915"/>
              <a:ext cx="2545948" cy="400110"/>
            </a:xfrm>
            <a:prstGeom prst="rect">
              <a:avLst/>
            </a:prstGeom>
            <a:solidFill>
              <a:srgbClr val="AD9AA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More realistic QBO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673818-E4F3-70BA-028D-B7B672D7F4DE}"/>
              </a:ext>
            </a:extLst>
          </p:cNvPr>
          <p:cNvGrpSpPr/>
          <p:nvPr/>
        </p:nvGrpSpPr>
        <p:grpSpPr>
          <a:xfrm>
            <a:off x="162182" y="2048932"/>
            <a:ext cx="4529088" cy="812677"/>
            <a:chOff x="162182" y="2088442"/>
            <a:chExt cx="4529088" cy="812677"/>
          </a:xfrm>
        </p:grpSpPr>
        <p:sp>
          <p:nvSpPr>
            <p:cNvPr id="27" name="Down Arrow 26">
              <a:extLst>
                <a:ext uri="{FF2B5EF4-FFF2-40B4-BE49-F238E27FC236}">
                  <a16:creationId xmlns:a16="http://schemas.microsoft.com/office/drawing/2014/main" id="{3E0573AA-051D-46E4-D68A-E01190ECD6FE}"/>
                </a:ext>
              </a:extLst>
            </p:cNvPr>
            <p:cNvSpPr/>
            <p:nvPr/>
          </p:nvSpPr>
          <p:spPr>
            <a:xfrm>
              <a:off x="1407378" y="2088442"/>
              <a:ext cx="517186" cy="36933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ight Arrow Callout 8">
              <a:extLst>
                <a:ext uri="{FF2B5EF4-FFF2-40B4-BE49-F238E27FC236}">
                  <a16:creationId xmlns:a16="http://schemas.microsoft.com/office/drawing/2014/main" id="{1FF60138-1AE9-46AD-4C80-0A8B869B74BD}"/>
                </a:ext>
              </a:extLst>
            </p:cNvPr>
            <p:cNvSpPr/>
            <p:nvPr/>
          </p:nvSpPr>
          <p:spPr>
            <a:xfrm>
              <a:off x="162182" y="2478424"/>
              <a:ext cx="4529088" cy="422695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8336"/>
              </a:avLst>
            </a:prstGeom>
            <a:solidFill>
              <a:srgbClr val="9BE3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Better resolved wave representative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4656F2-29FB-0A0C-4124-7E500FC337A5}"/>
              </a:ext>
            </a:extLst>
          </p:cNvPr>
          <p:cNvGrpSpPr/>
          <p:nvPr/>
        </p:nvGrpSpPr>
        <p:grpSpPr>
          <a:xfrm>
            <a:off x="370511" y="2923626"/>
            <a:ext cx="4529088" cy="992578"/>
            <a:chOff x="370510" y="2923626"/>
            <a:chExt cx="6312933" cy="992578"/>
          </a:xfrm>
        </p:grpSpPr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348F846A-76AD-BB68-62C3-BC87F8CD402A}"/>
                </a:ext>
              </a:extLst>
            </p:cNvPr>
            <p:cNvSpPr/>
            <p:nvPr/>
          </p:nvSpPr>
          <p:spPr>
            <a:xfrm>
              <a:off x="1762926" y="2923626"/>
              <a:ext cx="773723" cy="36933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ight Arrow Callout 10">
              <a:extLst>
                <a:ext uri="{FF2B5EF4-FFF2-40B4-BE49-F238E27FC236}">
                  <a16:creationId xmlns:a16="http://schemas.microsoft.com/office/drawing/2014/main" id="{2CC09121-D7E1-7048-1CB7-80E7B89A1DC8}"/>
                </a:ext>
              </a:extLst>
            </p:cNvPr>
            <p:cNvSpPr/>
            <p:nvPr/>
          </p:nvSpPr>
          <p:spPr>
            <a:xfrm>
              <a:off x="370510" y="3444275"/>
              <a:ext cx="6312933" cy="471929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1364"/>
              </a:avLst>
            </a:prstGeom>
            <a:solidFill>
              <a:srgbClr val="C0D6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Better resolved wave forcing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5EEACA-D3A5-4B19-E175-ED894D11C39D}"/>
              </a:ext>
            </a:extLst>
          </p:cNvPr>
          <p:cNvGrpSpPr/>
          <p:nvPr/>
        </p:nvGrpSpPr>
        <p:grpSpPr>
          <a:xfrm>
            <a:off x="78270" y="4843625"/>
            <a:ext cx="7917384" cy="873403"/>
            <a:chOff x="95764" y="4902696"/>
            <a:chExt cx="6605174" cy="873403"/>
          </a:xfrm>
        </p:grpSpPr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CA01E878-4100-F6A7-6F38-F745F71F8838}"/>
                </a:ext>
              </a:extLst>
            </p:cNvPr>
            <p:cNvSpPr/>
            <p:nvPr/>
          </p:nvSpPr>
          <p:spPr>
            <a:xfrm>
              <a:off x="1189216" y="4902696"/>
              <a:ext cx="423130" cy="36933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ight Arrow Callout 12">
              <a:extLst>
                <a:ext uri="{FF2B5EF4-FFF2-40B4-BE49-F238E27FC236}">
                  <a16:creationId xmlns:a16="http://schemas.microsoft.com/office/drawing/2014/main" id="{CCC1435D-8969-0174-8F13-7C2952DC182D}"/>
                </a:ext>
              </a:extLst>
            </p:cNvPr>
            <p:cNvSpPr/>
            <p:nvPr/>
          </p:nvSpPr>
          <p:spPr>
            <a:xfrm>
              <a:off x="95764" y="5377714"/>
              <a:ext cx="6605174" cy="398385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55307"/>
              </a:avLst>
            </a:prstGeom>
            <a:solidFill>
              <a:srgbClr val="C7A9A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Better parameterized wave forcing </a:t>
              </a:r>
            </a:p>
          </p:txBody>
        </p:sp>
      </p:grpSp>
      <p:sp>
        <p:nvSpPr>
          <p:cNvPr id="2" name="Donut 1">
            <a:extLst>
              <a:ext uri="{FF2B5EF4-FFF2-40B4-BE49-F238E27FC236}">
                <a16:creationId xmlns:a16="http://schemas.microsoft.com/office/drawing/2014/main" id="{8F450FDE-AE3A-FAD2-0F1E-6B1FB82569D7}"/>
              </a:ext>
            </a:extLst>
          </p:cNvPr>
          <p:cNvSpPr/>
          <p:nvPr/>
        </p:nvSpPr>
        <p:spPr>
          <a:xfrm>
            <a:off x="6480436" y="1812559"/>
            <a:ext cx="1377931" cy="973401"/>
          </a:xfrm>
          <a:prstGeom prst="donut">
            <a:avLst>
              <a:gd name="adj" fmla="val 6757"/>
            </a:avLst>
          </a:prstGeom>
          <a:solidFill>
            <a:srgbClr val="A7C9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A561D61C-9DDA-D39E-2704-9D36D7DBC00C}"/>
              </a:ext>
            </a:extLst>
          </p:cNvPr>
          <p:cNvSpPr/>
          <p:nvPr/>
        </p:nvSpPr>
        <p:spPr>
          <a:xfrm>
            <a:off x="9036681" y="1812559"/>
            <a:ext cx="1377931" cy="807127"/>
          </a:xfrm>
          <a:prstGeom prst="donut">
            <a:avLst>
              <a:gd name="adj" fmla="val 10818"/>
            </a:avLst>
          </a:prstGeom>
          <a:solidFill>
            <a:srgbClr val="A7C9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79463F8-A000-8F0D-CA1D-6EB44316A034}"/>
              </a:ext>
            </a:extLst>
          </p:cNvPr>
          <p:cNvSpPr/>
          <p:nvPr/>
        </p:nvSpPr>
        <p:spPr>
          <a:xfrm rot="16200000" flipV="1">
            <a:off x="6493208" y="3905822"/>
            <a:ext cx="352419" cy="204150"/>
          </a:xfrm>
          <a:prstGeom prst="downArrow">
            <a:avLst/>
          </a:prstGeom>
          <a:solidFill>
            <a:srgbClr val="A7C9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4176E380-3138-3938-2863-9C807CA71A72}"/>
              </a:ext>
            </a:extLst>
          </p:cNvPr>
          <p:cNvSpPr/>
          <p:nvPr/>
        </p:nvSpPr>
        <p:spPr>
          <a:xfrm rot="16200000" flipV="1">
            <a:off x="9844023" y="4990872"/>
            <a:ext cx="369330" cy="771848"/>
          </a:xfrm>
          <a:prstGeom prst="downArrow">
            <a:avLst/>
          </a:prstGeom>
          <a:solidFill>
            <a:srgbClr val="A7C9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0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207</Words>
  <Application>Microsoft Office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Century Gothic</vt:lpstr>
      <vt:lpstr>Times New Roman</vt:lpstr>
      <vt:lpstr>1_Office Theme</vt:lpstr>
      <vt:lpstr>3_Office Theme</vt:lpstr>
      <vt:lpstr>Improving the QBO Forcing by Resolved Waves                with Vertical Grid Refinement in E3SMv2                          Wandi Yu1, Walter M. Hannah1, James J. Benedict2, Chih-Chieh-Jack Chen3, Jadwiga H. Richter3              1 Lawrence Livermore National Laboratory 2 Los Alamos National Laboratory 3 National Center for Atmospheric Research This work was performed under the auspices of the U.S. Department of Energy by Lawrence Livermore National Laboratory under Contract DE-AC52-07NA27344. </vt:lpstr>
      <vt:lpstr>Improving the QBO Forcing by Resolved Waves                with Vertical Grid Refinement in E3SMv2                          Wandi Yu1, Walter M. Hannah1, James J. Benedict2, Chih-Chieh-Jack Chen3, Jadwiga H. Richter3              1 Lawrence Livermore National Laboratory 2 Los Alamos National Laboratory 3 National Center for Atmospheric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Prichard, Michelle E</dc:creator>
  <cp:lastModifiedBy>Prichard, Michelle E</cp:lastModifiedBy>
  <cp:revision>4</cp:revision>
  <dcterms:created xsi:type="dcterms:W3CDTF">2024-08-16T17:28:11Z</dcterms:created>
  <dcterms:modified xsi:type="dcterms:W3CDTF">2024-08-16T17:30:40Z</dcterms:modified>
</cp:coreProperties>
</file>