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 Slab"/>
      <p:regular r:id="rId28"/>
      <p:bold r:id="rId29"/>
    </p:embeddedFont>
    <p:embeddedFont>
      <p:font typeface="Quattrocento Sans"/>
      <p:regular r:id="rId30"/>
      <p:bold r:id="rId31"/>
      <p:italic r:id="rId32"/>
      <p:boldItalic r:id="rId33"/>
    </p:embeddedFont>
    <p:embeddedFont>
      <p:font typeface="Fira Code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U+vntMjHTBuupvev4pf2pEB2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bold.fntdata"/><Relationship Id="rId30" Type="http://schemas.openxmlformats.org/officeDocument/2006/relationships/font" Target="fonts/QuattrocentoSans-regular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boldItalic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italic.fntdata"/><Relationship Id="rId13" Type="http://schemas.openxmlformats.org/officeDocument/2006/relationships/slide" Target="slides/slide8.xml"/><Relationship Id="rId35" Type="http://schemas.openxmlformats.org/officeDocument/2006/relationships/font" Target="fonts/FiraCode-bold.fntdata"/><Relationship Id="rId12" Type="http://schemas.openxmlformats.org/officeDocument/2006/relationships/slide" Target="slides/slide7.xml"/><Relationship Id="rId34" Type="http://schemas.openxmlformats.org/officeDocument/2006/relationships/font" Target="fonts/FiraCod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# Example: https://docs.xarray.dev/en/stable/examples/area_weighted_temperature.html#Compare-weighted-and-unweighted-mean-temperature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hyperlink" Target="https://e3sm.org/" TargetMode="External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hyperlink" Target="https://e3sm.org/" TargetMode="External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1" cy="80539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5"/>
          <p:cNvSpPr txBox="1"/>
          <p:nvPr>
            <p:ph type="title"/>
          </p:nvPr>
        </p:nvSpPr>
        <p:spPr>
          <a:xfrm>
            <a:off x="459614" y="86606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" type="body"/>
          </p:nvPr>
        </p:nvSpPr>
        <p:spPr>
          <a:xfrm>
            <a:off x="459614" y="1612004"/>
            <a:ext cx="8229600" cy="30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◎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◉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74" name="Google Shape;7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94" y="10095"/>
            <a:ext cx="11430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accent3">
                <a:alpha val="40000"/>
              </a:schemeClr>
            </a:outerShdw>
          </a:effectLst>
        </p:spPr>
      </p:pic>
      <p:sp>
        <p:nvSpPr>
          <p:cNvPr id="75" name="Google Shape;75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947807" y="48041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459614" y="86606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628650" y="1612582"/>
            <a:ext cx="38862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◎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◉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2" type="body"/>
          </p:nvPr>
        </p:nvSpPr>
        <p:spPr>
          <a:xfrm>
            <a:off x="4629150" y="1612582"/>
            <a:ext cx="38862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◎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◉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6947807" y="48041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44001" cy="80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94" y="10095"/>
            <a:ext cx="1143000" cy="685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accent3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" name="Google Shape;23;p27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27" name="Google Shape;27;p28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8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8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8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8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8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8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8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0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48" name="Google Shape;48;p30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49" name="Google Shape;49;p30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" sz="6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b="1" i="0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0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0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" name="Google Shape;52;p30"/>
          <p:cNvCxnSpPr>
            <a:endCxn id="50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30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30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b="0" i="0" sz="20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◎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◉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hyperlink" Target="https://xcdat.readthedocs.io/en/latest/api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naconda.org/conda-forge/xcdat" TargetMode="External"/><Relationship Id="rId4" Type="http://schemas.openxmlformats.org/officeDocument/2006/relationships/hyperlink" Target="https://github.com/XCDAT/xcdat" TargetMode="External"/><Relationship Id="rId9" Type="http://schemas.openxmlformats.org/officeDocument/2006/relationships/image" Target="../media/image38.jpg"/><Relationship Id="rId5" Type="http://schemas.openxmlformats.org/officeDocument/2006/relationships/image" Target="../media/image5.jpg"/><Relationship Id="rId6" Type="http://schemas.openxmlformats.org/officeDocument/2006/relationships/image" Target="../media/image19.png"/><Relationship Id="rId7" Type="http://schemas.openxmlformats.org/officeDocument/2006/relationships/image" Target="../media/image42.png"/><Relationship Id="rId8" Type="http://schemas.openxmlformats.org/officeDocument/2006/relationships/image" Target="../media/image5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45.jpg"/><Relationship Id="rId9" Type="http://schemas.openxmlformats.org/officeDocument/2006/relationships/image" Target="../media/image51.jpg"/><Relationship Id="rId5" Type="http://schemas.openxmlformats.org/officeDocument/2006/relationships/image" Target="../media/image44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55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jp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xarray.dev/en/stable/use" TargetMode="External"/><Relationship Id="rId4" Type="http://schemas.openxmlformats.org/officeDocument/2006/relationships/hyperlink" Target="https://docs.xarray.dev/en/stable/use" TargetMode="External"/><Relationship Id="rId9" Type="http://schemas.openxmlformats.org/officeDocument/2006/relationships/image" Target="../media/image57.png"/><Relationship Id="rId5" Type="http://schemas.openxmlformats.org/officeDocument/2006/relationships/hyperlink" Target="https://docs.xarray.dev/en/stable/user-guide/dask.html#using-dask-with-xarray" TargetMode="External"/><Relationship Id="rId6" Type="http://schemas.openxmlformats.org/officeDocument/2006/relationships/hyperlink" Target="https://docs.xarray.dev/en/stable/user-guide/dask.html#using-dask-with-xarray" TargetMode="External"/><Relationship Id="rId7" Type="http://schemas.openxmlformats.org/officeDocument/2006/relationships/hyperlink" Target="https://docs.xarray.dev/en/stable/user-guide/dask.html#using-dask-with-xarray" TargetMode="External"/><Relationship Id="rId8" Type="http://schemas.openxmlformats.org/officeDocument/2006/relationships/hyperlink" Target="https://docs.xarray.dev/en/stable/user-guide/dask.html#using-dask-with-xarray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sgf.nci.org.au/thredds/dodsC/master/CMIP6/CMIP/CSIRO/ACCESS-ESM1-5/historical/r10i1p1f1/Amon/tas/gn/v20200605/tas_Amon_ACCESS-ESM1-5_historical_r10i1p1f1_gn_185001-201412.n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Relationship Id="rId5" Type="http://schemas.openxmlformats.org/officeDocument/2006/relationships/image" Target="../media/image15.png"/><Relationship Id="rId6" Type="http://schemas.openxmlformats.org/officeDocument/2006/relationships/image" Target="../media/image5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47.png"/><Relationship Id="rId6" Type="http://schemas.openxmlformats.org/officeDocument/2006/relationships/image" Target="../media/image12.png"/><Relationship Id="rId7" Type="http://schemas.openxmlformats.org/officeDocument/2006/relationships/image" Target="../media/image50.gif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311708" y="1284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600"/>
              <a:t>Xarray Climate Data Analysis Tools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n" sz="1600"/>
              <a:t>A Python Package for Simple and Robust Analysis of Climate Data</a:t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2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2024 EESM PI Meeting (08/08/2024)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1600"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311700" y="3173125"/>
            <a:ext cx="85206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 sz="1600"/>
              <a:t>Tom Vo, Stephen Po-Chedley, Jason Boutte, Jiwoo Lee, and Jill Zhang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i="1" lang="en" sz="1400"/>
              <a:t>With thanks to Peter Gleckler, Paul Durack, Karl Taylor, and Chris Golaz</a:t>
            </a:r>
            <a:endParaRPr i="1"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  <p:sp>
        <p:nvSpPr>
          <p:cNvPr id="93" name="Google Shape;93;p1"/>
          <p:cNvSpPr txBox="1"/>
          <p:nvPr/>
        </p:nvSpPr>
        <p:spPr>
          <a:xfrm>
            <a:off x="2109650" y="4454900"/>
            <a:ext cx="911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performed under the auspices of the U. S. DOE by Lawrence Livermore National Laboratory under contract No. DE-AC52-07NA27344.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LLNL-PRES-867521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19020" l="0" r="0" t="18306"/>
          <a:stretch/>
        </p:blipFill>
        <p:spPr>
          <a:xfrm>
            <a:off x="2369525" y="573825"/>
            <a:ext cx="4404951" cy="13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How to use xCDAT</a:t>
            </a:r>
            <a:endParaRPr/>
          </a:p>
        </p:txBody>
      </p:sp>
      <p:sp>
        <p:nvSpPr>
          <p:cNvPr id="201" name="Google Shape;201;p10"/>
          <p:cNvSpPr txBox="1"/>
          <p:nvPr>
            <p:ph idx="1" type="body"/>
          </p:nvPr>
        </p:nvSpPr>
        <p:spPr>
          <a:xfrm>
            <a:off x="786150" y="1010725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800"/>
              <a:t>xCDAT extends Xarray Dataset objects via “accessor” classes.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786150" y="2246550"/>
            <a:ext cx="42711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Accessors classes include: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b="0" i="0" lang="en" sz="1500" u="none" cap="none" strike="noStrike">
                <a:solidFill>
                  <a:srgbClr val="FF7EDB"/>
                </a:solidFill>
                <a:latin typeface="Roboto Slab"/>
                <a:ea typeface="Roboto Slab"/>
                <a:cs typeface="Roboto Slab"/>
                <a:sym typeface="Roboto Slab"/>
              </a:rPr>
              <a:t>spatial</a:t>
            </a:r>
            <a:r>
              <a:rPr b="0" i="0" lang="en" sz="15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– </a:t>
            </a:r>
            <a:r>
              <a:rPr b="0" i="0" lang="en" sz="1200" u="none" cap="none" strike="noStrike">
                <a:solidFill>
                  <a:srgbClr val="848BBD"/>
                </a:solidFill>
                <a:latin typeface="Roboto Slab"/>
                <a:ea typeface="Roboto Slab"/>
                <a:cs typeface="Roboto Slab"/>
                <a:sym typeface="Roboto Slab"/>
              </a:rPr>
              <a:t>.average, .get_weights</a:t>
            </a:r>
            <a:endParaRPr b="0" i="0" sz="1200" u="none" cap="none" strike="noStrike">
              <a:solidFill>
                <a:srgbClr val="848BBD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b="0" i="0" lang="en" sz="1500" u="none" cap="none" strike="noStrike">
                <a:solidFill>
                  <a:srgbClr val="FF7EDB"/>
                </a:solidFill>
                <a:latin typeface="Roboto Slab"/>
                <a:ea typeface="Roboto Slab"/>
                <a:cs typeface="Roboto Slab"/>
                <a:sym typeface="Roboto Slab"/>
              </a:rPr>
              <a:t>temporal</a:t>
            </a:r>
            <a:r>
              <a:rPr b="0" i="0" lang="en" sz="15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– </a:t>
            </a:r>
            <a:r>
              <a:rPr b="0" i="0" lang="en" sz="1200" u="none" cap="none" strike="noStrike">
                <a:solidFill>
                  <a:srgbClr val="848BBD"/>
                </a:solidFill>
                <a:latin typeface="Roboto Slab"/>
                <a:ea typeface="Roboto Slab"/>
                <a:cs typeface="Roboto Slab"/>
                <a:sym typeface="Roboto Slab"/>
              </a:rPr>
              <a:t>.average, .group_average, .climatology, .departures</a:t>
            </a:r>
            <a:endParaRPr b="0" i="0" sz="1200" u="none" cap="none" strike="noStrike">
              <a:solidFill>
                <a:srgbClr val="848BBD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b="0" i="0" lang="en" sz="1500" u="none" cap="none" strike="noStrike">
                <a:solidFill>
                  <a:srgbClr val="FF7EDB"/>
                </a:solidFill>
                <a:latin typeface="Roboto Slab"/>
                <a:ea typeface="Roboto Slab"/>
                <a:cs typeface="Roboto Slab"/>
                <a:sym typeface="Roboto Slab"/>
              </a:rPr>
              <a:t>regridding</a:t>
            </a:r>
            <a:r>
              <a:rPr b="0" i="0" lang="en" sz="15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– </a:t>
            </a:r>
            <a:r>
              <a:rPr b="0" i="0" lang="en" sz="1200" u="none" cap="none" strike="noStrike">
                <a:solidFill>
                  <a:srgbClr val="848BBD"/>
                </a:solidFill>
                <a:latin typeface="Roboto Slab"/>
                <a:ea typeface="Roboto Slab"/>
                <a:cs typeface="Roboto Slab"/>
                <a:sym typeface="Roboto Slab"/>
              </a:rPr>
              <a:t>horizontal, vertical</a:t>
            </a:r>
            <a:endParaRPr b="0" i="0" sz="1200" u="none" cap="none" strike="noStrike">
              <a:solidFill>
                <a:srgbClr val="848BBD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b="0" i="0" lang="en" sz="1500" u="none" cap="none" strike="noStrike">
                <a:solidFill>
                  <a:srgbClr val="FF7EDB"/>
                </a:solidFill>
                <a:latin typeface="Roboto Slab"/>
                <a:ea typeface="Roboto Slab"/>
                <a:cs typeface="Roboto Slab"/>
                <a:sym typeface="Roboto Slab"/>
              </a:rPr>
              <a:t>bounds</a:t>
            </a:r>
            <a:r>
              <a:rPr b="0" i="0" lang="en" sz="15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– </a:t>
            </a:r>
            <a:r>
              <a:rPr b="0" i="0" lang="en" sz="1200" u="none" cap="none" strike="noStrike">
                <a:solidFill>
                  <a:srgbClr val="848BBD"/>
                </a:solidFill>
                <a:latin typeface="Roboto Slab"/>
                <a:ea typeface="Roboto Slab"/>
                <a:cs typeface="Roboto Slab"/>
                <a:sym typeface="Roboto Slab"/>
              </a:rPr>
              <a:t>.get_bounds, .add_bounds, .add_missing_bounds</a:t>
            </a:r>
            <a:endParaRPr b="0" i="0" sz="1200" u="none" cap="none" strike="noStrike">
              <a:solidFill>
                <a:srgbClr val="848BB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8450" y="1491325"/>
            <a:ext cx="5456550" cy="7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>
            <p:ph idx="1" type="body"/>
          </p:nvPr>
        </p:nvSpPr>
        <p:spPr>
          <a:xfrm>
            <a:off x="5317175" y="2246550"/>
            <a:ext cx="31851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1400">
                <a:solidFill>
                  <a:srgbClr val="000000"/>
                </a:solidFill>
              </a:rPr>
              <a:t>Functions include: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open_dataset</a:t>
            </a:r>
            <a:r>
              <a:rPr lang="en"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open_mfdataset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center_times</a:t>
            </a:r>
            <a:r>
              <a:rPr lang="en" sz="1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decode_time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swap_lon_axis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create_axis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create_grid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get_dim_coords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"/>
              <a:buChar char="●"/>
            </a:pPr>
            <a:r>
              <a:rPr lang="en" sz="1200">
                <a:solidFill>
                  <a:srgbClr val="188038"/>
                </a:solidFill>
                <a:latin typeface="Roboto Slab"/>
                <a:ea typeface="Roboto Slab"/>
                <a:cs typeface="Roboto Slab"/>
                <a:sym typeface="Roboto Slab"/>
              </a:rPr>
              <a:t>get_dim_keys</a:t>
            </a:r>
            <a:endParaRPr sz="1200">
              <a:solidFill>
                <a:srgbClr val="1880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 u="sng">
              <a:solidFill>
                <a:schemeClr val="hlink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2598050" y="4675825"/>
            <a:ext cx="64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 the API Reference page for a complete list: </a:t>
            </a:r>
            <a:r>
              <a:rPr b="0" i="1" lang="en" sz="10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https://xcdat.readthedocs.io/en/latest/api.html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65125" y="73250"/>
            <a:ext cx="5898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xCDAT simplifies Xarray code for specific operations</a:t>
            </a:r>
            <a:endParaRPr b="0" i="0" sz="1600" u="none" cap="none" strike="noStrik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Example: calculate global-mean, weighted monthly anomalies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49" y="958674"/>
            <a:ext cx="9006925" cy="38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/>
        </p:nvSpPr>
        <p:spPr>
          <a:xfrm>
            <a:off x="5898400" y="164575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</a:rPr>
              <a:t>Less code </a:t>
            </a:r>
            <a:endParaRPr b="1" i="0" sz="1200" u="none" cap="none" strike="noStrike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</a:rPr>
              <a:t>More flexible</a:t>
            </a:r>
            <a:endParaRPr b="1" i="0" sz="1200" u="none" cap="none" strike="noStrike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i="0" lang="en" sz="1200" u="none" cap="none" strike="noStrike">
                <a:solidFill>
                  <a:schemeClr val="dk1"/>
                </a:solidFill>
              </a:rPr>
              <a:t>Easier to read/write</a:t>
            </a:r>
            <a:endParaRPr b="1" i="0" sz="1200" u="none" cap="none" strike="noStrik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xCDAT’s Growing Adoption in the Scientific Community</a:t>
            </a:r>
            <a:endParaRPr/>
          </a:p>
        </p:txBody>
      </p:sp>
      <p:sp>
        <p:nvSpPr>
          <p:cNvPr id="218" name="Google Shape;218;p12"/>
          <p:cNvSpPr txBox="1"/>
          <p:nvPr>
            <p:ph idx="1" type="body"/>
          </p:nvPr>
        </p:nvSpPr>
        <p:spPr>
          <a:xfrm>
            <a:off x="618050" y="1010725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</a:rPr>
              <a:t>16,000+ total downloads*</a:t>
            </a:r>
            <a:r>
              <a:rPr lang="en" sz="1500">
                <a:solidFill>
                  <a:srgbClr val="000000"/>
                </a:solidFill>
              </a:rPr>
              <a:t> on </a:t>
            </a:r>
            <a:r>
              <a:rPr lang="en" sz="15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Anaconda</a:t>
            </a: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</a:rPr>
              <a:t>100+ stars*</a:t>
            </a:r>
            <a:r>
              <a:rPr lang="en" sz="1500">
                <a:solidFill>
                  <a:srgbClr val="000000"/>
                </a:solidFill>
              </a:rPr>
              <a:t> on </a:t>
            </a:r>
            <a:r>
              <a:rPr lang="en" sz="15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</a:t>
            </a: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</a:rPr>
              <a:t>Global usage </a:t>
            </a:r>
            <a:r>
              <a:rPr lang="en" sz="1500">
                <a:solidFill>
                  <a:srgbClr val="000000"/>
                </a:solidFill>
              </a:rPr>
              <a:t>in various projects and organizations </a:t>
            </a:r>
            <a:endParaRPr sz="15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>
                <a:solidFill>
                  <a:srgbClr val="000000"/>
                </a:solidFill>
              </a:rPr>
              <a:t>LLNL</a:t>
            </a:r>
            <a:r>
              <a:rPr lang="en" sz="1400">
                <a:solidFill>
                  <a:srgbClr val="000000"/>
                </a:solidFill>
              </a:rPr>
              <a:t> (Lawrence Livermore National Lab)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>
                <a:solidFill>
                  <a:srgbClr val="000000"/>
                </a:solidFill>
              </a:rPr>
              <a:t>NASA</a:t>
            </a:r>
            <a:r>
              <a:rPr lang="en" sz="1400">
                <a:solidFill>
                  <a:srgbClr val="000000"/>
                </a:solidFill>
              </a:rPr>
              <a:t> (National Aeronautics and Space Administration)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>
                <a:solidFill>
                  <a:srgbClr val="000000"/>
                </a:solidFill>
              </a:rPr>
              <a:t>IPSL</a:t>
            </a:r>
            <a:r>
              <a:rPr lang="en" sz="1400">
                <a:solidFill>
                  <a:srgbClr val="000000"/>
                </a:solidFill>
              </a:rPr>
              <a:t> (Institut Pierre-Simon Laplace)</a:t>
            </a:r>
            <a:endParaRPr sz="14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</a:rPr>
              <a:t>Data processing engine</a:t>
            </a:r>
            <a:r>
              <a:rPr lang="en" sz="1500">
                <a:solidFill>
                  <a:srgbClr val="000000"/>
                </a:solidFill>
              </a:rPr>
              <a:t> for PCMDI Metrics Package and E3SM Diagnostics Package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</a:rPr>
              <a:t>Post-processing and analysis tool</a:t>
            </a:r>
            <a:r>
              <a:rPr lang="en" sz="1500">
                <a:solidFill>
                  <a:srgbClr val="000000"/>
                </a:solidFill>
              </a:rPr>
              <a:t> in E3SM Unified Environment</a:t>
            </a:r>
            <a:endParaRPr sz="1500"/>
          </a:p>
        </p:txBody>
      </p:sp>
      <p:pic>
        <p:nvPicPr>
          <p:cNvPr descr="E3SM logo"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2100" y="3678787"/>
            <a:ext cx="1329938" cy="67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CMDI logo" id="220" name="Google Shape;22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2275" y="3678785"/>
            <a:ext cx="1766400" cy="67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NASA logo.svg - Wikipedia" id="221" name="Google Shape;22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7375" y="1920188"/>
            <a:ext cx="695874" cy="582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SL" id="222" name="Google Shape;222;p12"/>
          <p:cNvPicPr preferRelativeResize="0"/>
          <p:nvPr/>
        </p:nvPicPr>
        <p:blipFill rotWithShape="1">
          <a:blip r:embed="rId8">
            <a:alphaModFix/>
          </a:blip>
          <a:srcRect b="21621" l="22684" r="18056" t="17557"/>
          <a:stretch/>
        </p:blipFill>
        <p:spPr>
          <a:xfrm>
            <a:off x="7419250" y="1831460"/>
            <a:ext cx="695875" cy="714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LNL Logo - LogoDix" id="223" name="Google Shape;223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85075" y="1920188"/>
            <a:ext cx="536675" cy="53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92949" y="3618730"/>
            <a:ext cx="1322600" cy="7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6915550" y="4672975"/>
            <a:ext cx="20922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As of Aug 2024</a:t>
            </a:r>
            <a:endParaRPr b="1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Get Involved in xCDAT!</a:t>
            </a:r>
            <a:endParaRPr/>
          </a:p>
        </p:txBody>
      </p:sp>
      <p:sp>
        <p:nvSpPr>
          <p:cNvPr id="231" name="Google Shape;231;p13"/>
          <p:cNvSpPr txBox="1"/>
          <p:nvPr>
            <p:ph idx="1" type="body"/>
          </p:nvPr>
        </p:nvSpPr>
        <p:spPr>
          <a:xfrm>
            <a:off x="786125" y="1200150"/>
            <a:ext cx="50754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" sz="1600"/>
              <a:t>xCDAT is distributed via Anaconda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" sz="1600"/>
              <a:t>Any and all contribution is welcome!</a:t>
            </a:r>
            <a:endParaRPr b="1" sz="1600"/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Code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Documentation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Submit and/or address tickets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Forum discussions</a:t>
            </a:r>
            <a:endParaRPr sz="1400"/>
          </a:p>
        </p:txBody>
      </p:sp>
      <p:grpSp>
        <p:nvGrpSpPr>
          <p:cNvPr id="232" name="Google Shape;232;p13"/>
          <p:cNvGrpSpPr/>
          <p:nvPr/>
        </p:nvGrpSpPr>
        <p:grpSpPr>
          <a:xfrm>
            <a:off x="5527757" y="640447"/>
            <a:ext cx="1623707" cy="1931295"/>
            <a:chOff x="5328050" y="1010725"/>
            <a:chExt cx="2047550" cy="2477925"/>
          </a:xfrm>
        </p:grpSpPr>
        <p:pic>
          <p:nvPicPr>
            <p:cNvPr id="233" name="Google Shape;233;p13"/>
            <p:cNvPicPr preferRelativeResize="0"/>
            <p:nvPr/>
          </p:nvPicPr>
          <p:blipFill rotWithShape="1">
            <a:blip r:embed="rId3">
              <a:alphaModFix/>
            </a:blip>
            <a:srcRect b="9108" l="9326" r="9778" t="7930"/>
            <a:stretch/>
          </p:blipFill>
          <p:spPr>
            <a:xfrm>
              <a:off x="5353300" y="1010725"/>
              <a:ext cx="1997050" cy="20482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34" name="Google Shape;234;p13"/>
            <p:cNvPicPr preferRelativeResize="0"/>
            <p:nvPr/>
          </p:nvPicPr>
          <p:blipFill rotWithShape="1">
            <a:blip r:embed="rId4">
              <a:alphaModFix/>
            </a:blip>
            <a:srcRect b="38302" l="13605" r="15531" t="34800"/>
            <a:stretch/>
          </p:blipFill>
          <p:spPr>
            <a:xfrm>
              <a:off x="5328050" y="3080375"/>
              <a:ext cx="2047550" cy="408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3"/>
          <p:cNvGrpSpPr/>
          <p:nvPr/>
        </p:nvGrpSpPr>
        <p:grpSpPr>
          <a:xfrm>
            <a:off x="5527720" y="2735424"/>
            <a:ext cx="1623801" cy="1700866"/>
            <a:chOff x="2430288" y="1093338"/>
            <a:chExt cx="1997050" cy="2334110"/>
          </a:xfrm>
        </p:grpSpPr>
        <p:pic>
          <p:nvPicPr>
            <p:cNvPr id="236" name="Google Shape;236;p13"/>
            <p:cNvPicPr preferRelativeResize="0"/>
            <p:nvPr/>
          </p:nvPicPr>
          <p:blipFill rotWithShape="1">
            <a:blip r:embed="rId5">
              <a:alphaModFix/>
            </a:blip>
            <a:srcRect b="11578" l="10497" r="11279" t="11586"/>
            <a:stretch/>
          </p:blipFill>
          <p:spPr>
            <a:xfrm>
              <a:off x="2430288" y="1093338"/>
              <a:ext cx="1997050" cy="1961762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GitHub Logo, symbol, meaning, history, PNG, brand" id="237" name="Google Shape;237;p13"/>
            <p:cNvPicPr preferRelativeResize="0"/>
            <p:nvPr/>
          </p:nvPicPr>
          <p:blipFill rotWithShape="1">
            <a:blip r:embed="rId6">
              <a:alphaModFix/>
            </a:blip>
            <a:srcRect b="0" l="0" r="0" t="69178"/>
            <a:stretch/>
          </p:blipFill>
          <p:spPr>
            <a:xfrm>
              <a:off x="2681838" y="3168448"/>
              <a:ext cx="1493950" cy="25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3"/>
          <p:cNvGrpSpPr/>
          <p:nvPr/>
        </p:nvGrpSpPr>
        <p:grpSpPr>
          <a:xfrm>
            <a:off x="1479102" y="1563105"/>
            <a:ext cx="2729650" cy="1186131"/>
            <a:chOff x="3822688" y="1089626"/>
            <a:chExt cx="2893725" cy="1274450"/>
          </a:xfrm>
        </p:grpSpPr>
        <p:pic>
          <p:nvPicPr>
            <p:cNvPr descr="Anaconda (Python distribution) - Wikipedia" id="239" name="Google Shape;239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822688" y="1353050"/>
              <a:ext cx="1498624" cy="74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nda-forge · GitHub" id="240" name="Google Shape;240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41963" y="1089626"/>
              <a:ext cx="1274450" cy="127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65675" y="3212050"/>
            <a:ext cx="1329109" cy="7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What’s in store for xCDAT?</a:t>
            </a:r>
            <a:endParaRPr/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786150" y="1261700"/>
            <a:ext cx="7571700" cy="27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</a:rPr>
              <a:t>Collaborate with UXarray</a:t>
            </a:r>
            <a:r>
              <a:rPr lang="en" sz="1800">
                <a:solidFill>
                  <a:srgbClr val="000000"/>
                </a:solidFill>
              </a:rPr>
              <a:t> for interoperation to support end-to-end and more streamlined operation on unstructured (i.e. E3SM native output) datasets.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</a:rPr>
              <a:t>Continue assisting integration in DOE funded projects</a:t>
            </a:r>
            <a:r>
              <a:rPr lang="en" sz="1800">
                <a:solidFill>
                  <a:srgbClr val="000000"/>
                </a:solidFill>
              </a:rPr>
              <a:t> including PCMDI Metrics Package, E3SM Diags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</a:rPr>
              <a:t>Explore other DOE funded projects</a:t>
            </a:r>
            <a:r>
              <a:rPr lang="en" sz="1800">
                <a:solidFill>
                  <a:srgbClr val="000000"/>
                </a:solidFill>
              </a:rPr>
              <a:t> to integrate xCDAT for analysis capabilities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253" name="Google Shape;253;p1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xCDAT is an </a:t>
            </a:r>
            <a:r>
              <a:rPr b="1" lang="en" sz="1600"/>
              <a:t>extension of Xarray for climate data analysis on structured grids</a:t>
            </a:r>
            <a:r>
              <a:rPr lang="en" sz="1600"/>
              <a:t>, a modern successor to the Community Data Analysis Tools (CDAT) library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Focused on </a:t>
            </a:r>
            <a:r>
              <a:rPr b="1" lang="en" sz="1600"/>
              <a:t>routine climate research analysis operations</a:t>
            </a:r>
            <a:r>
              <a:rPr lang="en" sz="1600"/>
              <a:t>, such as temporal averaging, spatial averaging, and regridding.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Designed to promote </a:t>
            </a:r>
            <a:r>
              <a:rPr b="1" lang="en" sz="1600">
                <a:solidFill>
                  <a:srgbClr val="000000"/>
                </a:solidFill>
              </a:rPr>
              <a:t>software sustainability</a:t>
            </a:r>
            <a:r>
              <a:rPr lang="en" sz="1600">
                <a:solidFill>
                  <a:srgbClr val="000000"/>
                </a:solidFill>
              </a:rPr>
              <a:t> and </a:t>
            </a:r>
            <a:r>
              <a:rPr b="1" lang="en" sz="1600">
                <a:solidFill>
                  <a:srgbClr val="000000"/>
                </a:solidFill>
              </a:rPr>
              <a:t>reproducible science 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>
                <a:solidFill>
                  <a:srgbClr val="000000"/>
                </a:solidFill>
              </a:rPr>
              <a:t>Parallelizable</a:t>
            </a:r>
            <a:r>
              <a:rPr lang="en" sz="1600">
                <a:solidFill>
                  <a:srgbClr val="000000"/>
                </a:solidFill>
              </a:rPr>
              <a:t> through Xarray’s support for Dask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6450" y="3296450"/>
            <a:ext cx="2551101" cy="12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"/>
              <a:t>Supplemental Slides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The Software Design Philosophy of </a:t>
            </a:r>
            <a:endParaRPr/>
          </a:p>
        </p:txBody>
      </p:sp>
      <p:sp>
        <p:nvSpPr>
          <p:cNvPr id="265" name="Google Shape;265;p1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Encourage software sustainability</a:t>
            </a:r>
            <a:r>
              <a:rPr lang="en" sz="1600">
                <a:solidFill>
                  <a:srgbClr val="000000"/>
                </a:solidFill>
              </a:rPr>
              <a:t> and </a:t>
            </a:r>
            <a:r>
              <a:rPr b="1" lang="en" sz="1600">
                <a:solidFill>
                  <a:srgbClr val="000000"/>
                </a:solidFill>
              </a:rPr>
              <a:t>reproducible science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Well-documented and configurable features</a:t>
            </a:r>
            <a:r>
              <a:rPr lang="en" sz="1600">
                <a:solidFill>
                  <a:srgbClr val="000000"/>
                </a:solidFill>
              </a:rPr>
              <a:t> allow scientists to rapidly develop robust, reusable, less-error prone, more maintainable code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1" lang="en" sz="1600">
                <a:solidFill>
                  <a:srgbClr val="000000"/>
                </a:solidFill>
              </a:rPr>
              <a:t>Contribute to Pangeo’s</a:t>
            </a:r>
            <a:r>
              <a:rPr lang="en" sz="1600">
                <a:solidFill>
                  <a:srgbClr val="000000"/>
                </a:solidFill>
              </a:rPr>
              <a:t> effort of fostering an ecosystem of mutually compatible geoscience Python packages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descr="Pangeo Tutorial" id="266" name="Google Shape;2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925" y="3059451"/>
            <a:ext cx="1439324" cy="1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5850" y="3434104"/>
            <a:ext cx="2634860" cy="52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CDAT logo" id="268" name="Google Shape;26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1932" y="483769"/>
            <a:ext cx="1348908" cy="5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703825" y="31447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Code Example: Calculate Geospatial Weighted Average</a:t>
            </a:r>
            <a:endParaRPr/>
          </a:p>
        </p:txBody>
      </p:sp>
      <p:sp>
        <p:nvSpPr>
          <p:cNvPr id="274" name="Google Shape;274;p18"/>
          <p:cNvSpPr txBox="1"/>
          <p:nvPr/>
        </p:nvSpPr>
        <p:spPr>
          <a:xfrm>
            <a:off x="4600325" y="1206500"/>
            <a:ext cx="3675300" cy="3725700"/>
          </a:xfrm>
          <a:prstGeom prst="rect">
            <a:avLst/>
          </a:prstGeom>
          <a:solidFill>
            <a:srgbClr val="26233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xcdat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</a:t>
            </a:r>
            <a:endParaRPr b="0" i="0" sz="800" u="none" cap="none" strike="noStrike">
              <a:solidFill>
                <a:srgbClr val="FE4450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1. Open the dataset</a:t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path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"input/tas_3hr_ACCESS-ESM1-5_historical_r10i1p1f1_gn_201001010300-201501010000.nc"</a:t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open_dataset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(path)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2. Convert air temperature to Celsius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97E72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273.15</a:t>
            </a:r>
            <a:endParaRPr b="0" i="0" sz="800" u="none" cap="none" strike="noStrike">
              <a:solidFill>
                <a:srgbClr val="F97E72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3. Calculate the weighted mean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weighted_mean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ds.spatial.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average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b="0" i="1" lang="en" sz="800" u="none" cap="none" strike="noStrike">
                <a:solidFill>
                  <a:srgbClr val="72F1B8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axis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"X"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"Y"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], keep_weights=True)[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highlight>
                <a:srgbClr val="0000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703800" y="1206500"/>
            <a:ext cx="3675300" cy="3725700"/>
          </a:xfrm>
          <a:prstGeom prst="rect">
            <a:avLst/>
          </a:prstGeom>
          <a:solidFill>
            <a:srgbClr val="26233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xarray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xr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numpy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np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1. Open the dataset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path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"input/tas_3hr_ACCESS-ESM1-5_historical_r10i1p1f1_gn_201001010300-201501010000.nc"</a:t>
            </a:r>
            <a:endParaRPr b="0" i="0" sz="800" u="none" cap="none" strike="noStrike">
              <a:solidFill>
                <a:srgbClr val="FF8B39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xr.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open_dataset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(path)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2. Convert air temperature to Celsius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97E72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273.15</a:t>
            </a:r>
            <a:endParaRPr b="0" i="0" sz="800" u="none" cap="none" strike="noStrike">
              <a:solidFill>
                <a:srgbClr val="F97E72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3. Calculate weights and apply to data</a:t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np.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cos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(np.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deg2rad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].lat))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weights.name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"weights"</a:t>
            </a:r>
            <a:endParaRPr b="0" i="0" sz="800" u="none" cap="none" strike="noStrike">
              <a:solidFill>
                <a:srgbClr val="FF8B39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tas_weighted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"tas"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weighted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(weights)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4. Calculate the weighted mean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weighted_mean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tas_weighted.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mean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"lon"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"lat"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highlight>
                <a:srgbClr val="0000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714888" y="863600"/>
            <a:ext cx="3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Xarray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4611413" y="863600"/>
            <a:ext cx="3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xCDAT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4669175" y="4366325"/>
            <a:ext cx="35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0" i="1" lang="en" sz="12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: xcdat does a lot more, including handling regional averages</a:t>
            </a:r>
            <a:endParaRPr b="0" i="1" sz="12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Code Example: Calculate Monthly Temperature Departures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797225" y="844650"/>
            <a:ext cx="3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Xarray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4693750" y="844650"/>
            <a:ext cx="3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xCDAT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4682650" y="1200150"/>
            <a:ext cx="3675300" cy="3725700"/>
          </a:xfrm>
          <a:prstGeom prst="rect">
            <a:avLst/>
          </a:prstGeom>
          <a:solidFill>
            <a:srgbClr val="26233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xcdat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</a:t>
            </a:r>
            <a:endParaRPr b="0" i="0" sz="800" u="none" cap="none" strike="noStrike">
              <a:solidFill>
                <a:srgbClr val="FE4450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1. Open the dataset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path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7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"ts_Amon_ACCESS1-0_historical_r1i1p1_185001-200512.nc"</a:t>
            </a:r>
            <a:endParaRPr b="0" i="0" sz="700" u="none" cap="none" strike="noStrike">
              <a:solidFill>
                <a:srgbClr val="FF8B39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xc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open_dataset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(path)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2. Calculate the monthly anomalies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Note, we extract “ts” from the xr.Dataset object with [“ts”]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ts_anomalies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ds.temporal.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departures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b="0" i="1" lang="en" sz="800" u="none" cap="none" strike="noStrike">
                <a:solidFill>
                  <a:srgbClr val="72F1B8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freq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"month", weighted=True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highlight>
                <a:srgbClr val="0000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786125" y="1200150"/>
            <a:ext cx="3675300" cy="3725700"/>
          </a:xfrm>
          <a:prstGeom prst="rect">
            <a:avLst/>
          </a:prstGeom>
          <a:solidFill>
            <a:srgbClr val="26233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xarray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xr</a:t>
            </a:r>
            <a:endParaRPr b="0" i="0" sz="800" u="none" cap="none" strike="noStrike">
              <a:solidFill>
                <a:srgbClr val="FE4450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E4450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1. Open the dataset</a:t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path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7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"ts_Amon_ACCESS1-0_historical_r1i1p1_185001-200512.nc"</a:t>
            </a:r>
            <a:endParaRPr b="0" i="0" sz="700" u="none" cap="none" strike="noStrike">
              <a:solidFill>
                <a:srgbClr val="FF8B39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b="0" i="0" lang="en" sz="800" u="none" cap="none" strike="noStrike">
                <a:solidFill>
                  <a:srgbClr val="FE4450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xr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open_dataset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(path)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2. Calculate the weights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month_len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ds.time.dt.days_in_month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weights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(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  month_len.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groupby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"time.month"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/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month_len.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groupby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"time.month"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sum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2. Calculate the monthly climatology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ts_climo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(ds[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weights).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groupby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"time.month"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sum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1" lang="en" sz="800" u="none" cap="none" strike="noStrike">
                <a:solidFill>
                  <a:srgbClr val="72F1B8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dim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"time"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48BB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# 3. Calculate the monthly anomalies</a:t>
            </a:r>
            <a:endParaRPr b="0" i="1" sz="800" u="none" cap="none" strike="noStrike">
              <a:solidFill>
                <a:srgbClr val="848BB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ts_anomalies </a:t>
            </a:r>
            <a:r>
              <a:rPr b="0" i="0" lang="en" sz="800" u="none" cap="none" strike="noStrike">
                <a:solidFill>
                  <a:srgbClr val="FFFFFF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ds[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"ts"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].</a:t>
            </a:r>
            <a:r>
              <a:rPr b="0" i="0" lang="en" sz="800" u="none" cap="none" strike="noStrike">
                <a:solidFill>
                  <a:srgbClr val="36F9F6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groupby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b="0" i="0" lang="en" sz="800" u="none" cap="none" strike="noStrike">
                <a:solidFill>
                  <a:srgbClr val="FF8B39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"time.month"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) </a:t>
            </a:r>
            <a:r>
              <a:rPr b="0" i="0" lang="en" sz="800" u="none" cap="none" strike="noStrike">
                <a:solidFill>
                  <a:srgbClr val="FEDE5D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-</a:t>
            </a:r>
            <a:r>
              <a:rPr b="0" i="0" lang="en" sz="800" u="none" cap="none" strike="noStrike">
                <a:solidFill>
                  <a:srgbClr val="FF7EDB"/>
                </a:solidFill>
                <a:highlight>
                  <a:srgbClr val="262335"/>
                </a:highlight>
                <a:latin typeface="Fira Code"/>
                <a:ea typeface="Fira Code"/>
                <a:cs typeface="Fira Code"/>
                <a:sym typeface="Fira Code"/>
              </a:rPr>
              <a:t> ts_climo</a:t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EDE5D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7ED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BBBBBB"/>
              </a:solidFill>
              <a:highlight>
                <a:srgbClr val="262335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highlight>
                <a:srgbClr val="0000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Thank you to our project funders at</a:t>
            </a:r>
            <a:endParaRPr/>
          </a:p>
        </p:txBody>
      </p:sp>
      <p:pic>
        <p:nvPicPr>
          <p:cNvPr descr="Logo: Department of Energy: Office of Science | NOIRLab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325" y="485633"/>
            <a:ext cx="2700425" cy="4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49900" y="1131238"/>
            <a:ext cx="57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</a:t>
            </a: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(Office of Biological Environmental Research)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EESSD</a:t>
            </a: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(Earth and Environmental Systems Sciences Division)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1708622" y="1805875"/>
            <a:ext cx="3030877" cy="2270885"/>
            <a:chOff x="1316722" y="2492050"/>
            <a:chExt cx="3030877" cy="2270885"/>
          </a:xfrm>
        </p:grpSpPr>
        <p:pic>
          <p:nvPicPr>
            <p:cNvPr descr="PCMDI logo" id="103" name="Google Shape;103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35375" y="4192637"/>
              <a:ext cx="1312224" cy="528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ATS logo" id="104" name="Google Shape;104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16722" y="4151315"/>
              <a:ext cx="1312226" cy="6116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" name="Google Shape;105;p2"/>
            <p:cNvGrpSpPr/>
            <p:nvPr/>
          </p:nvGrpSpPr>
          <p:grpSpPr>
            <a:xfrm>
              <a:off x="1929525" y="2492050"/>
              <a:ext cx="2007600" cy="1415507"/>
              <a:chOff x="1586225" y="2537800"/>
              <a:chExt cx="2007600" cy="1415507"/>
            </a:xfrm>
          </p:grpSpPr>
          <p:sp>
            <p:nvSpPr>
              <p:cNvPr id="106" name="Google Shape;106;p2"/>
              <p:cNvSpPr txBox="1"/>
              <p:nvPr/>
            </p:nvSpPr>
            <p:spPr>
              <a:xfrm>
                <a:off x="1586225" y="2537800"/>
                <a:ext cx="2007600" cy="41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1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PM: Renu</a:t>
                </a:r>
                <a:r>
                  <a:rPr b="1" i="1" lang="en" sz="1600">
                    <a:solidFill>
                      <a:schemeClr val="dk1"/>
                    </a:solidFill>
                  </a:rPr>
                  <a:t> </a:t>
                </a:r>
                <a:r>
                  <a:rPr b="1" i="1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Joseph</a:t>
                </a:r>
                <a:endParaRPr b="1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7" name="Google Shape;107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586225" y="2915957"/>
                <a:ext cx="1940150" cy="1037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08" name="Google Shape;108;p2"/>
            <p:cNvCxnSpPr>
              <a:stCxn id="107" idx="2"/>
              <a:endCxn id="104" idx="0"/>
            </p:cNvCxnSpPr>
            <p:nvPr/>
          </p:nvCxnSpPr>
          <p:spPr>
            <a:xfrm flipH="1">
              <a:off x="1972900" y="3907557"/>
              <a:ext cx="926700" cy="24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2"/>
            <p:cNvCxnSpPr>
              <a:stCxn id="107" idx="2"/>
              <a:endCxn id="103" idx="0"/>
            </p:cNvCxnSpPr>
            <p:nvPr/>
          </p:nvCxnSpPr>
          <p:spPr>
            <a:xfrm>
              <a:off x="2899600" y="3907557"/>
              <a:ext cx="792000" cy="28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0" name="Google Shape;110;p2"/>
          <p:cNvGrpSpPr/>
          <p:nvPr/>
        </p:nvGrpSpPr>
        <p:grpSpPr>
          <a:xfrm>
            <a:off x="5097150" y="1805875"/>
            <a:ext cx="2129700" cy="2431073"/>
            <a:chOff x="5107925" y="2492050"/>
            <a:chExt cx="2129700" cy="2431073"/>
          </a:xfrm>
        </p:grpSpPr>
        <p:pic>
          <p:nvPicPr>
            <p:cNvPr descr="E3SM logo" id="111" name="Google Shape;11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65035" y="4220524"/>
              <a:ext cx="1312217" cy="7025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112;p2"/>
            <p:cNvGrpSpPr/>
            <p:nvPr/>
          </p:nvGrpSpPr>
          <p:grpSpPr>
            <a:xfrm>
              <a:off x="5107925" y="2492050"/>
              <a:ext cx="2129700" cy="1432063"/>
              <a:chOff x="5051750" y="2537800"/>
              <a:chExt cx="2129700" cy="1432063"/>
            </a:xfrm>
          </p:grpSpPr>
          <p:sp>
            <p:nvSpPr>
              <p:cNvPr id="113" name="Google Shape;113;p2"/>
              <p:cNvSpPr txBox="1"/>
              <p:nvPr/>
            </p:nvSpPr>
            <p:spPr>
              <a:xfrm>
                <a:off x="5051750" y="2537800"/>
                <a:ext cx="2129700" cy="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1" lang="en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PM: Xujing Davis</a:t>
                </a:r>
                <a:endParaRPr b="1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062125" y="2899388"/>
                <a:ext cx="2002075" cy="1070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5" name="Google Shape;115;p2"/>
            <p:cNvCxnSpPr>
              <a:stCxn id="114" idx="2"/>
              <a:endCxn id="111" idx="0"/>
            </p:cNvCxnSpPr>
            <p:nvPr/>
          </p:nvCxnSpPr>
          <p:spPr>
            <a:xfrm>
              <a:off x="6119338" y="3924113"/>
              <a:ext cx="1800" cy="29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Parallelism with 			    +</a:t>
            </a:r>
            <a:endParaRPr/>
          </a:p>
        </p:txBody>
      </p:sp>
      <p:sp>
        <p:nvSpPr>
          <p:cNvPr id="293" name="Google Shape;293;p20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Why does Xarray integrate with Dask?</a:t>
            </a:r>
            <a:endParaRPr b="1"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For datasets that don’t fit into memory, support parallel computations</a:t>
            </a:r>
            <a:r>
              <a:rPr b="1" lang="en" sz="1000">
                <a:solidFill>
                  <a:srgbClr val="000000"/>
                </a:solidFill>
              </a:rPr>
              <a:t> </a:t>
            </a:r>
            <a:r>
              <a:rPr lang="en" sz="1000">
                <a:solidFill>
                  <a:srgbClr val="000000"/>
                </a:solidFill>
              </a:rPr>
              <a:t>and streaming computation</a:t>
            </a:r>
            <a:endParaRPr b="1"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Dask is an optional feature, but might become a required dependency</a:t>
            </a:r>
            <a:br>
              <a:rPr lang="en" sz="1000">
                <a:solidFill>
                  <a:srgbClr val="000000"/>
                </a:solidFill>
              </a:rPr>
            </a:br>
            <a:r>
              <a:rPr i="1" lang="en" sz="800">
                <a:solidFill>
                  <a:srgbClr val="000000"/>
                </a:solidFill>
              </a:rPr>
              <a:t> 	—</a:t>
            </a:r>
            <a:r>
              <a:rPr i="1" lang="en" sz="8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en" sz="800" u="sng">
                <a:solidFill>
                  <a:schemeClr val="hlink"/>
                </a:solidFill>
                <a:hlinkClick r:id="rId4"/>
              </a:rPr>
              <a:t>https://docs.xarray.dev/en/stable/use</a:t>
            </a:r>
            <a:endParaRPr i="1" sz="800" u="sng">
              <a:solidFill>
                <a:schemeClr val="hlink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Which Xarray features support Dask?</a:t>
            </a:r>
            <a:endParaRPr b="1"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</a:pPr>
            <a:r>
              <a:rPr lang="en" sz="1000">
                <a:solidFill>
                  <a:srgbClr val="000000"/>
                </a:solidFill>
              </a:rPr>
              <a:t>Nearly all existing xarray methods have been extended to work automatically with Dask arrays </a:t>
            </a:r>
            <a:endParaRPr sz="10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000">
                <a:solidFill>
                  <a:srgbClr val="000000"/>
                </a:solidFill>
              </a:rPr>
              <a:t>Indexing, computation, concatenating and grouped operations</a:t>
            </a:r>
            <a:br>
              <a:rPr lang="en" sz="1000">
                <a:solidFill>
                  <a:srgbClr val="000000"/>
                </a:solidFill>
              </a:rPr>
            </a:br>
            <a:r>
              <a:rPr lang="en" sz="1000">
                <a:solidFill>
                  <a:srgbClr val="000000"/>
                </a:solidFill>
              </a:rPr>
              <a:t>	</a:t>
            </a:r>
            <a:r>
              <a:rPr i="1" lang="en" sz="800">
                <a:solidFill>
                  <a:srgbClr val="000000"/>
                </a:solidFill>
              </a:rPr>
              <a:t> —</a:t>
            </a:r>
            <a:r>
              <a:rPr i="1" lang="en" sz="800">
                <a:solidFill>
                  <a:srgbClr val="00000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en" sz="800" u="sng">
                <a:solidFill>
                  <a:schemeClr val="hlink"/>
                </a:solidFill>
                <a:hlinkClick r:id="rId6"/>
              </a:rPr>
              <a:t>https://docs.xarray.dev/en/stable/user-guide/dask.html#using-dask-with-xarray</a:t>
            </a:r>
            <a:endParaRPr i="1" sz="800" u="sng">
              <a:solidFill>
                <a:schemeClr val="hlink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What is the default Dask behavior for distributing work on compute hardware?</a:t>
            </a:r>
            <a:endParaRPr b="1"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</a:pPr>
            <a:r>
              <a:rPr lang="en" sz="1000">
                <a:solidFill>
                  <a:srgbClr val="000000"/>
                </a:solidFill>
              </a:rPr>
              <a:t>By default, dask uses its multi-threaded scheduler distributes work across multiple cores and allows for processing some datasets that do not fit into memory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</a:pPr>
            <a:r>
              <a:rPr lang="en" sz="1000">
                <a:solidFill>
                  <a:srgbClr val="000000"/>
                </a:solidFill>
              </a:rPr>
              <a:t>Optionally, setup the distributed scheduler for running across a cluster</a:t>
            </a:r>
            <a:br>
              <a:rPr lang="en" sz="1000">
                <a:solidFill>
                  <a:srgbClr val="000000"/>
                </a:solidFill>
              </a:rPr>
            </a:br>
            <a:r>
              <a:rPr i="1" lang="en" sz="800">
                <a:solidFill>
                  <a:srgbClr val="000000"/>
                </a:solidFill>
              </a:rPr>
              <a:t> 	—</a:t>
            </a:r>
            <a:r>
              <a:rPr i="1" lang="en" sz="800">
                <a:solidFill>
                  <a:srgbClr val="000000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en" sz="800" u="sng">
                <a:solidFill>
                  <a:schemeClr val="hlink"/>
                </a:solidFill>
                <a:hlinkClick r:id="rId8"/>
              </a:rPr>
              <a:t>https://docs.xarray.dev/en/stable/user-guide/dask.html#using-dask-with-xarray</a:t>
            </a:r>
            <a:endParaRPr i="1"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How do xCDAT APIs work with Dask?</a:t>
            </a:r>
            <a:endParaRPr b="1"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Many core xCDAT APIs inherit Xarray's Dask support by operating on </a:t>
            </a:r>
            <a:r>
              <a:rPr lang="en" sz="1000">
                <a:solidFill>
                  <a:srgbClr val="188038"/>
                </a:solidFill>
              </a:rPr>
              <a:t>xarray.Dataset</a:t>
            </a:r>
            <a:r>
              <a:rPr lang="en" sz="1000">
                <a:solidFill>
                  <a:srgbClr val="000000"/>
                </a:solidFill>
              </a:rPr>
              <a:t> objects and making calls to parallelized Xarray APIs.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xCDAT users just need chunk the xarray.Dataset object before calling any of the parallelizable xCDAT APIs.</a:t>
            </a:r>
            <a:endParaRPr i="1" sz="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i="1" sz="800"/>
          </a:p>
        </p:txBody>
      </p:sp>
      <p:pic>
        <p:nvPicPr>
          <p:cNvPr descr="Xarray — Pythia Foundations" id="294" name="Google Shape;294;p20"/>
          <p:cNvPicPr preferRelativeResize="0"/>
          <p:nvPr/>
        </p:nvPicPr>
        <p:blipFill rotWithShape="1">
          <a:blip r:embed="rId9">
            <a:alphaModFix/>
          </a:blip>
          <a:srcRect b="0" l="5859" r="-5859" t="0"/>
          <a:stretch/>
        </p:blipFill>
        <p:spPr>
          <a:xfrm>
            <a:off x="3012075" y="455087"/>
            <a:ext cx="1481700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 Dask, logo en Vector Logo" id="295" name="Google Shape;29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3775" y="418338"/>
            <a:ext cx="1258272" cy="6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>
            <p:ph type="title"/>
          </p:nvPr>
        </p:nvSpPr>
        <p:spPr>
          <a:xfrm>
            <a:off x="786150" y="317445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xCDAT is parallelizable through Xarray and Dask</a:t>
            </a:r>
            <a:endParaRPr/>
          </a:p>
        </p:txBody>
      </p:sp>
      <p:sp>
        <p:nvSpPr>
          <p:cNvPr id="301" name="Google Shape;301;p21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Most Xarray methods extended to work automatically with Dask arrays</a:t>
            </a:r>
            <a:r>
              <a:rPr lang="en" sz="1200"/>
              <a:t> </a:t>
            </a:r>
            <a:endParaRPr sz="1200"/>
          </a:p>
          <a:p>
            <a:pPr indent="-304800" lvl="1" marL="9144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i="1" lang="en" sz="1200">
                <a:solidFill>
                  <a:srgbClr val="000000"/>
                </a:solidFill>
              </a:rPr>
              <a:t>e.g., indexing, computation, concatenating and grouped operations</a:t>
            </a:r>
            <a:endParaRPr i="1"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xCDAT inherits Xarray’s support for parallelism</a:t>
            </a:r>
            <a:endParaRPr sz="1600">
              <a:solidFill>
                <a:srgbClr val="000000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JOSS Perf Metrics" id="302" name="Google Shape;3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9475" y="1146160"/>
            <a:ext cx="3801600" cy="2851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3" name="Google Shape;303;p21"/>
          <p:cNvSpPr txBox="1"/>
          <p:nvPr/>
        </p:nvSpPr>
        <p:spPr>
          <a:xfrm>
            <a:off x="4769475" y="4051325"/>
            <a:ext cx="38016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xCDAT outperforms the older CDAT library by much large margins in some cases, such as global spatial averaging</a:t>
            </a:r>
            <a:endParaRPr b="0" i="0" sz="1200" u="none" cap="none" strike="noStrik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dask-logo.png" id="304" name="Google Shape;3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100" y="3868088"/>
            <a:ext cx="2235345" cy="8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How do I activate Dask with Xarray/xCDAT?</a:t>
            </a:r>
            <a:endParaRPr/>
          </a:p>
        </p:txBody>
      </p:sp>
      <p:sp>
        <p:nvSpPr>
          <p:cNvPr id="310" name="Google Shape;310;p22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Load the data from a netCDF file or files with </a:t>
            </a:r>
            <a:r>
              <a:rPr lang="en" sz="1200">
                <a:solidFill>
                  <a:srgbClr val="188038"/>
                </a:solidFill>
              </a:rPr>
              <a:t>open_dataset()</a:t>
            </a:r>
            <a:r>
              <a:rPr lang="en" sz="1200">
                <a:solidFill>
                  <a:srgbClr val="000000"/>
                </a:solidFill>
              </a:rPr>
              <a:t> or </a:t>
            </a:r>
            <a:r>
              <a:rPr lang="en" sz="1200">
                <a:solidFill>
                  <a:srgbClr val="188038"/>
                </a:solidFill>
              </a:rPr>
              <a:t>open_mfdataset()</a:t>
            </a:r>
            <a:endParaRPr sz="1200">
              <a:solidFill>
                <a:srgbClr val="188038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Specify the </a:t>
            </a:r>
            <a:r>
              <a:rPr lang="en" sz="1200">
                <a:solidFill>
                  <a:srgbClr val="188038"/>
                </a:solidFill>
              </a:rPr>
              <a:t>chunks</a:t>
            </a:r>
            <a:r>
              <a:rPr lang="en" sz="1200">
                <a:solidFill>
                  <a:srgbClr val="000000"/>
                </a:solidFill>
              </a:rPr>
              <a:t> argument</a:t>
            </a:r>
            <a:endParaRPr sz="1200">
              <a:solidFill>
                <a:srgbClr val="000000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b="1" lang="en" sz="1000"/>
              <a:t>DISCLAIMER: </a:t>
            </a:r>
            <a:r>
              <a:rPr lang="en" sz="1000">
                <a:solidFill>
                  <a:srgbClr val="188038"/>
                </a:solidFill>
              </a:rPr>
              <a:t>open_mfdataset()</a:t>
            </a:r>
            <a:r>
              <a:rPr lang="en" sz="1000"/>
              <a:t> will chunk each netCDF file into a single Dask array by default, so it is important set the chunks argument if the dataset is large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i="1" lang="en" sz="1200">
                <a:solidFill>
                  <a:srgbClr val="000000"/>
                </a:solidFill>
              </a:rPr>
              <a:t>Note, Xarray maintains a Dask array until it is not possible. It will raise an exception instead of implicitly loading the array into memory.</a:t>
            </a:r>
            <a:endParaRPr i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22"/>
          <p:cNvSpPr txBox="1"/>
          <p:nvPr>
            <p:ph idx="2" type="body"/>
          </p:nvPr>
        </p:nvSpPr>
        <p:spPr>
          <a:xfrm>
            <a:off x="4743500" y="1313150"/>
            <a:ext cx="3880500" cy="3105600"/>
          </a:xfrm>
          <a:prstGeom prst="rect">
            <a:avLst/>
          </a:prstGeom>
          <a:solidFill>
            <a:srgbClr val="292D3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import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 xarray </a:t>
            </a: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as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 xr</a:t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filepath </a:t>
            </a: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en" sz="900" u="sng">
                <a:solidFill>
                  <a:schemeClr val="hlink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  <a:hlinkClick r:id="rId3"/>
              </a:rPr>
              <a:t>http://esgf.nci.org.au/thredds/dodsC/master/CMIP6/CMIP/CSIRO/ACCESS-ESM1-5/historical/r10i1p1f1/Amon/tas/gn/v20200605/tas_Amon_ACCESS-ESM1-5_historical_r10i1p1f1_gn_185001-201412.nc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endParaRPr sz="900">
              <a:solidFill>
                <a:srgbClr val="D9F5DD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900">
              <a:solidFill>
                <a:srgbClr val="D9F5DD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ds </a:t>
            </a: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 xr.</a:t>
            </a:r>
            <a:r>
              <a:rPr lang="en" sz="900">
                <a:solidFill>
                  <a:srgbClr val="B2CCD6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open_mfdataset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filepath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 chunks</a:t>
            </a: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en" sz="900">
                <a:solidFill>
                  <a:srgbClr val="C3E88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time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: 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en" sz="900">
                <a:solidFill>
                  <a:srgbClr val="C3E88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10</a:t>
            </a:r>
            <a:r>
              <a:rPr lang="en" sz="900">
                <a:solidFill>
                  <a:srgbClr val="D9F5DD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"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tas_daily </a:t>
            </a:r>
            <a:r>
              <a:rPr lang="en" sz="900">
                <a:solidFill>
                  <a:srgbClr val="C792EA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= 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ds.tas.</a:t>
            </a:r>
            <a:r>
              <a:rPr lang="en" sz="900">
                <a:solidFill>
                  <a:srgbClr val="B2CCD6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groupby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" sz="900">
                <a:solidFill>
                  <a:srgbClr val="7986E7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ds.time.dt.day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).</a:t>
            </a:r>
            <a:r>
              <a:rPr lang="en" sz="900">
                <a:solidFill>
                  <a:srgbClr val="B2CCD6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mean</a:t>
            </a:r>
            <a:r>
              <a:rPr lang="en" sz="900">
                <a:solidFill>
                  <a:srgbClr val="BFC7D5"/>
                </a:solidFill>
                <a:highlight>
                  <a:srgbClr val="292D3E"/>
                </a:highlight>
                <a:latin typeface="Fira Code"/>
                <a:ea typeface="Fira Code"/>
                <a:cs typeface="Fira Code"/>
                <a:sym typeface="Fira Code"/>
              </a:rPr>
              <a:t>()</a:t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900">
              <a:solidFill>
                <a:srgbClr val="BFC7D5"/>
              </a:solidFill>
              <a:highlight>
                <a:srgbClr val="292D3E"/>
              </a:highlight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An Overview of this 			       Talk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Driving forces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Principle goals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Key features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How to started and get involved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What’s in store for xCDAT?</a:t>
            </a:r>
            <a:endParaRPr sz="2000"/>
          </a:p>
        </p:txBody>
      </p:sp>
      <p:pic>
        <p:nvPicPr>
          <p:cNvPr descr="xCDAT logo"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000" y="419537"/>
            <a:ext cx="1513301" cy="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The Driving Forces Behind xCDAT</a:t>
            </a:r>
            <a:endParaRPr/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AutoNum type="arabicPeriod"/>
            </a:pPr>
            <a:r>
              <a:rPr b="1" lang="en" sz="1500"/>
              <a:t>Growing volume of climate data</a:t>
            </a:r>
            <a:r>
              <a:rPr lang="en" sz="1500"/>
              <a:t> </a:t>
            </a:r>
            <a:endParaRPr b="1" sz="15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400"/>
              <a:t>A larger pool of data products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Increasing spatiotemporal resolution of model and observational data</a:t>
            </a:r>
            <a:endParaRPr sz="14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en" sz="1500"/>
              <a:t>Data analysis requires highly performant, core operations</a:t>
            </a:r>
            <a:endParaRPr sz="15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Reading and writing netCDF files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Regridding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Spatial and temporal averaging</a:t>
            </a:r>
            <a:endParaRPr sz="14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en" sz="1500"/>
              <a:t>CDAT (Community Data Analysis Tools) library </a:t>
            </a:r>
            <a:r>
              <a:rPr lang="en" sz="1500"/>
              <a:t>is end-of-life since Dec/2023</a:t>
            </a:r>
            <a:endParaRPr sz="15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Provided climate data analysis and visualization packages for over 20 years</a:t>
            </a:r>
            <a:endParaRPr sz="1400"/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400"/>
              <a:t>Many users and software packages </a:t>
            </a:r>
            <a:r>
              <a:rPr i="1" lang="en" sz="1100"/>
              <a:t>(e.g., E3SM Diagnostics, PCMDI Metrics) </a:t>
            </a:r>
            <a:r>
              <a:rPr lang="en" sz="1400"/>
              <a:t>depend on CDAT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600" y="2066225"/>
            <a:ext cx="874866" cy="8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9150" y="923050"/>
            <a:ext cx="1096799" cy="87481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DAT logo"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7025" y="3733500"/>
            <a:ext cx="1543945" cy="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593150" y="1537100"/>
            <a:ext cx="81621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u="none" cap="none" strike="noStrike">
                <a:solidFill>
                  <a:schemeClr val="dk1"/>
                </a:solidFill>
              </a:rPr>
              <a:t>Combining the power of </a:t>
            </a:r>
            <a:r>
              <a:rPr b="1" lang="en" sz="1600" u="none" cap="none" strike="noStrike">
                <a:solidFill>
                  <a:schemeClr val="dk1"/>
                </a:solidFill>
              </a:rPr>
              <a:t>Xarray</a:t>
            </a:r>
            <a:r>
              <a:rPr lang="en" sz="1600" u="none" cap="none" strike="noStrike">
                <a:solidFill>
                  <a:schemeClr val="dk1"/>
                </a:solidFill>
              </a:rPr>
              <a:t> with geospatial analysis features inspired by </a:t>
            </a:r>
            <a:r>
              <a:rPr b="1" lang="en" sz="1600" u="none" cap="none" strike="noStrike">
                <a:solidFill>
                  <a:schemeClr val="dk1"/>
                </a:solidFill>
              </a:rPr>
              <a:t>CDAT</a:t>
            </a:r>
            <a:endParaRPr b="1" sz="1600" u="none" cap="none" strike="noStrike">
              <a:solidFill>
                <a:schemeClr val="dk1"/>
              </a:solidFill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1103067" y="2027099"/>
            <a:ext cx="6937865" cy="974501"/>
            <a:chOff x="59780" y="3487224"/>
            <a:chExt cx="6937865" cy="974501"/>
          </a:xfrm>
        </p:grpSpPr>
        <p:pic>
          <p:nvPicPr>
            <p:cNvPr descr="Xarray_Logo_RGB_Final.png" id="138" name="Google Shape;13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24200" y="3487224"/>
              <a:ext cx="1949050" cy="974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DAT logo" id="139" name="Google Shape;13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53700" y="3685125"/>
              <a:ext cx="1543945" cy="70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xCDAT logo" id="140" name="Google Shape;14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780" y="3523052"/>
              <a:ext cx="2311094" cy="90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5"/>
            <p:cNvSpPr txBox="1"/>
            <p:nvPr/>
          </p:nvSpPr>
          <p:spPr>
            <a:xfrm>
              <a:off x="2489113" y="3747050"/>
              <a:ext cx="3549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4973250" y="3747075"/>
              <a:ext cx="3549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xCDAT addresses these challenges by….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xCDAT is an extension of Xarray in the climate science domain</a:t>
            </a:r>
            <a:endParaRPr sz="1600"/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Scope focused on routine climate data analysis operations on structured grids</a:t>
            </a:r>
            <a:endParaRPr sz="1600"/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Leverages and/or extends the capabilities other powerful Xarray-based packages such as xESMF, xgcm, and CF-xarray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2667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Developed by team of climate scientists and software engineers from Lawrence Livermore National Laboratory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/>
          </a:p>
        </p:txBody>
      </p:sp>
      <p:sp>
        <p:nvSpPr>
          <p:cNvPr id="149" name="Google Shape;149;p6"/>
          <p:cNvSpPr txBox="1"/>
          <p:nvPr/>
        </p:nvSpPr>
        <p:spPr>
          <a:xfrm>
            <a:off x="2124169" y="505994"/>
            <a:ext cx="6702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: Xarray Climate Data Analysis Tools</a:t>
            </a:r>
            <a:endParaRPr b="0" i="0" sz="1600" u="none" cap="none" strike="noStrik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xCDAT logo"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338" y="506069"/>
            <a:ext cx="1348908" cy="52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6"/>
          <p:cNvGrpSpPr/>
          <p:nvPr/>
        </p:nvGrpSpPr>
        <p:grpSpPr>
          <a:xfrm>
            <a:off x="2314244" y="3929210"/>
            <a:ext cx="4515510" cy="660768"/>
            <a:chOff x="1815094" y="3799672"/>
            <a:chExt cx="4515510" cy="660768"/>
          </a:xfrm>
        </p:grpSpPr>
        <p:pic>
          <p:nvPicPr>
            <p:cNvPr descr="PCMDI logo" id="152" name="Google Shape;15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33883" y="3852294"/>
              <a:ext cx="1446958" cy="583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ATS logo" id="153" name="Google Shape;15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79131" y="3799672"/>
              <a:ext cx="1251473" cy="583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3SM logo" id="154" name="Google Shape;15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15094" y="3827440"/>
              <a:ext cx="1182204" cy="63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6"/>
          <p:cNvGrpSpPr/>
          <p:nvPr/>
        </p:nvGrpSpPr>
        <p:grpSpPr>
          <a:xfrm>
            <a:off x="2211256" y="2620775"/>
            <a:ext cx="5134494" cy="686950"/>
            <a:chOff x="1815093" y="2228275"/>
            <a:chExt cx="5134494" cy="686950"/>
          </a:xfrm>
        </p:grpSpPr>
        <p:pic>
          <p:nvPicPr>
            <p:cNvPr descr="Earth System Modeling Framework" id="156" name="Google Shape;15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5093" y="2350672"/>
              <a:ext cx="1194956" cy="442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mple Grids — xgcm v0.7 documentation" id="157" name="Google Shape;157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91728" y="2350681"/>
              <a:ext cx="1194956" cy="44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F xarray logo" id="158" name="Google Shape;158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69238" y="2228275"/>
              <a:ext cx="2080349" cy="686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What are the principle goals of xCDAT?</a:t>
            </a:r>
            <a:endParaRPr/>
          </a:p>
        </p:txBody>
      </p:sp>
      <p:sp>
        <p:nvSpPr>
          <p:cNvPr id="164" name="Google Shape;164;p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Use modern technologies (Xarray, Dask)</a:t>
            </a:r>
            <a:endParaRPr b="1" sz="16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Capable of handling large datasets 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Lazy operations, parallelism</a:t>
            </a:r>
            <a:endParaRPr b="1"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Similar core capabilities to CDAT</a:t>
            </a:r>
            <a:endParaRPr b="1" sz="16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e.g., spatial averaging, temporal averaging, regridding</a:t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Promote software sustainability and reproducible science</a:t>
            </a:r>
            <a:endParaRPr b="1" sz="16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Maintainable, extensible, and easy-to-use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Emphasize Climate and Forecast (CF) Metadata Conventions</a:t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Foster open-source community</a:t>
            </a:r>
            <a:endParaRPr sz="16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Serve the needs of the climate community in the long-term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Community engagement efforts (e.g., Pangeo, ESGF)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idx="2" type="body"/>
          </p:nvPr>
        </p:nvSpPr>
        <p:spPr>
          <a:xfrm>
            <a:off x="4718084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i="1" lang="en" sz="1500">
                <a:solidFill>
                  <a:srgbClr val="000000"/>
                </a:solidFill>
              </a:rPr>
              <a:t>Key features of Xarray</a:t>
            </a:r>
            <a:endParaRPr i="1" sz="15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File I/O</a:t>
            </a:r>
            <a:r>
              <a:rPr lang="en" sz="1400">
                <a:solidFill>
                  <a:srgbClr val="000000"/>
                </a:solidFill>
              </a:rPr>
              <a:t> – </a:t>
            </a:r>
            <a:r>
              <a:rPr lang="en" sz="1200">
                <a:solidFill>
                  <a:srgbClr val="000000"/>
                </a:solidFill>
              </a:rPr>
              <a:t>netCDF, Iris, OPeNDAP, Zarr, more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Array manipulation</a:t>
            </a:r>
            <a:r>
              <a:rPr lang="en" sz="1400">
                <a:solidFill>
                  <a:srgbClr val="000000"/>
                </a:solidFill>
              </a:rPr>
              <a:t> – Indexing, selecting, interpolating, grouping, aggregating, parallelism via Dask, plotting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Interoperable</a:t>
            </a:r>
            <a:r>
              <a:rPr lang="en" sz="1400">
                <a:solidFill>
                  <a:srgbClr val="000000"/>
                </a:solidFill>
              </a:rPr>
              <a:t> with scientific Python ecosystem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i="1" lang="en" sz="1500">
                <a:solidFill>
                  <a:srgbClr val="000000"/>
                </a:solidFill>
              </a:rPr>
              <a:t>Why is Xarray the core technology of xCDAT?</a:t>
            </a:r>
            <a:endParaRPr i="1" sz="15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Modern, mature, and widely adopted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Stable </a:t>
            </a:r>
            <a:r>
              <a:rPr lang="en" sz="1400">
                <a:solidFill>
                  <a:srgbClr val="000000"/>
                </a:solidFill>
              </a:rPr>
              <a:t>– funding from NumFocus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Introduces labels</a:t>
            </a:r>
            <a:r>
              <a:rPr lang="en" sz="1400">
                <a:solidFill>
                  <a:srgbClr val="000000"/>
                </a:solidFill>
              </a:rPr>
              <a:t> for dimensions, coordinates, and attributes on top of raw NumPy-like arrays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b="1" lang="en" sz="1400">
                <a:solidFill>
                  <a:srgbClr val="000000"/>
                </a:solidFill>
              </a:rPr>
              <a:t>User experience</a:t>
            </a:r>
            <a:r>
              <a:rPr lang="en" sz="1400">
                <a:solidFill>
                  <a:srgbClr val="000000"/>
                </a:solidFill>
              </a:rPr>
              <a:t> is intuitive, concise, less error-prone </a:t>
            </a:r>
            <a:r>
              <a:rPr lang="en" sz="1200">
                <a:solidFill>
                  <a:srgbClr val="000000"/>
                </a:solidFill>
              </a:rPr>
              <a:t>(compared to raw NumPy)</a:t>
            </a:r>
            <a:endParaRPr sz="1100"/>
          </a:p>
        </p:txBody>
      </p:sp>
      <p:sp>
        <p:nvSpPr>
          <p:cNvPr id="172" name="Google Shape;172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2510300" y="495531"/>
            <a:ext cx="54831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: N-D labeled arrays and datasets in Python</a:t>
            </a:r>
            <a:endParaRPr b="0" i="0" sz="1600" u="none" cap="none" strike="noStrik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74" name="Google Shape;174;p8"/>
          <p:cNvGrpSpPr/>
          <p:nvPr/>
        </p:nvGrpSpPr>
        <p:grpSpPr>
          <a:xfrm>
            <a:off x="5434450" y="3616263"/>
            <a:ext cx="2483640" cy="1133592"/>
            <a:chOff x="5434450" y="3553363"/>
            <a:chExt cx="2483640" cy="1133592"/>
          </a:xfrm>
        </p:grpSpPr>
        <p:pic>
          <p:nvPicPr>
            <p:cNvPr descr="Python Pandas Pro - Session Three - Setting and Operations | Python-bloggers" id="175" name="Google Shape;17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79828" y="3663475"/>
              <a:ext cx="1238262" cy="500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o Dask, logo en Vector Logo" id="176" name="Google Shape;17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22844" y="4274211"/>
              <a:ext cx="825487" cy="412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tplotlib.pyplot.plot — Matplotlib 2.1.2 documentation" id="177" name="Google Shape;17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4450" y="4343672"/>
              <a:ext cx="1141682" cy="2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umPy logo refresh · Issue #37 · numpy/numpy.org · GitHub" id="178" name="Google Shape;17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44875" y="3553363"/>
              <a:ext cx="720826" cy="720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Xarray_Logo_RGB_Final.png" id="179" name="Google Shape;17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6144" y="147438"/>
            <a:ext cx="1805718" cy="90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images/numfocus_logo.png" id="180" name="Google Shape;18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46124" y="4179351"/>
            <a:ext cx="1403150" cy="4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>
            <p:ph idx="1" type="body"/>
          </p:nvPr>
        </p:nvSpPr>
        <p:spPr>
          <a:xfrm>
            <a:off x="786125" y="1200150"/>
            <a:ext cx="4888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i="1" lang="en" sz="1400"/>
              <a:t>I/O and Metadata</a:t>
            </a:r>
            <a:endParaRPr b="1" i="1" sz="1400"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Xarray dataset I/O with post-processing options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200"/>
              <a:t>Generate missing bounds, center time coords, convert lon axis orientation</a:t>
            </a:r>
            <a:endParaRPr sz="12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/>
              <a:t>Robust handling of coordinate bounds</a:t>
            </a:r>
            <a:endParaRPr sz="13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/>
              <a:t>Interpret Climate and Forecast (CF) compliant metadata</a:t>
            </a:r>
            <a:r>
              <a:rPr i="1" lang="en" sz="1300"/>
              <a:t> (via cf-xarray)</a:t>
            </a:r>
            <a:endParaRPr i="1" sz="13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i="1" lang="en" sz="1400"/>
              <a:t>Computations</a:t>
            </a:r>
            <a:endParaRPr b="1" i="1" sz="1400"/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Spatial averaging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Temporal averaging, climatologies, departures</a:t>
            </a:r>
            <a:endParaRPr sz="13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/>
              <a:t>Horizontal regridding </a:t>
            </a:r>
            <a:r>
              <a:rPr lang="en" sz="1200"/>
              <a:t>(</a:t>
            </a:r>
            <a:r>
              <a:rPr i="1" lang="en" sz="1200"/>
              <a:t>extension of xESMF and Python port of Regrid2)</a:t>
            </a:r>
            <a:endParaRPr i="1" sz="12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/>
              <a:t>Vertical regridding </a:t>
            </a:r>
            <a:r>
              <a:rPr lang="en" sz="1200"/>
              <a:t>(</a:t>
            </a:r>
            <a:r>
              <a:rPr i="1" lang="en" sz="1200"/>
              <a:t>extension of xgcm)</a:t>
            </a:r>
            <a:endParaRPr i="1" sz="1200"/>
          </a:p>
        </p:txBody>
      </p:sp>
      <p:sp>
        <p:nvSpPr>
          <p:cNvPr id="186" name="Google Shape;186;p9"/>
          <p:cNvSpPr txBox="1"/>
          <p:nvPr/>
        </p:nvSpPr>
        <p:spPr>
          <a:xfrm>
            <a:off x="779494" y="521094"/>
            <a:ext cx="78102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			</a:t>
            </a:r>
            <a:r>
              <a:rPr b="0" i="0" lang="en" sz="14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tools for simple and robust analysis code</a:t>
            </a:r>
            <a:endParaRPr b="0" i="0" sz="2700" u="none" cap="none" strike="noStrik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xCDAT logo"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144" y="521169"/>
            <a:ext cx="1348908" cy="52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9"/>
          <p:cNvGrpSpPr/>
          <p:nvPr/>
        </p:nvGrpSpPr>
        <p:grpSpPr>
          <a:xfrm>
            <a:off x="5581575" y="1112738"/>
            <a:ext cx="3480649" cy="2740700"/>
            <a:chOff x="5424425" y="1510000"/>
            <a:chExt cx="3480649" cy="2740700"/>
          </a:xfrm>
        </p:grpSpPr>
        <p:pic>
          <p:nvPicPr>
            <p:cNvPr descr="spatial-avg.png" id="189" name="Google Shape;18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2724" y="2168825"/>
              <a:ext cx="1402350" cy="1037415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climatology-and-departures.png" id="190" name="Google Shape;190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24425" y="2453300"/>
              <a:ext cx="1651576" cy="1611326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91" name="Google Shape;191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30725" y="3132175"/>
              <a:ext cx="1402351" cy="11185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92" name="Google Shape;192;p9"/>
            <p:cNvPicPr preferRelativeResize="0"/>
            <p:nvPr/>
          </p:nvPicPr>
          <p:blipFill rotWithShape="1">
            <a:blip r:embed="rId7">
              <a:alphaModFix/>
            </a:blip>
            <a:srcRect b="0" l="0" r="9884" t="0"/>
            <a:stretch/>
          </p:blipFill>
          <p:spPr>
            <a:xfrm>
              <a:off x="6164686" y="1510000"/>
              <a:ext cx="1693975" cy="125315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93" name="Google Shape;193;p9"/>
          <p:cNvGrpSpPr/>
          <p:nvPr/>
        </p:nvGrpSpPr>
        <p:grpSpPr>
          <a:xfrm>
            <a:off x="3089450" y="4326875"/>
            <a:ext cx="4989300" cy="431100"/>
            <a:chOff x="2559450" y="4444975"/>
            <a:chExt cx="4989300" cy="431100"/>
          </a:xfrm>
        </p:grpSpPr>
        <p:sp>
          <p:nvSpPr>
            <p:cNvPr id="194" name="Google Shape;194;p9"/>
            <p:cNvSpPr txBox="1"/>
            <p:nvPr/>
          </p:nvSpPr>
          <p:spPr>
            <a:xfrm>
              <a:off x="2559450" y="4444975"/>
              <a:ext cx="4989300" cy="431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" sz="1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Parallelizable through Xarray’s support for                                   </a:t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cono Dask, logo en Vector Logo" id="195" name="Google Shape;195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47456" y="4454161"/>
              <a:ext cx="825487" cy="412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