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4" r:id="rId2"/>
    <p:sldId id="307" r:id="rId3"/>
    <p:sldId id="305" r:id="rId4"/>
    <p:sldId id="308" r:id="rId5"/>
    <p:sldId id="306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cid:image003.png@01CFD9BE.3534A550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956843" cy="899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V2/V3 - Water Cycle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Moisture supply for precipitation over land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6824" y="1065757"/>
            <a:ext cx="8688215" cy="11161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What </a:t>
            </a:r>
            <a:r>
              <a:rPr lang="en-US" sz="2000" dirty="0"/>
              <a:t>are the moisture sources for precipitation over land? </a:t>
            </a:r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will </a:t>
            </a:r>
            <a:r>
              <a:rPr lang="en-US" sz="2000" dirty="0" smtClean="0"/>
              <a:t>they change in a </a:t>
            </a:r>
            <a:r>
              <a:rPr lang="en-US" sz="2000" dirty="0"/>
              <a:t>warmer climate?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8" y="2546998"/>
            <a:ext cx="3209799" cy="3375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601" y="5897831"/>
            <a:ext cx="252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(Sherwood and Fu 2014, Science)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622" y="2536338"/>
            <a:ext cx="2426274" cy="3361493"/>
            <a:chOff x="5478894" y="1924437"/>
            <a:chExt cx="2830762" cy="39218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8894" y="1924437"/>
              <a:ext cx="2830762" cy="3921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6847" y="5126152"/>
              <a:ext cx="1195623" cy="4990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28853" y="5876276"/>
            <a:ext cx="3067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(Berg et al. 2016, Nature Climate Change)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824" y="2200387"/>
            <a:ext cx="4358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Ocean / atmosphere processes dominate aridity changes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464" y="2204643"/>
            <a:ext cx="3357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Land-atmosphere feedbacks amplify aridity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32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8" y="182562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Water Cycle V2/V3 Features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052" y="915268"/>
            <a:ext cx="8628453" cy="51472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Non-hydrostatic atmosphere </a:t>
            </a:r>
            <a:r>
              <a:rPr lang="en-US" dirty="0" err="1" smtClean="0"/>
              <a:t>dycore</a:t>
            </a:r>
            <a:r>
              <a:rPr lang="en-US" dirty="0" smtClean="0"/>
              <a:t> for convection permitting modeling with variable resolution configurations</a:t>
            </a:r>
          </a:p>
          <a:p>
            <a:r>
              <a:rPr lang="en-US" dirty="0" smtClean="0"/>
              <a:t>Eddy resolving ocean</a:t>
            </a:r>
          </a:p>
          <a:p>
            <a:r>
              <a:rPr lang="en-US" dirty="0" smtClean="0"/>
              <a:t>Land with advanced hierarchical structure to capture </a:t>
            </a:r>
            <a:r>
              <a:rPr lang="en-US" dirty="0" err="1" smtClean="0"/>
              <a:t>subgrid</a:t>
            </a:r>
            <a:r>
              <a:rPr lang="en-US" dirty="0" smtClean="0"/>
              <a:t> heterogeneity </a:t>
            </a:r>
          </a:p>
          <a:p>
            <a:r>
              <a:rPr lang="en-US" dirty="0" smtClean="0"/>
              <a:t>Isotopic or water tracers for quantification of moisture sources for land precipitation</a:t>
            </a:r>
          </a:p>
          <a:p>
            <a:r>
              <a:rPr lang="en-US" dirty="0" smtClean="0"/>
              <a:t>Improved capability for:</a:t>
            </a:r>
          </a:p>
          <a:p>
            <a:pPr lvl="1"/>
            <a:r>
              <a:rPr lang="en-US" dirty="0" smtClean="0"/>
              <a:t>Scale-aware parameterizations</a:t>
            </a:r>
          </a:p>
          <a:p>
            <a:pPr lvl="1"/>
            <a:r>
              <a:rPr lang="en-US" dirty="0" smtClean="0"/>
              <a:t>Land-atmosphere interactions (e.g., lateral flow, plant hydraulics)</a:t>
            </a:r>
          </a:p>
          <a:p>
            <a:pPr lvl="1"/>
            <a:r>
              <a:rPr lang="en-US" dirty="0" smtClean="0"/>
              <a:t>Air-sea interactions (e.g., response to buoyancy/wind stress forcing) </a:t>
            </a:r>
          </a:p>
          <a:p>
            <a:pPr lvl="1"/>
            <a:r>
              <a:rPr lang="en-US" dirty="0" smtClean="0"/>
              <a:t>Response to forcing (e.g., aerosol-cloud-radiation interactions and effects of LULCC such as irrigation)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76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131919"/>
            <a:ext cx="9144000" cy="8477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V2/V3 - Biogeochemistry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Impacts of carbon reduction pathways on carbon sink and water availability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979714"/>
            <a:ext cx="8688215" cy="16581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are the impacts of different carbon reduction pathways on the carbon sink and </a:t>
            </a:r>
            <a:r>
              <a:rPr lang="en-US" sz="2000" dirty="0" smtClean="0"/>
              <a:t>water availability</a:t>
            </a:r>
            <a:r>
              <a:rPr lang="en-US" sz="2000" dirty="0"/>
              <a:t>? </a:t>
            </a:r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might </a:t>
            </a:r>
            <a:r>
              <a:rPr lang="en-US" sz="2000" dirty="0" smtClean="0"/>
              <a:t>terrestrial-aquatic processes influence the </a:t>
            </a:r>
            <a:r>
              <a:rPr lang="en-US" sz="2000" dirty="0"/>
              <a:t>net carbon sink and the effectiveness of mitigation scenarios?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85" y="3191198"/>
            <a:ext cx="4270542" cy="121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59" y="319832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(Cook et al. 2015 Sci. Rep.)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7157" y="4786925"/>
            <a:ext cx="4819440" cy="1027850"/>
            <a:chOff x="156234" y="4236963"/>
            <a:chExt cx="8703386" cy="1856186"/>
          </a:xfrm>
        </p:grpSpPr>
        <p:pic>
          <p:nvPicPr>
            <p:cNvPr id="9" name="Picture 8" descr="cid:image003.png@01CFD9BE.3534A550"/>
            <p:cNvPicPr/>
            <p:nvPr/>
          </p:nvPicPr>
          <p:blipFill rotWithShape="1">
            <a:blip r:embed="rId4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2752" y="4236963"/>
              <a:ext cx="7006594" cy="1856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id:image003.png@01CFD9BE.3534A550"/>
            <p:cNvPicPr/>
            <p:nvPr/>
          </p:nvPicPr>
          <p:blipFill rotWithShape="1">
            <a:blip r:embed="rId6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803" b="-1988"/>
            <a:stretch/>
          </p:blipFill>
          <p:spPr bwMode="auto">
            <a:xfrm>
              <a:off x="7812106" y="4236963"/>
              <a:ext cx="1047514" cy="1747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id:image003.png@01CFD9BE.3534A550"/>
            <p:cNvPicPr/>
            <p:nvPr/>
          </p:nvPicPr>
          <p:blipFill rotWithShape="1">
            <a:blip r:embed="rId7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6234" y="4740245"/>
              <a:ext cx="557838" cy="801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540870" y="5922497"/>
            <a:ext cx="2258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Arial"/>
                <a:cs typeface="Arial"/>
              </a:rPr>
              <a:t>(</a:t>
            </a:r>
            <a:r>
              <a:rPr lang="en-US" sz="1050" dirty="0" err="1" smtClean="0">
                <a:latin typeface="Arial"/>
                <a:cs typeface="Arial"/>
              </a:rPr>
              <a:t>Hejazi</a:t>
            </a:r>
            <a:r>
              <a:rPr lang="en-US" sz="1050" dirty="0" smtClean="0">
                <a:latin typeface="Arial"/>
                <a:cs typeface="Arial"/>
              </a:rPr>
              <a:t> et al. 2015 PNAS)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3723" y="5763573"/>
            <a:ext cx="116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Water deficit as a fraction of demand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5272" y="2796461"/>
            <a:ext cx="3738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rb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1100" b="1" spc="-5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s 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 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inl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(St</a:t>
            </a:r>
            <a:r>
              <a:rPr lang="en-US" sz="1100" b="1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s,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6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s, 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6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s)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5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100" b="1" spc="-10" dirty="0" smtClean="0">
                <a:solidFill>
                  <a:srgbClr val="000000"/>
                </a:solidFill>
                <a:latin typeface="Arial"/>
                <a:cs typeface="Arial"/>
              </a:rPr>
              <a:t>ave</a:t>
            </a:r>
            <a:r>
              <a:rPr lang="en-US" sz="1100" b="1" spc="-3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he 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pl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en-US" sz="11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rg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tion o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 un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own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100" b="1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1100" b="1" spc="-2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du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1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 smtClean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lang="en-US" sz="1100" b="1" spc="-5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100" b="1" spc="-1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62"/>
          <p:cNvSpPr txBox="1"/>
          <p:nvPr/>
        </p:nvSpPr>
        <p:spPr>
          <a:xfrm>
            <a:off x="5540528" y="5916629"/>
            <a:ext cx="3471286" cy="171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>
              <a:lnSpc>
                <a:spcPct val="101800"/>
              </a:lnSpc>
            </a:pPr>
            <a:r>
              <a:rPr lang="en-US" sz="1100" spc="-5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100" spc="-5" dirty="0" err="1" smtClean="0">
                <a:solidFill>
                  <a:srgbClr val="000000"/>
                </a:solidFill>
                <a:latin typeface="Arial"/>
                <a:cs typeface="Arial"/>
              </a:rPr>
              <a:t>Weh</a:t>
            </a:r>
            <a:r>
              <a:rPr sz="1100" dirty="0" err="1" smtClean="0">
                <a:solidFill>
                  <a:srgbClr val="000000"/>
                </a:solidFill>
                <a:latin typeface="Arial"/>
                <a:cs typeface="Arial"/>
              </a:rPr>
              <a:t>rli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2013,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100" spc="5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100" spc="5" dirty="0" smtClean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sz="11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000000"/>
                </a:solidFill>
                <a:latin typeface="Arial"/>
                <a:cs typeface="Arial"/>
              </a:rPr>
              <a:t>ym</a:t>
            </a:r>
            <a:r>
              <a:rPr sz="1100" spc="-1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100" spc="-1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 </a:t>
            </a:r>
            <a:r>
              <a:rPr sz="11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1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2013,</a:t>
            </a:r>
            <a:r>
              <a:rPr sz="11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100" spc="5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100" spc="5" dirty="0" smtClean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100" spc="-5" dirty="0" smtClean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z="1100" spc="-5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530" y="2760311"/>
            <a:ext cx="4717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/>
                <a:cs typeface="Arial"/>
              </a:rPr>
              <a:t>CMIP5 models projected future drought risks exceeding the driest centuries of the Medieval Climate Anomaly (1100–1300CE)   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33059"/>
            <a:ext cx="5601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Increased irrigation water demand from bioenergy crops increases water deficits </a:t>
            </a:r>
            <a:endParaRPr lang="en-US" sz="1100" b="1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868" y="3589461"/>
            <a:ext cx="3470256" cy="23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8" y="182562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Biogeochemistry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052" y="1178463"/>
            <a:ext cx="8628453" cy="47400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Improved modeling of processes that control the land carbon sink</a:t>
            </a:r>
          </a:p>
          <a:p>
            <a:r>
              <a:rPr lang="en-US" sz="2200" dirty="0" smtClean="0"/>
              <a:t>Nitrogen cycle across earth system components for C-N modeling and connection to human activities</a:t>
            </a:r>
          </a:p>
          <a:p>
            <a:r>
              <a:rPr lang="en-US" sz="2200" dirty="0" smtClean="0"/>
              <a:t>Ocean biogeochemistry (MARBL) and coupling with atmosphere</a:t>
            </a:r>
          </a:p>
          <a:p>
            <a:r>
              <a:rPr lang="en-US" sz="2200" dirty="0" smtClean="0"/>
              <a:t>Representations </a:t>
            </a:r>
            <a:r>
              <a:rPr lang="en-US" sz="2200" dirty="0"/>
              <a:t>of </a:t>
            </a:r>
            <a:r>
              <a:rPr lang="en-US" sz="2200" dirty="0" smtClean="0"/>
              <a:t>the energy-water-land</a:t>
            </a:r>
            <a:r>
              <a:rPr lang="en-US" sz="2200" dirty="0"/>
              <a:t> </a:t>
            </a:r>
            <a:r>
              <a:rPr lang="en-US" sz="2200" dirty="0" smtClean="0"/>
              <a:t>nexus (e.g., land and water management)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errestrial </a:t>
            </a:r>
            <a:r>
              <a:rPr lang="en-US" sz="2200" dirty="0"/>
              <a:t>carbon fluxes to inland </a:t>
            </a:r>
            <a:r>
              <a:rPr lang="en-US" sz="2200" dirty="0" smtClean="0"/>
              <a:t>waters</a:t>
            </a:r>
          </a:p>
          <a:p>
            <a:r>
              <a:rPr lang="en-US" sz="2200" dirty="0" smtClean="0"/>
              <a:t>Carbon</a:t>
            </a:r>
            <a:r>
              <a:rPr lang="en-US" sz="2200" dirty="0"/>
              <a:t> </a:t>
            </a:r>
            <a:r>
              <a:rPr lang="en-US" sz="2200" dirty="0" smtClean="0"/>
              <a:t>filtering </a:t>
            </a:r>
            <a:r>
              <a:rPr lang="en-US" sz="2200" dirty="0"/>
              <a:t>across the </a:t>
            </a:r>
            <a:r>
              <a:rPr lang="en-US" sz="2200" dirty="0" smtClean="0"/>
              <a:t>terrestrial aquatic</a:t>
            </a:r>
            <a:r>
              <a:rPr lang="en-US" sz="2200" dirty="0"/>
              <a:t> </a:t>
            </a:r>
            <a:r>
              <a:rPr lang="en-US" sz="2200" dirty="0" smtClean="0"/>
              <a:t>interface, coastal </a:t>
            </a:r>
            <a:r>
              <a:rPr lang="en-US" sz="2200" dirty="0"/>
              <a:t>ocean processes and the ocean carbon </a:t>
            </a:r>
            <a:r>
              <a:rPr lang="en-US" sz="2200" dirty="0" smtClean="0"/>
              <a:t>cycle</a:t>
            </a:r>
            <a:endParaRPr lang="en-US" sz="2200" dirty="0"/>
          </a:p>
          <a:p>
            <a:r>
              <a:rPr lang="en-US" sz="2200" dirty="0"/>
              <a:t>M</a:t>
            </a:r>
            <a:r>
              <a:rPr lang="en-US" sz="2200" dirty="0" smtClean="0"/>
              <a:t>odeling </a:t>
            </a:r>
            <a:r>
              <a:rPr lang="en-US" sz="2200" dirty="0"/>
              <a:t>natural and anthropogenic methane sources and </a:t>
            </a:r>
            <a:r>
              <a:rPr lang="en-US" sz="2200" dirty="0" smtClean="0"/>
              <a:t>sinks</a:t>
            </a:r>
          </a:p>
          <a:p>
            <a:r>
              <a:rPr lang="en-US" sz="2200" dirty="0" smtClean="0"/>
              <a:t>Scenario development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6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82562"/>
            <a:ext cx="8956843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V2/V3 - </a:t>
            </a:r>
            <a:r>
              <a:rPr lang="en-US" sz="2800" dirty="0" err="1" smtClean="0">
                <a:solidFill>
                  <a:schemeClr val="tx2"/>
                </a:solidFill>
              </a:rPr>
              <a:t>Cryosphere</a:t>
            </a:r>
            <a:r>
              <a:rPr lang="en-US" sz="2800" dirty="0" smtClean="0">
                <a:solidFill>
                  <a:schemeClr val="tx2"/>
                </a:solidFill>
              </a:rPr>
              <a:t> Systems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Regional sea level rise and implications to coastal inundation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1006928"/>
            <a:ext cx="8855243" cy="1233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processes </a:t>
            </a:r>
            <a:r>
              <a:rPr lang="en-US" sz="2000" dirty="0" smtClean="0"/>
              <a:t>contribute </a:t>
            </a:r>
            <a:r>
              <a:rPr lang="en-US" sz="2000" dirty="0"/>
              <a:t>to key uncertainty in </a:t>
            </a:r>
            <a:r>
              <a:rPr lang="en-US" sz="2000" dirty="0" smtClean="0"/>
              <a:t>projecting regional SLR? 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are the implications to coastal inundation that result from interactions between </a:t>
            </a:r>
            <a:r>
              <a:rPr lang="en-US" sz="2000" dirty="0" smtClean="0"/>
              <a:t>SLR and </a:t>
            </a:r>
            <a:r>
              <a:rPr lang="en-US" sz="2000" dirty="0"/>
              <a:t>extreme storms?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722" y="4094152"/>
            <a:ext cx="2278710" cy="1709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0" y="4099535"/>
            <a:ext cx="2523844" cy="1718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57" y="5817848"/>
            <a:ext cx="2066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(</a:t>
            </a:r>
            <a:r>
              <a:rPr lang="en-US" sz="1100" dirty="0" err="1" smtClean="0">
                <a:latin typeface="Arial"/>
                <a:cs typeface="Arial"/>
              </a:rPr>
              <a:t>Ashmore</a:t>
            </a:r>
            <a:r>
              <a:rPr lang="en-US" sz="1100" dirty="0" smtClean="0">
                <a:latin typeface="Arial"/>
                <a:cs typeface="Arial"/>
              </a:rPr>
              <a:t> and Bingham 2014)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928" y="4489378"/>
            <a:ext cx="2712787" cy="1525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36" y="2476592"/>
            <a:ext cx="3005987" cy="171622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74169" y="4192813"/>
            <a:ext cx="35814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(Knutson et al., 2010, Nature </a:t>
            </a:r>
            <a:r>
              <a:rPr lang="en-US" sz="1100" dirty="0" err="1" smtClean="0">
                <a:latin typeface="Arial"/>
                <a:cs typeface="Arial"/>
              </a:rPr>
              <a:t>Geosci</a:t>
            </a:r>
            <a:r>
              <a:rPr lang="en-US" sz="1100" dirty="0" smtClean="0">
                <a:latin typeface="Arial"/>
                <a:cs typeface="Arial"/>
              </a:rPr>
              <a:t>.)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759158" y="2240200"/>
            <a:ext cx="4191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Projected increase in Atlantic hurricane intensity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36750" y="2517199"/>
            <a:ext cx="4191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Sources of uncertainty in SLR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157" y="2798684"/>
            <a:ext cx="4354286" cy="1121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</a:t>
            </a:r>
            <a:r>
              <a:rPr lang="en-US" sz="1400" dirty="0" smtClean="0"/>
              <a:t>ater </a:t>
            </a:r>
            <a:r>
              <a:rPr lang="en-US" sz="1400" dirty="0"/>
              <a:t>mass transformation and deep water </a:t>
            </a:r>
            <a:r>
              <a:rPr lang="en-US" sz="1400" dirty="0" smtClean="0"/>
              <a:t>creation around Antarctica</a:t>
            </a:r>
          </a:p>
          <a:p>
            <a:r>
              <a:rPr lang="en-US" sz="1400" dirty="0" smtClean="0"/>
              <a:t>Solid and liquid discharge </a:t>
            </a:r>
            <a:r>
              <a:rPr lang="en-US" sz="1400" dirty="0"/>
              <a:t>from ice sheets </a:t>
            </a:r>
            <a:endParaRPr lang="en-US" sz="1400" dirty="0" smtClean="0"/>
          </a:p>
          <a:p>
            <a:r>
              <a:rPr lang="en-US" sz="1400" dirty="0" smtClean="0"/>
              <a:t>Snow </a:t>
            </a:r>
            <a:r>
              <a:rPr lang="en-US" sz="1400" dirty="0"/>
              <a:t>processes on sea </a:t>
            </a:r>
            <a:r>
              <a:rPr lang="en-US" sz="1400" dirty="0" smtClean="0"/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183288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8" y="182562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Cryosphere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052" y="1006928"/>
            <a:ext cx="8628453" cy="50556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Improved modeling of SLR:</a:t>
            </a:r>
          </a:p>
          <a:p>
            <a:pPr lvl="1"/>
            <a:r>
              <a:rPr lang="en-US" sz="2200" dirty="0" smtClean="0"/>
              <a:t>Wetting and drying algorithm</a:t>
            </a:r>
          </a:p>
          <a:p>
            <a:pPr lvl="1"/>
            <a:r>
              <a:rPr lang="en-US" sz="2200" dirty="0" smtClean="0"/>
              <a:t>Self gravitation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err="1"/>
              <a:t>isostatic</a:t>
            </a:r>
            <a:r>
              <a:rPr lang="en-US" sz="2200" dirty="0"/>
              <a:t> </a:t>
            </a:r>
            <a:r>
              <a:rPr lang="en-US" sz="2200" dirty="0" smtClean="0"/>
              <a:t>adjustment</a:t>
            </a:r>
          </a:p>
          <a:p>
            <a:pPr lvl="1"/>
            <a:r>
              <a:rPr lang="en-US" sz="2200" dirty="0" smtClean="0"/>
              <a:t>Coastal modeling</a:t>
            </a:r>
          </a:p>
          <a:p>
            <a:pPr lvl="1"/>
            <a:r>
              <a:rPr lang="en-US" sz="2200" dirty="0" smtClean="0"/>
              <a:t>Modeling ice damage</a:t>
            </a:r>
            <a:r>
              <a:rPr lang="en-US" sz="2200" dirty="0"/>
              <a:t>, fracture, and </a:t>
            </a:r>
            <a:r>
              <a:rPr lang="en-US" sz="2200" dirty="0" smtClean="0"/>
              <a:t>calving</a:t>
            </a:r>
          </a:p>
          <a:p>
            <a:pPr lvl="1"/>
            <a:r>
              <a:rPr lang="en-US" sz="2200" dirty="0" err="1" smtClean="0"/>
              <a:t>Subglacial</a:t>
            </a:r>
            <a:r>
              <a:rPr lang="en-US" sz="2200" dirty="0" smtClean="0"/>
              <a:t> hydrology</a:t>
            </a:r>
          </a:p>
          <a:p>
            <a:pPr lvl="1"/>
            <a:r>
              <a:rPr lang="en-US" sz="2200" dirty="0" smtClean="0"/>
              <a:t>Initialization of ice sheet model</a:t>
            </a:r>
          </a:p>
          <a:p>
            <a:pPr lvl="1"/>
            <a:r>
              <a:rPr lang="en-US" sz="2200" dirty="0" smtClean="0"/>
              <a:t>Snow-on-</a:t>
            </a:r>
            <a:r>
              <a:rPr lang="en-US" sz="2200" dirty="0" err="1" smtClean="0"/>
              <a:t>seaice</a:t>
            </a:r>
            <a:r>
              <a:rPr lang="en-US" sz="2200" dirty="0" smtClean="0"/>
              <a:t>, including </a:t>
            </a:r>
            <a:r>
              <a:rPr lang="en-US" sz="2200" dirty="0"/>
              <a:t>blowing snow </a:t>
            </a:r>
            <a:r>
              <a:rPr lang="en-US" sz="2200" dirty="0" smtClean="0"/>
              <a:t>and compaction </a:t>
            </a:r>
            <a:r>
              <a:rPr lang="en-US" sz="2200" dirty="0"/>
              <a:t>and </a:t>
            </a:r>
            <a:r>
              <a:rPr lang="en-US" sz="2200" dirty="0" smtClean="0"/>
              <a:t>metamorphosis</a:t>
            </a:r>
          </a:p>
          <a:p>
            <a:pPr lvl="1"/>
            <a:r>
              <a:rPr lang="en-US" sz="2200" dirty="0" smtClean="0"/>
              <a:t>New formulation of sea-ice dynamics</a:t>
            </a:r>
          </a:p>
          <a:p>
            <a:r>
              <a:rPr lang="en-US" dirty="0" smtClean="0"/>
              <a:t>Improved modeling of tropical and </a:t>
            </a:r>
            <a:r>
              <a:rPr lang="en-US" dirty="0" err="1" smtClean="0"/>
              <a:t>extratropical</a:t>
            </a:r>
            <a:r>
              <a:rPr lang="en-US" dirty="0" smtClean="0"/>
              <a:t> storms</a:t>
            </a:r>
          </a:p>
          <a:p>
            <a:r>
              <a:rPr lang="en-US" dirty="0" smtClean="0"/>
              <a:t>Improved river modeling (e.g., inundation)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615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8491</TotalTime>
  <Words>572</Words>
  <Application>Microsoft Macintosh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L. Ruby Leung</cp:lastModifiedBy>
  <cp:revision>196</cp:revision>
  <dcterms:created xsi:type="dcterms:W3CDTF">2014-12-04T00:15:55Z</dcterms:created>
  <dcterms:modified xsi:type="dcterms:W3CDTF">2016-11-10T15:32:08Z</dcterms:modified>
</cp:coreProperties>
</file>