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43891200"/>
  <p:notesSz cx="6858000" cy="9144000"/>
  <p:defaultTextStyle>
    <a:defPPr>
      <a:defRPr lang="en-US"/>
    </a:defPPr>
    <a:lvl1pPr marL="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B5FAE"/>
    <a:srgbClr val="1F285B"/>
    <a:srgbClr val="125528"/>
    <a:srgbClr val="5DB346"/>
    <a:srgbClr val="93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82"/>
  </p:normalViewPr>
  <p:slideViewPr>
    <p:cSldViewPr snapToGrid="0" snapToObjects="1">
      <p:cViewPr>
        <p:scale>
          <a:sx n="30" d="100"/>
          <a:sy n="30" d="100"/>
        </p:scale>
        <p:origin x="1368" y="-2656"/>
      </p:cViewPr>
      <p:guideLst>
        <p:guide orient="horz" pos="13824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0"/>
            <a:ext cx="40233600" cy="24688800"/>
          </a:xfr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43891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3716000"/>
            <a:ext cx="40233600" cy="24688800"/>
          </a:xfrm>
          <a:prstGeom prst="rect">
            <a:avLst/>
          </a:prstGeom>
        </p:spPr>
        <p:txBody>
          <a:bodyPr vert="horz" lIns="0" tIns="0" rIns="501612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40680643"/>
            <a:ext cx="138988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71600" y="914400"/>
            <a:ext cx="457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28000" b="1" dirty="0" smtClean="0">
                <a:gradFill flip="none" rotWithShape="1">
                  <a:gsLst>
                    <a:gs pos="0">
                      <a:srgbClr val="1B5FAE"/>
                    </a:gs>
                    <a:gs pos="100000">
                      <a:srgbClr val="1F285B"/>
                    </a:gs>
                  </a:gsLst>
                  <a:lin ang="5400000" scaled="0"/>
                  <a:tileRect/>
                </a:gradFill>
                <a:latin typeface="Arial"/>
                <a:cs typeface="Arial"/>
              </a:rPr>
              <a:t>R:</a:t>
            </a:r>
            <a:endParaRPr lang="en-US" sz="28000" dirty="0">
              <a:gradFill flip="none" rotWithShape="1">
                <a:gsLst>
                  <a:gs pos="0">
                    <a:srgbClr val="1B5FAE"/>
                  </a:gs>
                  <a:gs pos="100000">
                    <a:srgbClr val="1F285B"/>
                  </a:gs>
                </a:gsLst>
                <a:lin ang="5400000" scaled="0"/>
                <a:tileRect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0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defTabSz="2508062" rtl="0" eaLnBrk="1" latinLnBrk="0" hangingPunct="1">
        <a:spcBef>
          <a:spcPct val="0"/>
        </a:spcBef>
        <a:buNone/>
        <a:defRPr sz="200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81047" indent="-1881047" algn="l" defTabSz="2508062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Arial"/>
          <a:ea typeface="+mn-ea"/>
          <a:cs typeface="Arial"/>
        </a:defRPr>
      </a:lvl1pPr>
      <a:lvl2pPr marL="4075601" indent="-1567539" algn="l" defTabSz="2508062" rtl="0" eaLnBrk="1" latinLnBrk="0" hangingPunct="1">
        <a:spcBef>
          <a:spcPct val="20000"/>
        </a:spcBef>
        <a:buFont typeface="Arial"/>
        <a:buChar char="–"/>
        <a:defRPr sz="10700" kern="1200">
          <a:solidFill>
            <a:schemeClr val="tx1"/>
          </a:solidFill>
          <a:latin typeface="Arial"/>
          <a:ea typeface="+mn-ea"/>
          <a:cs typeface="Arial"/>
        </a:defRPr>
      </a:lvl2pPr>
      <a:lvl3pPr marL="6270155" indent="-1254031" algn="l" defTabSz="2508062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Arial"/>
          <a:ea typeface="+mn-ea"/>
          <a:cs typeface="Arial"/>
        </a:defRPr>
      </a:lvl3pPr>
      <a:lvl4pPr marL="8778217" indent="-1254031" algn="l" defTabSz="2508062" rtl="0" eaLnBrk="1" latinLnBrk="0" hangingPunct="1">
        <a:spcBef>
          <a:spcPct val="20000"/>
        </a:spcBef>
        <a:buFont typeface="Arial"/>
        <a:buChar char="–"/>
        <a:defRPr sz="8800" kern="1200">
          <a:solidFill>
            <a:schemeClr val="tx1"/>
          </a:solidFill>
          <a:latin typeface="Arial"/>
          <a:ea typeface="+mn-ea"/>
          <a:cs typeface="Arial"/>
        </a:defRPr>
      </a:lvl4pPr>
      <a:lvl5pPr marL="11286279" indent="-1254031" algn="l" defTabSz="2508062" rtl="0" eaLnBrk="1" latinLnBrk="0" hangingPunct="1">
        <a:spcBef>
          <a:spcPct val="20000"/>
        </a:spcBef>
        <a:buFont typeface="Arial"/>
        <a:buChar char="»"/>
        <a:defRPr sz="8800" kern="1200">
          <a:solidFill>
            <a:schemeClr val="tx1"/>
          </a:solidFill>
          <a:latin typeface="Arial"/>
          <a:ea typeface="+mn-ea"/>
          <a:cs typeface="Arial"/>
        </a:defRPr>
      </a:lvl5pPr>
      <a:lvl6pPr marL="13794341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emf"/><Relationship Id="rId20" Type="http://schemas.openxmlformats.org/officeDocument/2006/relationships/image" Target="../media/image20.emf"/><Relationship Id="rId21" Type="http://schemas.openxmlformats.org/officeDocument/2006/relationships/image" Target="../media/image21.emf"/><Relationship Id="rId22" Type="http://schemas.openxmlformats.org/officeDocument/2006/relationships/image" Target="../media/image22.emf"/><Relationship Id="rId23" Type="http://schemas.openxmlformats.org/officeDocument/2006/relationships/image" Target="../media/image23.emf"/><Relationship Id="rId24" Type="http://schemas.openxmlformats.org/officeDocument/2006/relationships/image" Target="../media/image24.emf"/><Relationship Id="rId25" Type="http://schemas.openxmlformats.org/officeDocument/2006/relationships/image" Target="../media/image25.emf"/><Relationship Id="rId26" Type="http://schemas.openxmlformats.org/officeDocument/2006/relationships/image" Target="../media/image26.emf"/><Relationship Id="rId27" Type="http://schemas.openxmlformats.org/officeDocument/2006/relationships/image" Target="../media/image27.emf"/><Relationship Id="rId10" Type="http://schemas.openxmlformats.org/officeDocument/2006/relationships/image" Target="../media/image10.emf"/><Relationship Id="rId11" Type="http://schemas.openxmlformats.org/officeDocument/2006/relationships/image" Target="../media/image11.emf"/><Relationship Id="rId12" Type="http://schemas.openxmlformats.org/officeDocument/2006/relationships/image" Target="../media/image12.emf"/><Relationship Id="rId13" Type="http://schemas.openxmlformats.org/officeDocument/2006/relationships/image" Target="../media/image13.emf"/><Relationship Id="rId14" Type="http://schemas.openxmlformats.org/officeDocument/2006/relationships/image" Target="../media/image14.emf"/><Relationship Id="rId15" Type="http://schemas.openxmlformats.org/officeDocument/2006/relationships/image" Target="../media/image15.emf"/><Relationship Id="rId16" Type="http://schemas.openxmlformats.org/officeDocument/2006/relationships/image" Target="../media/image16.emf"/><Relationship Id="rId17" Type="http://schemas.openxmlformats.org/officeDocument/2006/relationships/image" Target="../media/image17.emf"/><Relationship Id="rId18" Type="http://schemas.openxmlformats.org/officeDocument/2006/relationships/image" Target="../media/image18.emf"/><Relationship Id="rId19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402800" y="9631181"/>
            <a:ext cx="20116800" cy="1657280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234143" y="40666313"/>
            <a:ext cx="9144000" cy="1828800"/>
          </a:xfrm>
          <a:prstGeom prst="rect">
            <a:avLst/>
          </a:prstGeom>
          <a:noFill/>
        </p:spPr>
        <p:txBody>
          <a:bodyPr wrap="none" lIns="91440" tIns="91440" rIns="91440" bIns="91440" rtlCol="0" anchor="b" anchorCtr="0">
            <a:noAutofit/>
          </a:bodyPr>
          <a:lstStyle/>
          <a:p>
            <a:r>
              <a:rPr lang="en-US" sz="4000" b="1" dirty="0" smtClean="0">
                <a:solidFill>
                  <a:srgbClr val="1B5FAE"/>
                </a:solidFill>
                <a:latin typeface="Arial"/>
                <a:cs typeface="Arial"/>
              </a:rPr>
              <a:t>climatemodeling.science.energy.gov/acme</a:t>
            </a:r>
            <a:endParaRPr lang="en-US" sz="3600" dirty="0">
              <a:solidFill>
                <a:srgbClr val="1B5FAE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7856" y="914400"/>
            <a:ext cx="29984218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9600" b="1" dirty="0">
                <a:solidFill>
                  <a:srgbClr val="000000"/>
                </a:solidFill>
                <a:latin typeface="Arial"/>
                <a:cs typeface="Arial"/>
              </a:rPr>
              <a:t>Regionally Refined ACME </a:t>
            </a:r>
            <a:r>
              <a:rPr lang="en-US" sz="9600" b="1" dirty="0" smtClean="0">
                <a:solidFill>
                  <a:srgbClr val="000000"/>
                </a:solidFill>
                <a:latin typeface="Arial"/>
                <a:cs typeface="Arial"/>
              </a:rPr>
              <a:t>V1 Model over the</a:t>
            </a:r>
          </a:p>
          <a:p>
            <a:r>
              <a:rPr lang="en-US" sz="9600" b="1" dirty="0" smtClean="0">
                <a:solidFill>
                  <a:srgbClr val="000000"/>
                </a:solidFill>
                <a:latin typeface="Arial"/>
                <a:cs typeface="Arial"/>
              </a:rPr>
              <a:t>Contiguous </a:t>
            </a:r>
            <a:r>
              <a:rPr lang="en-US" sz="9600" b="1" dirty="0">
                <a:solidFill>
                  <a:srgbClr val="000000"/>
                </a:solidFill>
                <a:latin typeface="Arial"/>
                <a:cs typeface="Arial"/>
              </a:rPr>
              <a:t>United States</a:t>
            </a:r>
            <a:endParaRPr lang="en-US" sz="96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1500"/>
              </a:spcBef>
            </a:pP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Qi Tang</a:t>
            </a:r>
            <a:r>
              <a:rPr lang="en-US" sz="6000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 (tang30@llnl.gov</a:t>
            </a:r>
            <a:r>
              <a:rPr lang="en-US" sz="6000" dirty="0">
                <a:solidFill>
                  <a:srgbClr val="000000"/>
                </a:solidFill>
                <a:latin typeface="Arial"/>
                <a:cs typeface="Arial"/>
              </a:rPr>
              <a:t>), Erika </a:t>
            </a: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Roesler</a:t>
            </a:r>
            <a:r>
              <a:rPr lang="en-US" sz="60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6000" dirty="0" err="1" smtClean="0">
                <a:solidFill>
                  <a:srgbClr val="000000"/>
                </a:solidFill>
                <a:latin typeface="Arial"/>
                <a:cs typeface="Arial"/>
              </a:rPr>
              <a:t>Wuyin</a:t>
            </a: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 Lin</a:t>
            </a:r>
            <a:r>
              <a:rPr lang="en-US" sz="6000" baseline="30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6000" dirty="0" err="1" smtClean="0">
                <a:solidFill>
                  <a:srgbClr val="000000"/>
                </a:solidFill>
                <a:latin typeface="Arial"/>
                <a:cs typeface="Arial"/>
              </a:rPr>
              <a:t>Xue</a:t>
            </a: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 Zheng</a:t>
            </a:r>
            <a:r>
              <a:rPr lang="en-US" sz="6000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6000" dirty="0" smtClean="0">
                <a:solidFill>
                  <a:srgbClr val="000000"/>
                </a:solidFill>
                <a:latin typeface="Arial"/>
                <a:cs typeface="Arial"/>
              </a:rPr>
              <a:t>, and Mark Taylor</a:t>
            </a:r>
            <a:r>
              <a:rPr lang="en-US" sz="60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  <a:p>
            <a:pPr>
              <a:spcBef>
                <a:spcPts val="1000"/>
              </a:spcBef>
            </a:pPr>
            <a:r>
              <a:rPr lang="en-US" sz="4800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4800" dirty="0" smtClean="0">
                <a:solidFill>
                  <a:srgbClr val="000000"/>
                </a:solidFill>
                <a:latin typeface="Arial"/>
                <a:cs typeface="Arial"/>
              </a:rPr>
              <a:t>Lawrence </a:t>
            </a:r>
            <a:r>
              <a:rPr lang="en-US" sz="4800" dirty="0">
                <a:solidFill>
                  <a:srgbClr val="000000"/>
                </a:solidFill>
                <a:latin typeface="Arial"/>
                <a:cs typeface="Arial"/>
              </a:rPr>
              <a:t>Livermore National Laboratory, </a:t>
            </a:r>
            <a:r>
              <a:rPr lang="en-US" sz="4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4800" dirty="0" smtClean="0">
                <a:solidFill>
                  <a:srgbClr val="000000"/>
                </a:solidFill>
                <a:latin typeface="Arial"/>
                <a:cs typeface="Arial"/>
              </a:rPr>
              <a:t>Sandia </a:t>
            </a:r>
            <a:r>
              <a:rPr lang="en-US" sz="4800" dirty="0">
                <a:solidFill>
                  <a:srgbClr val="000000"/>
                </a:solidFill>
                <a:latin typeface="Arial"/>
                <a:cs typeface="Arial"/>
              </a:rPr>
              <a:t>National </a:t>
            </a:r>
            <a:r>
              <a:rPr lang="en-US" sz="4800" dirty="0" smtClean="0">
                <a:solidFill>
                  <a:srgbClr val="000000"/>
                </a:solidFill>
                <a:latin typeface="Arial"/>
                <a:cs typeface="Arial"/>
              </a:rPr>
              <a:t>Laboratory,</a:t>
            </a:r>
            <a:r>
              <a:rPr lang="en-US" sz="4800" baseline="30000" dirty="0" smtClean="0">
                <a:solidFill>
                  <a:srgbClr val="000000"/>
                </a:solidFill>
                <a:latin typeface="Arial"/>
                <a:cs typeface="Arial"/>
              </a:rPr>
              <a:t> 3</a:t>
            </a:r>
            <a:r>
              <a:rPr lang="en-US" sz="4800" dirty="0" smtClean="0">
                <a:solidFill>
                  <a:srgbClr val="000000"/>
                </a:solidFill>
                <a:latin typeface="Arial"/>
                <a:cs typeface="Arial"/>
              </a:rPr>
              <a:t>Brookhaven </a:t>
            </a:r>
            <a:r>
              <a:rPr lang="en-US" sz="4800" dirty="0">
                <a:solidFill>
                  <a:srgbClr val="000000"/>
                </a:solidFill>
                <a:latin typeface="Arial"/>
                <a:cs typeface="Arial"/>
              </a:rPr>
              <a:t>National </a:t>
            </a:r>
            <a:r>
              <a:rPr lang="en-US" sz="4800" dirty="0" smtClean="0">
                <a:solidFill>
                  <a:srgbClr val="000000"/>
                </a:solidFill>
                <a:latin typeface="Arial"/>
                <a:cs typeface="Arial"/>
              </a:rPr>
              <a:t>Laboratory</a:t>
            </a:r>
            <a:endParaRPr lang="en-US" sz="4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1600" y="9601199"/>
            <a:ext cx="20176002" cy="8130212"/>
            <a:chOff x="1371600" y="9601200"/>
            <a:chExt cx="20176002" cy="8762353"/>
          </a:xfrm>
        </p:grpSpPr>
        <p:sp>
          <p:nvSpPr>
            <p:cNvPr id="6" name="Rectangle 5"/>
            <p:cNvSpPr/>
            <p:nvPr/>
          </p:nvSpPr>
          <p:spPr>
            <a:xfrm>
              <a:off x="1371600" y="9601201"/>
              <a:ext cx="20116800" cy="876235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802" y="11887201"/>
              <a:ext cx="20116800" cy="6476352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 marL="38100">
                <a:lnSpc>
                  <a:spcPct val="110000"/>
                </a:lnSpc>
              </a:pPr>
              <a:r>
                <a:rPr lang="en-US" sz="4000" b="1" dirty="0" smtClean="0">
                  <a:solidFill>
                    <a:srgbClr val="1B5FAE"/>
                  </a:solidFill>
                  <a:latin typeface="Arial"/>
                  <a:cs typeface="Arial"/>
                </a:rPr>
                <a:t>Introduction</a:t>
              </a:r>
            </a:p>
            <a:p>
              <a:pPr marL="38100">
                <a:lnSpc>
                  <a:spcPct val="110000"/>
                </a:lnSpc>
              </a:pPr>
              <a:endParaRPr lang="en-US" sz="3600" dirty="0">
                <a:latin typeface="Arial"/>
                <a:cs typeface="Arial"/>
              </a:endParaRPr>
            </a:p>
            <a:p>
              <a:pPr marL="609600" indent="-571500">
                <a:lnSpc>
                  <a:spcPct val="110000"/>
                </a:lnSpc>
                <a:buFont typeface="Wingdings" charset="2"/>
                <a:buChar char="Ø"/>
              </a:pPr>
              <a:r>
                <a:rPr lang="en-US" sz="3600" dirty="0" smtClean="0">
                  <a:latin typeface="Arial"/>
                  <a:cs typeface="Arial"/>
                </a:rPr>
                <a:t>RRM provides an economical way to study the behavior</a:t>
              </a:r>
            </a:p>
            <a:p>
              <a:pPr marL="38100">
                <a:lnSpc>
                  <a:spcPct val="110000"/>
                </a:lnSpc>
              </a:pPr>
              <a:r>
                <a:rPr lang="en-US" sz="3600" dirty="0">
                  <a:latin typeface="Arial"/>
                  <a:cs typeface="Arial"/>
                </a:rPr>
                <a:t> </a:t>
              </a:r>
              <a:r>
                <a:rPr lang="en-US" sz="3600" dirty="0" smtClean="0">
                  <a:latin typeface="Arial"/>
                  <a:cs typeface="Arial"/>
                </a:rPr>
                <a:t>    of a global uniform high-resolution model in refined area.</a:t>
              </a:r>
            </a:p>
            <a:p>
              <a:pPr marL="38100">
                <a:lnSpc>
                  <a:spcPct val="110000"/>
                </a:lnSpc>
              </a:pPr>
              <a:endParaRPr lang="en-US" sz="3600" dirty="0" smtClean="0">
                <a:latin typeface="Arial"/>
                <a:cs typeface="Arial"/>
              </a:endParaRPr>
            </a:p>
            <a:p>
              <a:pPr marL="609600" indent="-571500">
                <a:lnSpc>
                  <a:spcPct val="110000"/>
                </a:lnSpc>
                <a:buFont typeface="Wingdings" charset="2"/>
                <a:buChar char="Ø"/>
              </a:pPr>
              <a:r>
                <a:rPr lang="en-US" sz="3600" dirty="0" smtClean="0">
                  <a:latin typeface="Arial"/>
                  <a:cs typeface="Arial"/>
                </a:rPr>
                <a:t>We focus on documenting long-standing, remaining climate</a:t>
              </a:r>
              <a:br>
                <a:rPr lang="en-US" sz="3600" dirty="0" smtClean="0">
                  <a:latin typeface="Arial"/>
                  <a:cs typeface="Arial"/>
                </a:rPr>
              </a:br>
              <a:r>
                <a:rPr lang="en-US" sz="3600" dirty="0" smtClean="0">
                  <a:latin typeface="Arial"/>
                  <a:cs typeface="Arial"/>
                </a:rPr>
                <a:t>model issues (i.e., warm bias, precipitation diurnal cycle) in</a:t>
              </a:r>
              <a:br>
                <a:rPr lang="en-US" sz="3600" dirty="0" smtClean="0">
                  <a:latin typeface="Arial"/>
                  <a:cs typeface="Arial"/>
                </a:rPr>
              </a:br>
              <a:r>
                <a:rPr lang="en-US" sz="3600" dirty="0" smtClean="0">
                  <a:latin typeface="Arial"/>
                  <a:cs typeface="Arial"/>
                </a:rPr>
                <a:t>ACME V1 CONUS RRM.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71600" y="9601200"/>
              <a:ext cx="20116800" cy="2286000"/>
              <a:chOff x="1371600" y="9601200"/>
              <a:chExt cx="20116800" cy="22860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1B5FAE"/>
                  </a:gs>
                  <a:gs pos="100000">
                    <a:srgbClr val="1F285B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Overview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371600" y="17880756"/>
            <a:ext cx="20116800" cy="22255500"/>
            <a:chOff x="1371600" y="24612618"/>
            <a:chExt cx="20116800" cy="22255500"/>
          </a:xfrm>
        </p:grpSpPr>
        <p:sp>
          <p:nvSpPr>
            <p:cNvPr id="9" name="Rectangle 8"/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26898617"/>
              <a:ext cx="20116800" cy="19969501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 smtClean="0">
                  <a:solidFill>
                    <a:srgbClr val="1B5FAE"/>
                  </a:solidFill>
                  <a:latin typeface="Arial"/>
                  <a:cs typeface="Arial"/>
                </a:rPr>
                <a:t>Simulations</a:t>
              </a:r>
            </a:p>
            <a:p>
              <a:pPr marL="1163638" indent="-571500">
                <a:lnSpc>
                  <a:spcPct val="110000"/>
                </a:lnSpc>
                <a:buFont typeface="Arial"/>
                <a:buChar char="•"/>
              </a:pPr>
              <a:endParaRPr lang="en-US" sz="1600" dirty="0" smtClean="0">
                <a:latin typeface="Arial"/>
                <a:cs typeface="Arial"/>
              </a:endParaRPr>
            </a:p>
            <a:p>
              <a:pPr marL="1163638" indent="-571500">
                <a:lnSpc>
                  <a:spcPct val="110000"/>
                </a:lnSpc>
                <a:buFont typeface="Arial"/>
                <a:buChar char="•"/>
              </a:pPr>
              <a:r>
                <a:rPr lang="en-US" sz="3600" dirty="0" smtClean="0">
                  <a:latin typeface="Arial"/>
                  <a:cs typeface="Arial"/>
                </a:rPr>
                <a:t>CONUS (conusx4v1) RRM resolution: high-res region: 0.25</a:t>
              </a:r>
              <a:r>
                <a:rPr lang="en-US" sz="3600" baseline="30000" dirty="0" smtClean="0">
                  <a:latin typeface="Arial"/>
                  <a:cs typeface="Arial"/>
                </a:rPr>
                <a:t>o</a:t>
              </a:r>
              <a:r>
                <a:rPr lang="en-US" sz="3600" dirty="0" smtClean="0">
                  <a:latin typeface="Arial"/>
                  <a:cs typeface="Arial"/>
                </a:rPr>
                <a:t>, low-res region: 1.0</a:t>
              </a:r>
              <a:r>
                <a:rPr lang="en-US" sz="3600" baseline="30000" dirty="0" smtClean="0">
                  <a:latin typeface="Arial"/>
                  <a:cs typeface="Arial"/>
                </a:rPr>
                <a:t>o</a:t>
              </a:r>
              <a:endParaRPr lang="en-US" sz="3600" dirty="0" smtClean="0">
                <a:latin typeface="Arial"/>
                <a:cs typeface="Arial"/>
              </a:endParaRPr>
            </a:p>
            <a:p>
              <a:pPr marL="1163638" indent="-571500">
                <a:lnSpc>
                  <a:spcPct val="110000"/>
                </a:lnSpc>
                <a:buFont typeface="Arial"/>
                <a:buChar char="•"/>
              </a:pPr>
              <a:r>
                <a:rPr lang="en-US" sz="3600" dirty="0" smtClean="0">
                  <a:latin typeface="Arial"/>
                  <a:cs typeface="Arial"/>
                </a:rPr>
                <a:t>5-year free-running and 8-month (2011/01-08) nudging simulations</a:t>
              </a:r>
            </a:p>
            <a:p>
              <a:pPr marL="1163638" indent="-571500">
                <a:lnSpc>
                  <a:spcPct val="110000"/>
                </a:lnSpc>
                <a:buFont typeface="Arial"/>
                <a:buChar char="•"/>
              </a:pPr>
              <a:r>
                <a:rPr lang="en-US" sz="3600" dirty="0" smtClean="0">
                  <a:latin typeface="Arial"/>
                  <a:cs typeface="Arial"/>
                </a:rPr>
                <a:t>Nudged U &amp; V to the ECMWF-Interim analysis data over the low-resolution region</a:t>
              </a:r>
            </a:p>
            <a:p>
              <a:pPr marL="1163638" indent="-571500">
                <a:lnSpc>
                  <a:spcPct val="110000"/>
                </a:lnSpc>
                <a:buFont typeface="Arial"/>
                <a:buChar char="•"/>
              </a:pPr>
              <a:r>
                <a:rPr lang="en-US" sz="3600" dirty="0" smtClean="0">
                  <a:latin typeface="Arial"/>
                  <a:cs typeface="Arial"/>
                </a:rPr>
                <a:t>Model versions: V0 (</a:t>
              </a:r>
              <a:r>
                <a:rPr lang="pt-BR" sz="3600" dirty="0" smtClean="0">
                  <a:latin typeface="Arial"/>
                  <a:cs typeface="Arial"/>
                </a:rPr>
                <a:t>v0.2-268-g66bc3bc), V1 (</a:t>
              </a:r>
              <a:r>
                <a:rPr lang="hu-HU" sz="3600" dirty="0" smtClean="0">
                  <a:latin typeface="Arial"/>
                  <a:cs typeface="Arial"/>
                </a:rPr>
                <a:t>v1.0.0-beta)</a:t>
              </a:r>
              <a:endParaRPr lang="en-US" sz="3600" dirty="0" smtClean="0">
                <a:latin typeface="Arial"/>
                <a:cs typeface="Arial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71600" y="24612618"/>
              <a:ext cx="20116800" cy="2286000"/>
              <a:chOff x="1371600" y="24612618"/>
              <a:chExt cx="20116800" cy="22860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371600" y="24612618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1B5FAE"/>
                  </a:gs>
                  <a:gs pos="100000">
                    <a:srgbClr val="1F285B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371600" y="24612618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Methodology &amp; Results</a:t>
                </a: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22402800" y="26931222"/>
            <a:ext cx="20116800" cy="132622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402800" y="26649908"/>
            <a:ext cx="20116800" cy="13586839"/>
          </a:xfrm>
          <a:prstGeom prst="rect">
            <a:avLst/>
          </a:prstGeom>
          <a:noFill/>
        </p:spPr>
        <p:txBody>
          <a:bodyPr wrap="none" lIns="457200" tIns="457200" rIns="457200" bIns="457200" rtlCol="0">
            <a:noAutofit/>
          </a:bodyPr>
          <a:lstStyle/>
          <a:p>
            <a:pPr>
              <a:lnSpc>
                <a:spcPct val="110000"/>
              </a:lnSpc>
            </a:pPr>
            <a:endParaRPr lang="en-US" sz="3600" dirty="0" smtClean="0">
              <a:latin typeface="Arial"/>
              <a:cs typeface="Arial"/>
            </a:endParaRPr>
          </a:p>
        </p:txBody>
      </p:sp>
      <p:pic>
        <p:nvPicPr>
          <p:cNvPr id="31" name="Content Placeholder 2" descr="ne30-ne120_CONUS_v5_LOWCONN_orth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t="26059" r="10514" b="18413"/>
          <a:stretch/>
        </p:blipFill>
        <p:spPr>
          <a:xfrm>
            <a:off x="14733077" y="12075682"/>
            <a:ext cx="6691337" cy="5289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7499" y="23993530"/>
            <a:ext cx="520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Warm Bias</a:t>
            </a:r>
            <a:endParaRPr lang="en-US" sz="3600" b="1" u="sng" dirty="0"/>
          </a:p>
        </p:txBody>
      </p:sp>
      <p:sp>
        <p:nvSpPr>
          <p:cNvPr id="35" name="TextBox 34"/>
          <p:cNvSpPr txBox="1"/>
          <p:nvPr/>
        </p:nvSpPr>
        <p:spPr>
          <a:xfrm>
            <a:off x="28244436" y="26258019"/>
            <a:ext cx="746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Precipitation Diurnal Cycle</a:t>
            </a:r>
            <a:endParaRPr lang="en-US" sz="3600" b="1" u="sng" dirty="0"/>
          </a:p>
        </p:txBody>
      </p:sp>
      <p:pic>
        <p:nvPicPr>
          <p:cNvPr id="10" name="Picture 9" descr="NEX_1.0_PRECT_CONUS2_AMJJ_harmonic0_diurnalcycle_maps-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14678" b="10919"/>
          <a:stretch/>
        </p:blipFill>
        <p:spPr>
          <a:xfrm>
            <a:off x="23200643" y="27265592"/>
            <a:ext cx="5757333" cy="3280834"/>
          </a:xfrm>
          <a:prstGeom prst="rect">
            <a:avLst/>
          </a:prstGeom>
        </p:spPr>
      </p:pic>
      <p:sp>
        <p:nvSpPr>
          <p:cNvPr id="52" name="TextBox 46"/>
          <p:cNvSpPr txBox="1">
            <a:spLocks noChangeArrowheads="1"/>
          </p:cNvSpPr>
          <p:nvPr/>
        </p:nvSpPr>
        <p:spPr bwMode="auto">
          <a:xfrm>
            <a:off x="14798982" y="41161404"/>
            <a:ext cx="11080748" cy="149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235" tIns="37118" rIns="74235" bIns="37118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Times" charset="0"/>
              </a:rPr>
              <a:t>This work was performed under the auspices of the U. S. Department of Energy by Lawrence Livermore National Laboratory under contract DE-AC52-07NA27344. </a:t>
            </a:r>
            <a:r>
              <a:rPr lang="en-US" sz="3000" dirty="0" smtClean="0">
                <a:latin typeface="Times" charset="0"/>
              </a:rPr>
              <a:t>LLNL-POST</a:t>
            </a:r>
            <a:r>
              <a:rPr lang="en-US" sz="3000" dirty="0" smtClean="0">
                <a:latin typeface="Times"/>
                <a:cs typeface="Times"/>
              </a:rPr>
              <a:t>-</a:t>
            </a:r>
            <a:r>
              <a:rPr lang="is-IS" sz="3000" dirty="0">
                <a:latin typeface="Times"/>
                <a:cs typeface="Times"/>
              </a:rPr>
              <a:t>732412</a:t>
            </a:r>
            <a:endParaRPr lang="en-US" sz="3000" dirty="0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4742" y="29118311"/>
            <a:ext cx="5915333" cy="2308324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Free run mean AMJJ T</a:t>
            </a:r>
            <a:r>
              <a:rPr lang="en-US" sz="3600" baseline="-25000" dirty="0" smtClean="0"/>
              <a:t>2m</a:t>
            </a:r>
            <a:r>
              <a:rPr lang="en-US" sz="3600" dirty="0" smtClean="0"/>
              <a:t> (K)</a:t>
            </a:r>
            <a:endParaRPr lang="en-US" sz="3600" baseline="-25000" dirty="0" smtClean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V1 shows less warm bias than V0 over most of the CONUS.</a:t>
            </a:r>
          </a:p>
        </p:txBody>
      </p:sp>
      <p:pic>
        <p:nvPicPr>
          <p:cNvPr id="4" name="Picture 3" descr="mRR-CNTL_tu_PRECT_CONUS2_AMJJ_harmonic0_diurnalcycle_maps-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r="14915" b="10919"/>
          <a:stretch/>
        </p:blipFill>
        <p:spPr>
          <a:xfrm>
            <a:off x="29200591" y="27282941"/>
            <a:ext cx="5723467" cy="32808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7"/>
          <a:stretch/>
        </p:blipFill>
        <p:spPr>
          <a:xfrm>
            <a:off x="8487082" y="28627549"/>
            <a:ext cx="5752259" cy="3733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814" y="28625012"/>
            <a:ext cx="6311900" cy="3733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8"/>
          <a:stretch/>
        </p:blipFill>
        <p:spPr>
          <a:xfrm>
            <a:off x="2024742" y="32566781"/>
            <a:ext cx="5710764" cy="3733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"/>
          <a:stretch/>
        </p:blipFill>
        <p:spPr>
          <a:xfrm>
            <a:off x="8487082" y="32566781"/>
            <a:ext cx="5799245" cy="37338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814" y="32566781"/>
            <a:ext cx="6235700" cy="37338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20"/>
          <a:stretch/>
        </p:blipFill>
        <p:spPr>
          <a:xfrm>
            <a:off x="8520339" y="36351518"/>
            <a:ext cx="5774152" cy="37338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814" y="36351518"/>
            <a:ext cx="6311900" cy="37338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024742" y="36846791"/>
            <a:ext cx="6304704" cy="2862322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Nudging mean 2011 AMJJ T</a:t>
            </a:r>
            <a:r>
              <a:rPr lang="en-US" sz="3600" baseline="-25000" dirty="0" smtClean="0"/>
              <a:t>2m 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Similar to free-run, less warm bias in V1 than V0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Warm bias is reduced with nudging.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4"/>
          <a:stretch/>
        </p:blipFill>
        <p:spPr>
          <a:xfrm>
            <a:off x="23220669" y="10177032"/>
            <a:ext cx="5779327" cy="37973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8244437" y="9516524"/>
            <a:ext cx="746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Precipitation</a:t>
            </a:r>
            <a:endParaRPr lang="en-US" sz="3600" b="1" u="sng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8"/>
          <a:stretch/>
        </p:blipFill>
        <p:spPr>
          <a:xfrm>
            <a:off x="29564272" y="10177032"/>
            <a:ext cx="5765607" cy="37973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499" y="10148008"/>
            <a:ext cx="6134100" cy="37973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"/>
          <a:stretch/>
        </p:blipFill>
        <p:spPr>
          <a:xfrm>
            <a:off x="29565696" y="14083456"/>
            <a:ext cx="5791007" cy="37973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499" y="14056583"/>
            <a:ext cx="6159500" cy="37973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3097064" y="14614874"/>
            <a:ext cx="5867400" cy="2308324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Free run mean AMJJ total precipitation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(mm/day)</a:t>
            </a:r>
            <a:endParaRPr lang="en-US" sz="3600" baseline="-25000" dirty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Both versions simulate mean precipitation well.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7"/>
          <a:stretch/>
        </p:blipFill>
        <p:spPr>
          <a:xfrm>
            <a:off x="23220669" y="18047650"/>
            <a:ext cx="5736770" cy="37973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8"/>
          <a:stretch/>
        </p:blipFill>
        <p:spPr>
          <a:xfrm>
            <a:off x="29564271" y="18047650"/>
            <a:ext cx="5765607" cy="37973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219" y="18048304"/>
            <a:ext cx="6134100" cy="37973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5"/>
          <a:stretch/>
        </p:blipFill>
        <p:spPr>
          <a:xfrm>
            <a:off x="29564271" y="21957445"/>
            <a:ext cx="5765607" cy="37973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878" y="21956879"/>
            <a:ext cx="6159500" cy="37973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23097064" y="22453923"/>
            <a:ext cx="5867400" cy="2862322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Nudging mean 2011 AMJJ total precipitation.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V1 captures intense precipitation over Eastern US better than V0.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705" y="27415699"/>
            <a:ext cx="6578600" cy="31115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411" y="30696370"/>
            <a:ext cx="5854700" cy="44323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311" y="30660891"/>
            <a:ext cx="6339411" cy="943867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3097064" y="31177741"/>
            <a:ext cx="5727684" cy="8402300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2011 AMJJ nudging results (2D map and line plots)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V1 simulates better maximum precipitation magnitude than V0.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Both model versions fail to capture </a:t>
            </a:r>
            <a:r>
              <a:rPr lang="en-US" sz="3600" dirty="0"/>
              <a:t>the nocturnal peak precipitation in the Central </a:t>
            </a:r>
            <a:r>
              <a:rPr lang="en-US" sz="3600" dirty="0" smtClean="0"/>
              <a:t>US.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V1 shows degraded precipitation phase, especially over </a:t>
            </a:r>
            <a:r>
              <a:rPr lang="en-US" sz="3600" dirty="0" smtClean="0">
                <a:solidFill>
                  <a:srgbClr val="0070C0"/>
                </a:solidFill>
              </a:rPr>
              <a:t>middle</a:t>
            </a:r>
            <a:r>
              <a:rPr lang="en-US" sz="3600" dirty="0" smtClean="0"/>
              <a:t> and </a:t>
            </a:r>
            <a:r>
              <a:rPr lang="en-US" sz="3600" dirty="0" smtClean="0">
                <a:solidFill>
                  <a:srgbClr val="00B050"/>
                </a:solidFill>
              </a:rPr>
              <a:t>low</a:t>
            </a:r>
            <a:r>
              <a:rPr lang="en-US" sz="3600" dirty="0" smtClean="0"/>
              <a:t> Plains.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Model results are similar for other selected regions.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9327607" y="35117297"/>
            <a:ext cx="5727684" cy="5078313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err="1"/>
              <a:t>Hovmöller</a:t>
            </a:r>
            <a:r>
              <a:rPr lang="en-US" sz="3600" dirty="0"/>
              <a:t> </a:t>
            </a:r>
            <a:r>
              <a:rPr lang="en-US" sz="3600" dirty="0" smtClean="0"/>
              <a:t>of nudging results for MC3E period (2011/4/22-6/6)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Model does not simulate the correct propagation speed and intensity, particularly in late May.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Large scale precipitation dominates the signal.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41"/>
          <a:stretch/>
        </p:blipFill>
        <p:spPr>
          <a:xfrm>
            <a:off x="2024742" y="24755588"/>
            <a:ext cx="5746715" cy="37338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602349" y="24656486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JRA25</a:t>
            </a:r>
            <a:endParaRPr lang="en-US" sz="24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6"/>
          <a:stretch/>
        </p:blipFill>
        <p:spPr>
          <a:xfrm>
            <a:off x="8520339" y="24755588"/>
            <a:ext cx="5719002" cy="373380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0181150" y="24656486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V0</a:t>
            </a:r>
            <a:endParaRPr lang="en-US" sz="24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814" y="24760470"/>
            <a:ext cx="6235700" cy="37338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6624981" y="24656486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</a:t>
            </a:r>
            <a:endParaRPr lang="en-US" sz="24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10125519" y="28525544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V1 - V0</a:t>
            </a:r>
            <a:endParaRPr lang="en-US" sz="24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17455255" y="28519850"/>
            <a:ext cx="157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V1 – JRA25</a:t>
            </a:r>
            <a:endParaRPr lang="en-US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3617343" y="32457994"/>
            <a:ext cx="15749998" cy="461665"/>
            <a:chOff x="3754749" y="24808886"/>
            <a:chExt cx="15749998" cy="461665"/>
          </a:xfrm>
        </p:grpSpPr>
        <p:sp>
          <p:nvSpPr>
            <p:cNvPr id="84" name="TextBox 83"/>
            <p:cNvSpPr txBox="1"/>
            <p:nvPr/>
          </p:nvSpPr>
          <p:spPr>
            <a:xfrm>
              <a:off x="3754749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NOAA (</a:t>
              </a:r>
              <a:r>
                <a:rPr lang="en-US" sz="2400" b="1" dirty="0" err="1" smtClean="0"/>
                <a:t>obs</a:t>
              </a:r>
              <a:r>
                <a:rPr lang="en-US" sz="2400" b="1" dirty="0" smtClean="0"/>
                <a:t>)</a:t>
              </a:r>
              <a:endParaRPr lang="en-US" sz="2400" b="1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333550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V0</a:t>
              </a:r>
              <a:endParaRPr lang="en-US" sz="2400" b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6777381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V1</a:t>
              </a:r>
              <a:endParaRPr lang="en-US" sz="2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181150" y="36252874"/>
            <a:ext cx="8904778" cy="467359"/>
            <a:chOff x="10277919" y="28672250"/>
            <a:chExt cx="8904778" cy="467359"/>
          </a:xfrm>
        </p:grpSpPr>
        <p:sp>
          <p:nvSpPr>
            <p:cNvPr id="87" name="TextBox 86"/>
            <p:cNvSpPr txBox="1"/>
            <p:nvPr/>
          </p:nvSpPr>
          <p:spPr>
            <a:xfrm>
              <a:off x="10277919" y="28677944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V1 - V0</a:t>
              </a:r>
              <a:endParaRPr lang="en-US" sz="2400" b="1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7552024" y="28672250"/>
              <a:ext cx="1630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V1 </a:t>
              </a:r>
              <a:r>
                <a:rPr lang="en-US" sz="2400" b="1" smtClean="0"/>
                <a:t>– NOAA</a:t>
              </a:r>
              <a:endParaRPr lang="en-US" sz="2400" b="1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1050087" y="14034135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V1 - V0</a:t>
            </a:r>
            <a:endParaRPr lang="en-US" sz="24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38379823" y="14028441"/>
            <a:ext cx="157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 – GPCP</a:t>
            </a:r>
            <a:endParaRPr lang="en-US" sz="2400" b="1" dirty="0"/>
          </a:p>
        </p:txBody>
      </p:sp>
      <p:grpSp>
        <p:nvGrpSpPr>
          <p:cNvPr id="95" name="Group 94"/>
          <p:cNvGrpSpPr/>
          <p:nvPr/>
        </p:nvGrpSpPr>
        <p:grpSpPr>
          <a:xfrm>
            <a:off x="24672442" y="10125789"/>
            <a:ext cx="15749998" cy="461665"/>
            <a:chOff x="3754749" y="24808886"/>
            <a:chExt cx="15749998" cy="461665"/>
          </a:xfrm>
        </p:grpSpPr>
        <p:sp>
          <p:nvSpPr>
            <p:cNvPr id="96" name="TextBox 95"/>
            <p:cNvSpPr txBox="1"/>
            <p:nvPr/>
          </p:nvSpPr>
          <p:spPr>
            <a:xfrm>
              <a:off x="3754749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GPCP (</a:t>
              </a:r>
              <a:r>
                <a:rPr lang="en-US" sz="2400" b="1" dirty="0" err="1" smtClean="0"/>
                <a:t>obs</a:t>
              </a:r>
              <a:r>
                <a:rPr lang="en-US" sz="2400" b="1" dirty="0" smtClean="0"/>
                <a:t>)</a:t>
              </a:r>
              <a:endParaRPr lang="en-US" sz="2400" b="1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333550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V0</a:t>
              </a:r>
              <a:endParaRPr lang="en-US" sz="2400" b="1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6777381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V1</a:t>
              </a:r>
              <a:endParaRPr lang="en-US" sz="2400" b="1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4740782" y="17984803"/>
            <a:ext cx="15749998" cy="461665"/>
            <a:chOff x="3754749" y="24808886"/>
            <a:chExt cx="15749998" cy="461665"/>
          </a:xfrm>
        </p:grpSpPr>
        <p:sp>
          <p:nvSpPr>
            <p:cNvPr id="104" name="TextBox 103"/>
            <p:cNvSpPr txBox="1"/>
            <p:nvPr/>
          </p:nvSpPr>
          <p:spPr>
            <a:xfrm>
              <a:off x="3754749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NEXRAD (</a:t>
              </a:r>
              <a:r>
                <a:rPr lang="en-US" sz="2400" b="1" dirty="0" err="1" smtClean="0"/>
                <a:t>obs</a:t>
              </a:r>
              <a:r>
                <a:rPr lang="en-US" sz="2400" b="1" dirty="0" smtClean="0"/>
                <a:t>)</a:t>
              </a:r>
              <a:endParaRPr lang="en-US" sz="2400" b="1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0333550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V0</a:t>
              </a:r>
              <a:endParaRPr lang="en-US" sz="24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6777381" y="24808886"/>
              <a:ext cx="2727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V1</a:t>
              </a:r>
              <a:endParaRPr lang="en-US" sz="2400" b="1" dirty="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1050087" y="21916167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V1 - V0</a:t>
            </a:r>
            <a:endParaRPr lang="en-US" sz="2400" b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38143544" y="21910473"/>
            <a:ext cx="191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 </a:t>
            </a:r>
            <a:r>
              <a:rPr lang="en-US" sz="2400" b="1" smtClean="0"/>
              <a:t>– NEXRAD</a:t>
            </a:r>
            <a:endParaRPr lang="en-US" sz="24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24746860" y="26863658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NEXRAD (</a:t>
            </a:r>
            <a:r>
              <a:rPr lang="en-US" sz="2400" b="1" dirty="0" err="1" smtClean="0"/>
              <a:t>obs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30698642" y="26863658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V0</a:t>
            </a:r>
            <a:endParaRPr lang="en-US" sz="24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37142473" y="26863658"/>
            <a:ext cx="272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31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375</Words>
  <Application>Microsoft Macintosh PowerPoint</Application>
  <PresentationFormat>Custom</PresentationFormat>
  <Paragraphs>63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ＭＳ Ｐゴシック</vt:lpstr>
      <vt:lpstr>Times</vt:lpstr>
      <vt:lpstr>Wingdings</vt:lpstr>
      <vt:lpstr>Office Theme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Tang, Qi</cp:lastModifiedBy>
  <cp:revision>96</cp:revision>
  <cp:lastPrinted>2015-10-26T21:22:06Z</cp:lastPrinted>
  <dcterms:created xsi:type="dcterms:W3CDTF">2015-04-08T23:32:45Z</dcterms:created>
  <dcterms:modified xsi:type="dcterms:W3CDTF">2017-06-08T02:25:34Z</dcterms:modified>
</cp:coreProperties>
</file>