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428" r:id="rId2"/>
    <p:sldId id="1429" r:id="rId3"/>
    <p:sldId id="1430" r:id="rId4"/>
    <p:sldId id="1431" r:id="rId5"/>
    <p:sldId id="1432" r:id="rId6"/>
    <p:sldId id="1433" r:id="rId7"/>
    <p:sldId id="143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 snapToGrid="0">
      <p:cViewPr varScale="1">
        <p:scale>
          <a:sx n="91" d="100"/>
          <a:sy n="91" d="100"/>
        </p:scale>
        <p:origin x="12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A3FB4-EE4F-BF70-A6E7-4E32EA0D80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EE7E8F-783A-5E7A-AEB5-EF402AC851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F7A911-EE1A-1D7C-C824-39BD68FA4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3E60A-177B-47FC-911C-46B7824D103B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92E7DF-E62C-88F6-6DF9-46E766D1C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3E2A56-54AE-0069-EC89-82AFC6468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744BB-2186-42A2-B1BD-87B7059CA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009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AC12C-25E6-B4DA-FCAB-77D4078D4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F37DFA-AF3A-89C0-0F8A-30D0822FFE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F94B6C-7D1B-FF02-AE84-0C3CB639C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3E60A-177B-47FC-911C-46B7824D103B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DD663E-CB71-F78C-3BFC-61B649803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467F81-AE51-B032-575B-D325E8C6A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744BB-2186-42A2-B1BD-87B7059CA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793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560E2B-E02E-2C4A-34A6-1BF7625C94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4DE821-DC14-7FFD-D358-CF7B98F117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131EFC-A89E-B7CA-7841-155B88BD2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3E60A-177B-47FC-911C-46B7824D103B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7362EC-278F-4D1F-61B9-1B581E0D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C9275-4A7F-EA9D-F333-142DCA8AF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744BB-2186-42A2-B1BD-87B7059CA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0015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4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621274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CC7D6-D76C-CBE8-0693-ACB742D31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0395C9-244D-5656-43CC-76D0B0DF0B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51B1E1-E230-106A-68A1-A7DB1F53C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3E60A-177B-47FC-911C-46B7824D103B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ABCC39-7CC7-AD08-0AF1-3AE9981B8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AA5D45-3787-7BCB-0958-339547904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744BB-2186-42A2-B1BD-87B7059CA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478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ADB90-F5E1-F2A3-9D58-13009ECF4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420423-F9CF-0620-B6A3-622E4D203E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6A3ADC-4D20-65EA-08FC-0066C8254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3E60A-177B-47FC-911C-46B7824D103B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B18ABE-B47E-4EE1-26A3-B44146B87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16D5-C522-94BF-FFF4-8DD68924F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744BB-2186-42A2-B1BD-87B7059CA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647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8872E-2F6B-6FF3-054E-D0235EBCC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867F9-793E-71FD-9BD0-C65E5FFBE4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F9D3BD-6C28-1112-01EE-FFEA934F66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F86288-2515-C536-CC55-78404E41F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3E60A-177B-47FC-911C-46B7824D103B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DA8FB9-3478-7D47-361D-D51CC96F3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20F57D-0866-97B0-688A-B2794D0CE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744BB-2186-42A2-B1BD-87B7059CA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306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10AE7-E9EA-A10A-8432-7012CF2CB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E470E2-9417-E69E-98FC-B40EA0E88C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6D2582-2478-E90D-895E-0A43C34271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18D34C-12A5-6360-D459-09553A02BF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D0B4D8-A20D-1D12-FC4F-F4905B88DB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037A36-E627-2858-8988-24E43EE1B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3E60A-177B-47FC-911C-46B7824D103B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083490-036E-E89D-63AE-1C8E3A25C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9D59E2-2DA1-AB08-613C-A9BBC4860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744BB-2186-42A2-B1BD-87B7059CA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330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ADCEB-50F4-F8CF-1A93-96B15FEEA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930FD8-6565-2A4A-3DA1-6D4B755AB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3E60A-177B-47FC-911C-46B7824D103B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7E932D-DF5B-397A-642D-6978D9121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2F388A-57C3-4895-99CB-0331BC23B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744BB-2186-42A2-B1BD-87B7059CA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240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DCADB2-00B7-626B-F287-37D0B1BFA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3E60A-177B-47FC-911C-46B7824D103B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0B2F8E-1CFE-E088-E860-13A9282FD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FCAF1C-028F-9676-7F13-2EB3ED1C0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744BB-2186-42A2-B1BD-87B7059CA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730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C38BF-DB5D-A7D2-28E3-A619A2AA9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07F6F4-0D5E-C8DD-7F91-602DEF688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55AC61-4A3E-D4F3-DE29-A6ACC4434A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3D5BA6-0A43-95E3-B4D1-F10486C3C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3E60A-177B-47FC-911C-46B7824D103B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EBD161-F384-15B6-6FA9-0C103268E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6776C4-46CA-8AA2-4FCF-EFB5CDD96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744BB-2186-42A2-B1BD-87B7059CA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098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3FD9B-9991-00E6-5060-46F335ED9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56F21A-511F-E42A-B14A-0E857B6ADF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28F3BD-06EC-32F7-CE10-1EC259AFE4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BF2E57-078D-FFCB-9B6B-A6E4682F6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3E60A-177B-47FC-911C-46B7824D103B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29ACDE-D4BF-55D6-4C28-2BB154472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957216-3679-1491-2347-57189148A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744BB-2186-42A2-B1BD-87B7059CA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478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121CB2-B89B-5170-BFC7-16CA5D4C8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92C3BB-A878-D274-2BED-3B972F6E4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F6AF32-7C39-DA4A-C92C-42C6D17BB6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83E60A-177B-47FC-911C-46B7824D103B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A59033-1576-AECA-74FA-DCB2FCD7E6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5300C-BB3D-B785-20DE-1120F11E33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744BB-2186-42A2-B1BD-87B7059CA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377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ti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tif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7.png"/><Relationship Id="rId7" Type="http://schemas.openxmlformats.org/officeDocument/2006/relationships/image" Target="../media/image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4.t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11" Type="http://schemas.openxmlformats.org/officeDocument/2006/relationships/image" Target="../media/image4.tif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11" Type="http://schemas.openxmlformats.org/officeDocument/2006/relationships/image" Target="../media/image4.tif"/><Relationship Id="rId5" Type="http://schemas.openxmlformats.org/officeDocument/2006/relationships/image" Target="../media/image7.png"/><Relationship Id="rId10" Type="http://schemas.openxmlformats.org/officeDocument/2006/relationships/image" Target="../media/image3.png"/><Relationship Id="rId4" Type="http://schemas.openxmlformats.org/officeDocument/2006/relationships/image" Target="../media/image6.png"/><Relationship Id="rId9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11" Type="http://schemas.openxmlformats.org/officeDocument/2006/relationships/image" Target="../media/image4.tif"/><Relationship Id="rId5" Type="http://schemas.openxmlformats.org/officeDocument/2006/relationships/image" Target="../media/image7.png"/><Relationship Id="rId10" Type="http://schemas.openxmlformats.org/officeDocument/2006/relationships/image" Target="../media/image3.png"/><Relationship Id="rId4" Type="http://schemas.openxmlformats.org/officeDocument/2006/relationships/image" Target="../media/image6.png"/><Relationship Id="rId9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t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image.jpg" descr="image.jpg"/>
          <p:cNvPicPr>
            <a:picLocks noChangeAspect="1"/>
          </p:cNvPicPr>
          <p:nvPr/>
        </p:nvPicPr>
        <p:blipFill>
          <a:blip r:embed="rId2"/>
          <a:srcRect b="83672"/>
          <a:stretch>
            <a:fillRect/>
          </a:stretch>
        </p:blipFill>
        <p:spPr>
          <a:xfrm>
            <a:off x="-119129" y="-146287"/>
            <a:ext cx="12745395" cy="1560784"/>
          </a:xfrm>
          <a:prstGeom prst="rect">
            <a:avLst/>
          </a:prstGeom>
          <a:ln w="12700">
            <a:miter lim="400000"/>
          </a:ln>
        </p:spPr>
      </p:pic>
      <p:sp>
        <p:nvSpPr>
          <p:cNvPr id="208" name="Persistent Differences in Simulated and Observed Tropical Tropospheric Warming…"/>
          <p:cNvSpPr txBox="1">
            <a:spLocks noGrp="1"/>
          </p:cNvSpPr>
          <p:nvPr>
            <p:ph type="title"/>
          </p:nvPr>
        </p:nvSpPr>
        <p:spPr>
          <a:xfrm>
            <a:off x="25549" y="32723"/>
            <a:ext cx="11937703" cy="1183432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975336">
              <a:defRPr sz="5600" spc="-112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defRPr>
            </a:pPr>
            <a:r>
              <a:rPr sz="2700" dirty="0"/>
              <a:t>Persistent Differences in Simulated and Observed Tropical Tropospheric Warming </a:t>
            </a:r>
          </a:p>
          <a:p>
            <a:pPr defTabSz="975336">
              <a:defRPr sz="3200" spc="-64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defRPr>
            </a:pPr>
            <a:endParaRPr dirty="0"/>
          </a:p>
          <a:p>
            <a:pPr defTabSz="975336">
              <a:defRPr sz="4000" spc="-79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defRPr>
            </a:pPr>
            <a:r>
              <a:rPr sz="2700" dirty="0"/>
              <a:t>Stephen Po-Chedley, Ben </a:t>
            </a:r>
            <a:r>
              <a:rPr sz="2700" dirty="0" err="1"/>
              <a:t>Santer</a:t>
            </a:r>
            <a:r>
              <a:rPr sz="2700" dirty="0"/>
              <a:t>, John Fasullo, Stephan </a:t>
            </a:r>
            <a:r>
              <a:rPr sz="2700" dirty="0" err="1"/>
              <a:t>Fueglistaler</a:t>
            </a:r>
            <a:r>
              <a:rPr sz="2700" dirty="0"/>
              <a:t>, Nick Siler, </a:t>
            </a:r>
            <a:r>
              <a:rPr sz="2700" dirty="0" err="1"/>
              <a:t>Qiang</a:t>
            </a:r>
            <a:r>
              <a:rPr sz="2700" dirty="0"/>
              <a:t> Fu, Elizabeth Barnes, Zack Labe, Mark </a:t>
            </a:r>
            <a:r>
              <a:rPr sz="2700" dirty="0" err="1"/>
              <a:t>Zelinka</a:t>
            </a:r>
            <a:r>
              <a:rPr sz="2700" dirty="0"/>
              <a:t>, Céline </a:t>
            </a:r>
            <a:r>
              <a:rPr sz="2700" dirty="0" err="1"/>
              <a:t>Bonfils</a:t>
            </a:r>
            <a:r>
              <a:rPr sz="2700" dirty="0"/>
              <a:t>, Philip Cameron-Smith, Jeff Painter</a:t>
            </a:r>
          </a:p>
        </p:txBody>
      </p:sp>
      <p:grpSp>
        <p:nvGrpSpPr>
          <p:cNvPr id="212" name="Group"/>
          <p:cNvGrpSpPr/>
          <p:nvPr/>
        </p:nvGrpSpPr>
        <p:grpSpPr>
          <a:xfrm>
            <a:off x="1030264" y="2408377"/>
            <a:ext cx="4131318" cy="4205131"/>
            <a:chOff x="-2929" y="0"/>
            <a:chExt cx="8262633" cy="8410260"/>
          </a:xfrm>
        </p:grpSpPr>
        <p:pic>
          <p:nvPicPr>
            <p:cNvPr id="209" name="histogram.pdf" descr="histogram.pdf"/>
            <p:cNvPicPr>
              <a:picLocks noChangeAspect="1"/>
            </p:cNvPicPr>
            <p:nvPr/>
          </p:nvPicPr>
          <p:blipFill>
            <a:blip r:embed="rId3"/>
            <a:srcRect l="56683" b="11767"/>
            <a:stretch>
              <a:fillRect/>
            </a:stretch>
          </p:blipFill>
          <p:spPr>
            <a:xfrm>
              <a:off x="672887" y="0"/>
              <a:ext cx="7586817" cy="67612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10" name="Number of Simulations"/>
            <p:cNvSpPr txBox="1"/>
            <p:nvPr/>
          </p:nvSpPr>
          <p:spPr>
            <a:xfrm rot="16200000">
              <a:off x="-1721349" y="3130711"/>
              <a:ext cx="4042775" cy="6059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>
              <a:lvl1pPr algn="ctr" defTabSz="821531">
                <a:lnSpc>
                  <a:spcPct val="100000"/>
                </a:lnSpc>
                <a:spcBef>
                  <a:spcPts val="0"/>
                </a:spcBef>
                <a:defRPr sz="3000" spc="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defTabSz="410766" hangingPunct="0"/>
              <a:r>
                <a:rPr sz="1500" kern="0">
                  <a:solidFill>
                    <a:srgbClr val="000000"/>
                  </a:solidFill>
                </a:rPr>
                <a:t>Number of Simulations</a:t>
              </a:r>
            </a:p>
          </p:txBody>
        </p:sp>
        <p:sp>
          <p:nvSpPr>
            <p:cNvPr id="211" name="Tropical Tropospheric Warming [K decade-1]…"/>
            <p:cNvSpPr/>
            <p:nvPr/>
          </p:nvSpPr>
          <p:spPr>
            <a:xfrm>
              <a:off x="494770" y="6912909"/>
              <a:ext cx="7701399" cy="149735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5719" tIns="35719" rIns="35719" bIns="35719" numCol="1" anchor="t">
              <a:noAutofit/>
            </a:bodyPr>
            <a:lstStyle/>
            <a:p>
              <a:pPr defTabSz="410766" hangingPunct="0">
                <a:defRPr sz="3000" spc="0"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rPr sz="1500" kern="0">
                  <a:solidFill>
                    <a:srgbClr val="000000"/>
                  </a:solidFill>
                  <a:latin typeface="Helvetica"/>
                  <a:cs typeface="Helvetica"/>
                  <a:sym typeface="Helvetica"/>
                </a:rPr>
                <a:t>Tropical Tropospheric Warming [K decade</a:t>
              </a:r>
              <a:r>
                <a:rPr sz="1500" kern="0" baseline="31999">
                  <a:solidFill>
                    <a:srgbClr val="000000"/>
                  </a:solidFill>
                  <a:latin typeface="Helvetica"/>
                  <a:cs typeface="Helvetica"/>
                  <a:sym typeface="Helvetica"/>
                </a:rPr>
                <a:t>-1</a:t>
              </a:r>
              <a:r>
                <a:rPr sz="1500" kern="0">
                  <a:solidFill>
                    <a:srgbClr val="000000"/>
                  </a:solidFill>
                  <a:latin typeface="Helvetica"/>
                  <a:cs typeface="Helvetica"/>
                  <a:sym typeface="Helvetica"/>
                </a:rPr>
                <a:t>]</a:t>
              </a:r>
            </a:p>
            <a:p>
              <a:pPr algn="r" defTabSz="410766" hangingPunct="0">
                <a:defRPr sz="2200" spc="0"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rPr sz="1100" kern="0">
                  <a:solidFill>
                    <a:srgbClr val="000000"/>
                  </a:solidFill>
                  <a:latin typeface="Helvetica"/>
                  <a:cs typeface="Helvetica"/>
                  <a:sym typeface="Helvetica"/>
                </a:rPr>
                <a:t>*1979 - 2014</a:t>
              </a:r>
            </a:p>
          </p:txBody>
        </p:sp>
      </p:grpSp>
      <p:sp>
        <p:nvSpPr>
          <p:cNvPr id="213" name="Rectangle"/>
          <p:cNvSpPr/>
          <p:nvPr/>
        </p:nvSpPr>
        <p:spPr>
          <a:xfrm>
            <a:off x="1863410" y="2912861"/>
            <a:ext cx="301192" cy="186067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 algn="ctr" defTabSz="410766" hangingPunct="0">
              <a:defRPr sz="3200" spc="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600" kern="0">
              <a:solidFill>
                <a:srgbClr val="FFFFFF"/>
              </a:solidFill>
              <a:latin typeface="Helvetica"/>
              <a:cs typeface="Helvetica"/>
              <a:sym typeface="Helvetica"/>
            </a:endParaRPr>
          </a:p>
        </p:txBody>
      </p:sp>
      <p:sp>
        <p:nvSpPr>
          <p:cNvPr id="214" name="Observations"/>
          <p:cNvSpPr txBox="1"/>
          <p:nvPr/>
        </p:nvSpPr>
        <p:spPr>
          <a:xfrm rot="16200000">
            <a:off x="1407861" y="3569666"/>
            <a:ext cx="1056379" cy="2721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algn="ctr" defTabSz="821531">
              <a:lnSpc>
                <a:spcPct val="100000"/>
              </a:lnSpc>
              <a:spcBef>
                <a:spcPts val="0"/>
              </a:spcBef>
              <a:defRPr sz="2600" spc="0">
                <a:solidFill>
                  <a:srgbClr val="5F327C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defTabSz="410766" hangingPunct="0"/>
            <a:r>
              <a:rPr sz="1300" kern="0"/>
              <a:t>Observations</a:t>
            </a:r>
          </a:p>
        </p:txBody>
      </p:sp>
      <p:sp>
        <p:nvSpPr>
          <p:cNvPr id="215" name="Rectangle"/>
          <p:cNvSpPr/>
          <p:nvPr/>
        </p:nvSpPr>
        <p:spPr>
          <a:xfrm>
            <a:off x="2046736" y="2613507"/>
            <a:ext cx="489133" cy="2934602"/>
          </a:xfrm>
          <a:prstGeom prst="rect">
            <a:avLst/>
          </a:prstGeom>
          <a:solidFill>
            <a:srgbClr val="B36AE2">
              <a:alpha val="49986"/>
            </a:srgbClr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 algn="ctr" defTabSz="410766" hangingPunct="0">
              <a:defRPr sz="3200" spc="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600" kern="0">
              <a:solidFill>
                <a:srgbClr val="FFFFFF"/>
              </a:solidFill>
              <a:latin typeface="Helvetica"/>
              <a:cs typeface="Helvetica"/>
              <a:sym typeface="Helvetica"/>
            </a:endParaRPr>
          </a:p>
        </p:txBody>
      </p:sp>
      <p:sp>
        <p:nvSpPr>
          <p:cNvPr id="216" name="Rectangle"/>
          <p:cNvSpPr/>
          <p:nvPr/>
        </p:nvSpPr>
        <p:spPr>
          <a:xfrm>
            <a:off x="4235648" y="4903029"/>
            <a:ext cx="550932" cy="56861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 algn="ctr" defTabSz="410766" hangingPunct="0">
              <a:defRPr sz="3200" spc="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600" kern="0">
              <a:solidFill>
                <a:srgbClr val="FFFFFF"/>
              </a:solidFill>
              <a:latin typeface="Helvetica"/>
              <a:cs typeface="Helvetica"/>
              <a:sym typeface="Helvetica"/>
            </a:endParaRPr>
          </a:p>
        </p:txBody>
      </p:sp>
      <p:sp>
        <p:nvSpPr>
          <p:cNvPr id="217" name="Observed warming is muted…"/>
          <p:cNvSpPr txBox="1"/>
          <p:nvPr/>
        </p:nvSpPr>
        <p:spPr>
          <a:xfrm>
            <a:off x="1043680" y="1477537"/>
            <a:ext cx="4930814" cy="8677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>
            <a:normAutofit/>
          </a:bodyPr>
          <a:lstStyle/>
          <a:p>
            <a:pPr defTabSz="1219170" hangingPunct="0">
              <a:lnSpc>
                <a:spcPct val="90000"/>
              </a:lnSpc>
              <a:defRPr sz="5400" spc="-53">
                <a:latin typeface="Aptos"/>
                <a:ea typeface="Aptos"/>
                <a:cs typeface="Aptos"/>
                <a:sym typeface="Aptos"/>
              </a:defRPr>
            </a:pPr>
            <a:r>
              <a:rPr sz="2700" kern="0" spc="-27">
                <a:solidFill>
                  <a:srgbClr val="000000"/>
                </a:solidFill>
                <a:latin typeface="Aptos"/>
                <a:sym typeface="Aptos"/>
              </a:rPr>
              <a:t>Observed warming is muted</a:t>
            </a:r>
          </a:p>
          <a:p>
            <a:pPr defTabSz="1219170" hangingPunct="0">
              <a:lnSpc>
                <a:spcPct val="90000"/>
              </a:lnSpc>
              <a:defRPr sz="5400" spc="-53">
                <a:latin typeface="Aptos"/>
                <a:ea typeface="Aptos"/>
                <a:cs typeface="Aptos"/>
                <a:sym typeface="Aptos"/>
              </a:defRPr>
            </a:pPr>
            <a:r>
              <a:rPr sz="2700" kern="0" spc="-27">
                <a:solidFill>
                  <a:srgbClr val="000000"/>
                </a:solidFill>
                <a:latin typeface="Aptos"/>
                <a:sym typeface="Aptos"/>
              </a:rPr>
              <a:t>compared to ~90% of simulations</a:t>
            </a:r>
          </a:p>
        </p:txBody>
      </p:sp>
      <p:pic>
        <p:nvPicPr>
          <p:cNvPr id="218" name="image.jpg" descr="image.jpg"/>
          <p:cNvPicPr>
            <a:picLocks noChangeAspect="1"/>
          </p:cNvPicPr>
          <p:nvPr/>
        </p:nvPicPr>
        <p:blipFill>
          <a:blip r:embed="rId2"/>
          <a:srcRect t="94359" r="84485" b="1535"/>
          <a:stretch>
            <a:fillRect/>
          </a:stretch>
        </p:blipFill>
        <p:spPr>
          <a:xfrm>
            <a:off x="-106428" y="6391662"/>
            <a:ext cx="2164809" cy="429685"/>
          </a:xfrm>
          <a:prstGeom prst="rect">
            <a:avLst/>
          </a:prstGeom>
          <a:ln w="12700">
            <a:miter lim="400000"/>
          </a:ln>
        </p:spPr>
      </p:pic>
      <p:pic>
        <p:nvPicPr>
          <p:cNvPr id="219" name="pasted-movie.png" descr="pasted-movi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56058" y="6386982"/>
            <a:ext cx="1243504" cy="5024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Image" descr="Ima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1129" y="6534150"/>
            <a:ext cx="1555751" cy="5041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" name="Group"/>
          <p:cNvGrpSpPr/>
          <p:nvPr/>
        </p:nvGrpSpPr>
        <p:grpSpPr>
          <a:xfrm>
            <a:off x="1030264" y="2408377"/>
            <a:ext cx="4131318" cy="4205131"/>
            <a:chOff x="-2929" y="0"/>
            <a:chExt cx="8262633" cy="8410260"/>
          </a:xfrm>
        </p:grpSpPr>
        <p:pic>
          <p:nvPicPr>
            <p:cNvPr id="222" name="histogram.pdf" descr="histogram.pdf"/>
            <p:cNvPicPr>
              <a:picLocks noChangeAspect="1"/>
            </p:cNvPicPr>
            <p:nvPr/>
          </p:nvPicPr>
          <p:blipFill>
            <a:blip r:embed="rId2"/>
            <a:srcRect l="56683" b="11767"/>
            <a:stretch>
              <a:fillRect/>
            </a:stretch>
          </p:blipFill>
          <p:spPr>
            <a:xfrm>
              <a:off x="672887" y="0"/>
              <a:ext cx="7586817" cy="67612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23" name="Number of Simulations"/>
            <p:cNvSpPr txBox="1"/>
            <p:nvPr/>
          </p:nvSpPr>
          <p:spPr>
            <a:xfrm rot="16200000">
              <a:off x="-1721349" y="3130711"/>
              <a:ext cx="4042775" cy="6059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>
              <a:lvl1pPr algn="ctr" defTabSz="821531">
                <a:lnSpc>
                  <a:spcPct val="100000"/>
                </a:lnSpc>
                <a:spcBef>
                  <a:spcPts val="0"/>
                </a:spcBef>
                <a:defRPr sz="3000" spc="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defTabSz="410766" hangingPunct="0"/>
              <a:r>
                <a:rPr sz="1500" kern="0">
                  <a:solidFill>
                    <a:srgbClr val="000000"/>
                  </a:solidFill>
                </a:rPr>
                <a:t>Number of Simulations</a:t>
              </a:r>
            </a:p>
          </p:txBody>
        </p:sp>
        <p:sp>
          <p:nvSpPr>
            <p:cNvPr id="224" name="Tropical Tropospheric Warming [K decade-1]…"/>
            <p:cNvSpPr/>
            <p:nvPr/>
          </p:nvSpPr>
          <p:spPr>
            <a:xfrm>
              <a:off x="494770" y="6912909"/>
              <a:ext cx="7701399" cy="149735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5719" tIns="35719" rIns="35719" bIns="35719" numCol="1" anchor="t">
              <a:noAutofit/>
            </a:bodyPr>
            <a:lstStyle/>
            <a:p>
              <a:pPr defTabSz="410766" hangingPunct="0">
                <a:defRPr sz="3000" spc="0"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rPr sz="1500" kern="0">
                  <a:solidFill>
                    <a:srgbClr val="000000"/>
                  </a:solidFill>
                  <a:latin typeface="Helvetica"/>
                  <a:cs typeface="Helvetica"/>
                  <a:sym typeface="Helvetica"/>
                </a:rPr>
                <a:t>Tropical Tropospheric Warming [K decade</a:t>
              </a:r>
              <a:r>
                <a:rPr sz="1500" kern="0" baseline="31999">
                  <a:solidFill>
                    <a:srgbClr val="000000"/>
                  </a:solidFill>
                  <a:latin typeface="Helvetica"/>
                  <a:cs typeface="Helvetica"/>
                  <a:sym typeface="Helvetica"/>
                </a:rPr>
                <a:t>-1</a:t>
              </a:r>
              <a:r>
                <a:rPr sz="1500" kern="0">
                  <a:solidFill>
                    <a:srgbClr val="000000"/>
                  </a:solidFill>
                  <a:latin typeface="Helvetica"/>
                  <a:cs typeface="Helvetica"/>
                  <a:sym typeface="Helvetica"/>
                </a:rPr>
                <a:t>]</a:t>
              </a:r>
            </a:p>
            <a:p>
              <a:pPr algn="r" defTabSz="410766" hangingPunct="0">
                <a:defRPr sz="2200" spc="0"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rPr sz="1100" kern="0">
                  <a:solidFill>
                    <a:srgbClr val="000000"/>
                  </a:solidFill>
                  <a:latin typeface="Helvetica"/>
                  <a:cs typeface="Helvetica"/>
                  <a:sym typeface="Helvetica"/>
                </a:rPr>
                <a:t>*1979 - 2014</a:t>
              </a:r>
            </a:p>
          </p:txBody>
        </p:sp>
      </p:grpSp>
      <p:sp>
        <p:nvSpPr>
          <p:cNvPr id="226" name="Rectangle"/>
          <p:cNvSpPr/>
          <p:nvPr/>
        </p:nvSpPr>
        <p:spPr>
          <a:xfrm>
            <a:off x="1863410" y="2912861"/>
            <a:ext cx="301192" cy="186067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 algn="ctr" defTabSz="410766" hangingPunct="0">
              <a:defRPr sz="3200" spc="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600" kern="0">
              <a:solidFill>
                <a:srgbClr val="FFFFFF"/>
              </a:solidFill>
              <a:latin typeface="Helvetica"/>
              <a:cs typeface="Helvetica"/>
              <a:sym typeface="Helvetica"/>
            </a:endParaRPr>
          </a:p>
        </p:txBody>
      </p:sp>
      <p:sp>
        <p:nvSpPr>
          <p:cNvPr id="227" name="Observations"/>
          <p:cNvSpPr txBox="1"/>
          <p:nvPr/>
        </p:nvSpPr>
        <p:spPr>
          <a:xfrm rot="16200000">
            <a:off x="1407861" y="3569666"/>
            <a:ext cx="1056379" cy="2721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algn="ctr" defTabSz="821531">
              <a:lnSpc>
                <a:spcPct val="100000"/>
              </a:lnSpc>
              <a:spcBef>
                <a:spcPts val="0"/>
              </a:spcBef>
              <a:defRPr sz="2600" spc="0">
                <a:solidFill>
                  <a:srgbClr val="5F327C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defTabSz="410766" hangingPunct="0"/>
            <a:r>
              <a:rPr sz="1300" kern="0"/>
              <a:t>Observations</a:t>
            </a:r>
          </a:p>
        </p:txBody>
      </p:sp>
      <p:sp>
        <p:nvSpPr>
          <p:cNvPr id="228" name="Rectangle"/>
          <p:cNvSpPr/>
          <p:nvPr/>
        </p:nvSpPr>
        <p:spPr>
          <a:xfrm>
            <a:off x="2046736" y="2613507"/>
            <a:ext cx="489133" cy="2934602"/>
          </a:xfrm>
          <a:prstGeom prst="rect">
            <a:avLst/>
          </a:prstGeom>
          <a:solidFill>
            <a:srgbClr val="B36AE2">
              <a:alpha val="49986"/>
            </a:srgbClr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 algn="ctr" defTabSz="410766" hangingPunct="0">
              <a:defRPr sz="3200" spc="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600" kern="0">
              <a:solidFill>
                <a:srgbClr val="FFFFFF"/>
              </a:solidFill>
              <a:latin typeface="Helvetica"/>
              <a:cs typeface="Helvetica"/>
              <a:sym typeface="Helvetica"/>
            </a:endParaRPr>
          </a:p>
        </p:txBody>
      </p:sp>
      <p:sp>
        <p:nvSpPr>
          <p:cNvPr id="229" name="Rectangle"/>
          <p:cNvSpPr/>
          <p:nvPr/>
        </p:nvSpPr>
        <p:spPr>
          <a:xfrm>
            <a:off x="4235648" y="4903029"/>
            <a:ext cx="550932" cy="56861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 algn="ctr" defTabSz="410766" hangingPunct="0">
              <a:defRPr sz="3200" spc="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600" kern="0">
              <a:solidFill>
                <a:srgbClr val="FFFFFF"/>
              </a:solidFill>
              <a:latin typeface="Helvetica"/>
              <a:cs typeface="Helvetica"/>
              <a:sym typeface="Helvetica"/>
            </a:endParaRPr>
          </a:p>
        </p:txBody>
      </p:sp>
      <p:sp>
        <p:nvSpPr>
          <p:cNvPr id="230" name="Observed warming is muted…"/>
          <p:cNvSpPr txBox="1"/>
          <p:nvPr/>
        </p:nvSpPr>
        <p:spPr>
          <a:xfrm>
            <a:off x="1043680" y="1477537"/>
            <a:ext cx="4930814" cy="8677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>
            <a:normAutofit/>
          </a:bodyPr>
          <a:lstStyle/>
          <a:p>
            <a:pPr defTabSz="1219170" hangingPunct="0">
              <a:lnSpc>
                <a:spcPct val="90000"/>
              </a:lnSpc>
              <a:defRPr sz="5400" spc="-53">
                <a:latin typeface="Aptos"/>
                <a:ea typeface="Aptos"/>
                <a:cs typeface="Aptos"/>
                <a:sym typeface="Aptos"/>
              </a:defRPr>
            </a:pPr>
            <a:r>
              <a:rPr sz="2700" kern="0" spc="-27">
                <a:solidFill>
                  <a:srgbClr val="000000"/>
                </a:solidFill>
                <a:latin typeface="Aptos"/>
                <a:sym typeface="Aptos"/>
              </a:rPr>
              <a:t>Observed warming is muted</a:t>
            </a:r>
          </a:p>
          <a:p>
            <a:pPr defTabSz="1219170" hangingPunct="0">
              <a:lnSpc>
                <a:spcPct val="90000"/>
              </a:lnSpc>
              <a:defRPr sz="5400" spc="-53">
                <a:latin typeface="Aptos"/>
                <a:ea typeface="Aptos"/>
                <a:cs typeface="Aptos"/>
                <a:sym typeface="Aptos"/>
              </a:defRPr>
            </a:pPr>
            <a:r>
              <a:rPr sz="2700" kern="0" spc="-27">
                <a:solidFill>
                  <a:srgbClr val="000000"/>
                </a:solidFill>
                <a:latin typeface="Aptos"/>
                <a:sym typeface="Aptos"/>
              </a:rPr>
              <a:t>compared to ~90% of simulations</a:t>
            </a:r>
          </a:p>
        </p:txBody>
      </p:sp>
      <p:sp>
        <p:nvSpPr>
          <p:cNvPr id="231" name="Pattern of warming indicates internal…"/>
          <p:cNvSpPr txBox="1"/>
          <p:nvPr/>
        </p:nvSpPr>
        <p:spPr>
          <a:xfrm>
            <a:off x="6136380" y="1403162"/>
            <a:ext cx="5946482" cy="8677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>
            <a:normAutofit/>
          </a:bodyPr>
          <a:lstStyle/>
          <a:p>
            <a:pPr defTabSz="1219170" hangingPunct="0">
              <a:lnSpc>
                <a:spcPct val="90000"/>
              </a:lnSpc>
              <a:defRPr sz="5400" spc="-53">
                <a:latin typeface="Aptos"/>
                <a:ea typeface="Aptos"/>
                <a:cs typeface="Aptos"/>
                <a:sym typeface="Aptos"/>
              </a:defRPr>
            </a:pPr>
            <a:r>
              <a:rPr sz="2700" kern="0" spc="-27">
                <a:solidFill>
                  <a:srgbClr val="000000"/>
                </a:solidFill>
                <a:latin typeface="Aptos"/>
                <a:sym typeface="Aptos"/>
              </a:rPr>
              <a:t>Pattern of warming indicates internal</a:t>
            </a:r>
          </a:p>
          <a:p>
            <a:pPr defTabSz="1219170" hangingPunct="0">
              <a:lnSpc>
                <a:spcPct val="90000"/>
              </a:lnSpc>
              <a:defRPr sz="5400" spc="-53">
                <a:latin typeface="Aptos"/>
                <a:ea typeface="Aptos"/>
                <a:cs typeface="Aptos"/>
                <a:sym typeface="Aptos"/>
              </a:defRPr>
            </a:pPr>
            <a:r>
              <a:rPr sz="2700" kern="0" spc="-27">
                <a:solidFill>
                  <a:srgbClr val="000000"/>
                </a:solidFill>
                <a:latin typeface="Aptos"/>
                <a:sym typeface="Aptos"/>
              </a:rPr>
              <a:t>variability suppressed observed warming</a:t>
            </a:r>
          </a:p>
        </p:txBody>
      </p:sp>
      <p:pic>
        <p:nvPicPr>
          <p:cNvPr id="232" name="Screen Shot 2021-05-06 at 2.03.12 PM.png" descr="Screen Shot 2021-05-06 at 2.03.12 PM.png"/>
          <p:cNvPicPr>
            <a:picLocks noChangeAspect="1"/>
          </p:cNvPicPr>
          <p:nvPr/>
        </p:nvPicPr>
        <p:blipFill>
          <a:blip r:embed="rId3"/>
          <a:srcRect t="33513" b="40120"/>
          <a:stretch>
            <a:fillRect/>
          </a:stretch>
        </p:blipFill>
        <p:spPr>
          <a:xfrm>
            <a:off x="6186196" y="2615605"/>
            <a:ext cx="4640484" cy="1868157"/>
          </a:xfrm>
          <a:prstGeom prst="rect">
            <a:avLst/>
          </a:prstGeom>
          <a:ln w="12700">
            <a:miter lim="400000"/>
          </a:ln>
        </p:spPr>
      </p:pic>
      <p:sp>
        <p:nvSpPr>
          <p:cNvPr id="233" name="CESM1 Muted Warming Member"/>
          <p:cNvSpPr txBox="1"/>
          <p:nvPr/>
        </p:nvSpPr>
        <p:spPr>
          <a:xfrm>
            <a:off x="6814703" y="2336160"/>
            <a:ext cx="2986735" cy="319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>
            <a:normAutofit/>
          </a:bodyPr>
          <a:lstStyle>
            <a:lvl1pPr>
              <a:defRPr sz="3200" b="1" spc="-32">
                <a:latin typeface="Aptos"/>
                <a:ea typeface="Aptos"/>
                <a:cs typeface="Aptos"/>
                <a:sym typeface="Aptos"/>
              </a:defRPr>
            </a:lvl1pPr>
          </a:lstStyle>
          <a:p>
            <a:pPr defTabSz="1219170" hangingPunct="0">
              <a:lnSpc>
                <a:spcPct val="90000"/>
              </a:lnSpc>
              <a:spcBef>
                <a:spcPts val="900"/>
              </a:spcBef>
            </a:pPr>
            <a:r>
              <a:rPr sz="1600" kern="0" spc="-16">
                <a:solidFill>
                  <a:srgbClr val="000000"/>
                </a:solidFill>
              </a:rPr>
              <a:t>CESM1 Muted Warming Member</a:t>
            </a:r>
          </a:p>
        </p:txBody>
      </p:sp>
      <p:pic>
        <p:nvPicPr>
          <p:cNvPr id="234" name="Screen Shot 2021-05-06 at 2.03.12 PM.png" descr="Screen Shot 2021-05-06 at 2.03.12 PM.png"/>
          <p:cNvPicPr>
            <a:picLocks noChangeAspect="1"/>
          </p:cNvPicPr>
          <p:nvPr/>
        </p:nvPicPr>
        <p:blipFill>
          <a:blip r:embed="rId3"/>
          <a:srcRect t="64184" b="10587"/>
          <a:stretch>
            <a:fillRect/>
          </a:stretch>
        </p:blipFill>
        <p:spPr>
          <a:xfrm>
            <a:off x="6179350" y="4715936"/>
            <a:ext cx="4654080" cy="1792749"/>
          </a:xfrm>
          <a:prstGeom prst="rect">
            <a:avLst/>
          </a:prstGeom>
          <a:ln w="12700">
            <a:miter lim="400000"/>
          </a:ln>
        </p:spPr>
      </p:pic>
      <p:sp>
        <p:nvSpPr>
          <p:cNvPr id="235" name="Observations"/>
          <p:cNvSpPr txBox="1"/>
          <p:nvPr/>
        </p:nvSpPr>
        <p:spPr>
          <a:xfrm>
            <a:off x="6830564" y="4433948"/>
            <a:ext cx="1289472" cy="319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>
            <a:normAutofit/>
          </a:bodyPr>
          <a:lstStyle>
            <a:lvl1pPr>
              <a:defRPr sz="3200" b="1" spc="-32">
                <a:latin typeface="Aptos"/>
                <a:ea typeface="Aptos"/>
                <a:cs typeface="Aptos"/>
                <a:sym typeface="Aptos"/>
              </a:defRPr>
            </a:lvl1pPr>
          </a:lstStyle>
          <a:p>
            <a:pPr defTabSz="1219170" hangingPunct="0">
              <a:lnSpc>
                <a:spcPct val="90000"/>
              </a:lnSpc>
              <a:spcBef>
                <a:spcPts val="900"/>
              </a:spcBef>
            </a:pPr>
            <a:r>
              <a:rPr sz="1600" kern="0" spc="-16">
                <a:solidFill>
                  <a:srgbClr val="000000"/>
                </a:solidFill>
              </a:rPr>
              <a:t>Observations</a:t>
            </a:r>
          </a:p>
        </p:txBody>
      </p:sp>
      <p:sp>
        <p:nvSpPr>
          <p:cNvPr id="236" name="="/>
          <p:cNvSpPr txBox="1">
            <a:spLocks noGrp="1"/>
          </p:cNvSpPr>
          <p:nvPr>
            <p:ph type="title"/>
          </p:nvPr>
        </p:nvSpPr>
        <p:spPr>
          <a:xfrm>
            <a:off x="25549" y="42353"/>
            <a:ext cx="11937703" cy="118343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defRPr>
            </a:lvl1pPr>
          </a:lstStyle>
          <a:p>
            <a:r>
              <a:t>=</a:t>
            </a:r>
          </a:p>
        </p:txBody>
      </p:sp>
      <p:pic>
        <p:nvPicPr>
          <p:cNvPr id="237" name="image.jpg" descr="image.jpg"/>
          <p:cNvPicPr>
            <a:picLocks noChangeAspect="1"/>
          </p:cNvPicPr>
          <p:nvPr/>
        </p:nvPicPr>
        <p:blipFill>
          <a:blip r:embed="rId4"/>
          <a:srcRect b="83672"/>
          <a:stretch>
            <a:fillRect/>
          </a:stretch>
        </p:blipFill>
        <p:spPr>
          <a:xfrm>
            <a:off x="-119129" y="-146287"/>
            <a:ext cx="12745395" cy="1560784"/>
          </a:xfrm>
          <a:prstGeom prst="rect">
            <a:avLst/>
          </a:prstGeom>
          <a:ln w="12700">
            <a:miter lim="400000"/>
          </a:ln>
        </p:spPr>
      </p:pic>
      <p:pic>
        <p:nvPicPr>
          <p:cNvPr id="238" name="image.jpg" descr="image.jpg"/>
          <p:cNvPicPr>
            <a:picLocks noChangeAspect="1"/>
          </p:cNvPicPr>
          <p:nvPr/>
        </p:nvPicPr>
        <p:blipFill>
          <a:blip r:embed="rId4"/>
          <a:srcRect t="94359" r="84485" b="1535"/>
          <a:stretch>
            <a:fillRect/>
          </a:stretch>
        </p:blipFill>
        <p:spPr>
          <a:xfrm>
            <a:off x="-106428" y="6391662"/>
            <a:ext cx="2164809" cy="429685"/>
          </a:xfrm>
          <a:prstGeom prst="rect">
            <a:avLst/>
          </a:prstGeom>
          <a:ln w="12700">
            <a:miter lim="400000"/>
          </a:ln>
        </p:spPr>
      </p:pic>
      <p:pic>
        <p:nvPicPr>
          <p:cNvPr id="239" name="pasted-movie.png" descr="pasted-movi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56058" y="6386982"/>
            <a:ext cx="1243504" cy="5024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41" name="Image" descr="Ima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1129" y="6534150"/>
            <a:ext cx="1555751" cy="504142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Persistent Differences in Simulated and Observed Tropical Tropospheric Warming…">
            <a:extLst>
              <a:ext uri="{FF2B5EF4-FFF2-40B4-BE49-F238E27FC236}">
                <a16:creationId xmlns:a16="http://schemas.microsoft.com/office/drawing/2014/main" id="{3457535A-8361-425D-E759-D6541D5C75AA}"/>
              </a:ext>
            </a:extLst>
          </p:cNvPr>
          <p:cNvSpPr txBox="1">
            <a:spLocks/>
          </p:cNvSpPr>
          <p:nvPr/>
        </p:nvSpPr>
        <p:spPr>
          <a:xfrm>
            <a:off x="17528" y="34332"/>
            <a:ext cx="11937703" cy="1183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>
            <a:normAutofit/>
          </a:bodyPr>
          <a:lstStyle>
            <a:lvl1pPr marL="0" marR="0" indent="0" algn="l" defTabSz="2438339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 i="0" u="none" strike="noStrike" cap="none" spc="-140" baseline="0">
                <a:solidFill>
                  <a:srgbClr val="000000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1pPr>
            <a:lvl2pPr marL="0" marR="0" indent="457200" algn="l" defTabSz="2438339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 i="0" u="none" strike="noStrike" cap="none" spc="-140" baseline="0">
                <a:solidFill>
                  <a:srgbClr val="000000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2pPr>
            <a:lvl3pPr marL="0" marR="0" indent="914400" algn="l" defTabSz="2438339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 i="0" u="none" strike="noStrike" cap="none" spc="-140" baseline="0">
                <a:solidFill>
                  <a:srgbClr val="000000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3pPr>
            <a:lvl4pPr marL="0" marR="0" indent="1371600" algn="l" defTabSz="2438339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 i="0" u="none" strike="noStrike" cap="none" spc="-140" baseline="0">
                <a:solidFill>
                  <a:srgbClr val="000000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4pPr>
            <a:lvl5pPr marL="0" marR="0" indent="1828800" algn="l" defTabSz="2438339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 i="0" u="none" strike="noStrike" cap="none" spc="-140" baseline="0">
                <a:solidFill>
                  <a:srgbClr val="000000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5pPr>
            <a:lvl6pPr marL="0" marR="0" indent="2286000" algn="l" defTabSz="2438339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 i="0" u="none" strike="noStrike" cap="none" spc="-140" baseline="0">
                <a:solidFill>
                  <a:srgbClr val="000000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6pPr>
            <a:lvl7pPr marL="0" marR="0" indent="2743200" algn="l" defTabSz="2438339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 i="0" u="none" strike="noStrike" cap="none" spc="-140" baseline="0">
                <a:solidFill>
                  <a:srgbClr val="000000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7pPr>
            <a:lvl8pPr marL="0" marR="0" indent="3200400" algn="l" defTabSz="2438339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 i="0" u="none" strike="noStrike" cap="none" spc="-140" baseline="0">
                <a:solidFill>
                  <a:srgbClr val="000000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8pPr>
            <a:lvl9pPr marL="0" marR="0" indent="3657600" algn="l" defTabSz="2438339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 i="0" u="none" strike="noStrike" cap="none" spc="-140" baseline="0">
                <a:solidFill>
                  <a:srgbClr val="000000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9pPr>
          </a:lstStyle>
          <a:p>
            <a:pPr defTabSz="975336">
              <a:defRPr sz="5600" spc="-112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defRPr>
            </a:pPr>
            <a:r>
              <a:rPr lang="en-US" sz="2700" kern="0" spc="-56" dirty="0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rPr>
              <a:t>Persistent Differences in Simulated and Observed Tropical Tropospheric Warming </a:t>
            </a:r>
          </a:p>
          <a:p>
            <a:pPr defTabSz="975336">
              <a:defRPr sz="3200" spc="-64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defRPr>
            </a:pPr>
            <a:endParaRPr lang="en-US" sz="1600" kern="0" spc="-32" dirty="0">
              <a:solidFill>
                <a:srgbClr val="FFFFFF"/>
              </a:solidFill>
              <a:latin typeface="Aptos"/>
              <a:ea typeface="Aptos"/>
              <a:cs typeface="Aptos"/>
              <a:sym typeface="Aptos"/>
            </a:endParaRPr>
          </a:p>
          <a:p>
            <a:pPr defTabSz="975336">
              <a:defRPr sz="4000" spc="-79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defRPr>
            </a:pPr>
            <a:r>
              <a:rPr lang="en-US" sz="2000" kern="0" spc="-40" dirty="0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rPr>
              <a:t>Stephen Po-Chedley, Ben </a:t>
            </a:r>
            <a:r>
              <a:rPr lang="en-US" sz="2000" kern="0" spc="-40" dirty="0" err="1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rPr>
              <a:t>Santer</a:t>
            </a:r>
            <a:r>
              <a:rPr lang="en-US" sz="2000" kern="0" spc="-40" dirty="0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rPr>
              <a:t>, John Fasullo, Stephan </a:t>
            </a:r>
            <a:r>
              <a:rPr lang="en-US" sz="2000" kern="0" spc="-40" dirty="0" err="1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rPr>
              <a:t>Fueglistaler</a:t>
            </a:r>
            <a:r>
              <a:rPr lang="en-US" sz="2000" kern="0" spc="-40" dirty="0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rPr>
              <a:t>, Nick Siler, </a:t>
            </a:r>
            <a:r>
              <a:rPr lang="en-US" sz="2000" kern="0" spc="-40" dirty="0" err="1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rPr>
              <a:t>Qiang</a:t>
            </a:r>
            <a:r>
              <a:rPr lang="en-US" sz="2000" kern="0" spc="-40" dirty="0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rPr>
              <a:t> Fu, Elizabeth Barnes, Zack Labe, Mark </a:t>
            </a:r>
            <a:r>
              <a:rPr lang="en-US" sz="2000" kern="0" spc="-40" dirty="0" err="1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rPr>
              <a:t>Zelinka</a:t>
            </a:r>
            <a:r>
              <a:rPr lang="en-US" sz="2000" kern="0" spc="-40" dirty="0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rPr>
              <a:t>, Céline </a:t>
            </a:r>
            <a:r>
              <a:rPr lang="en-US" sz="2000" kern="0" spc="-40" dirty="0" err="1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rPr>
              <a:t>Bonfils</a:t>
            </a:r>
            <a:r>
              <a:rPr lang="en-US" sz="2000" kern="0" spc="-40" dirty="0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rPr>
              <a:t>, Philip Cameron-Smith, Jeff Painter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Task ML to estimate internal variability"/>
          <p:cNvSpPr txBox="1"/>
          <p:nvPr/>
        </p:nvSpPr>
        <p:spPr>
          <a:xfrm>
            <a:off x="316814" y="1471099"/>
            <a:ext cx="5540547" cy="4905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>
            <a:normAutofit/>
          </a:bodyPr>
          <a:lstStyle>
            <a:lvl1pPr>
              <a:spcBef>
                <a:spcPts val="0"/>
              </a:spcBef>
              <a:defRPr sz="5400" spc="-53">
                <a:latin typeface="Aptos"/>
                <a:ea typeface="Aptos"/>
                <a:cs typeface="Aptos"/>
                <a:sym typeface="Aptos"/>
              </a:defRPr>
            </a:lvl1pPr>
          </a:lstStyle>
          <a:p>
            <a:pPr defTabSz="1219170" hangingPunct="0">
              <a:lnSpc>
                <a:spcPct val="90000"/>
              </a:lnSpc>
            </a:pPr>
            <a:r>
              <a:rPr sz="2700" kern="0" spc="-27">
                <a:solidFill>
                  <a:srgbClr val="000000"/>
                </a:solidFill>
              </a:rPr>
              <a:t>Task ML to estimate internal variability</a:t>
            </a:r>
          </a:p>
        </p:txBody>
      </p:sp>
      <p:pic>
        <p:nvPicPr>
          <p:cNvPr id="244" name="map_4.png" descr="map_4.png"/>
          <p:cNvPicPr>
            <a:picLocks noChangeAspect="1"/>
          </p:cNvPicPr>
          <p:nvPr/>
        </p:nvPicPr>
        <p:blipFill>
          <a:blip r:embed="rId2"/>
          <a:srcRect l="2421" t="5188" r="1941" b="4716"/>
          <a:stretch>
            <a:fillRect/>
          </a:stretch>
        </p:blipFill>
        <p:spPr>
          <a:xfrm>
            <a:off x="56864" y="3249803"/>
            <a:ext cx="2453482" cy="12128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8" y="0"/>
                </a:moveTo>
                <a:lnTo>
                  <a:pt x="33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569" y="10800"/>
                </a:lnTo>
                <a:lnTo>
                  <a:pt x="21535" y="0"/>
                </a:lnTo>
                <a:lnTo>
                  <a:pt x="10802" y="0"/>
                </a:lnTo>
                <a:lnTo>
                  <a:pt x="68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45" name="map_5.png" descr="map_5.png"/>
          <p:cNvPicPr>
            <a:picLocks noChangeAspect="1"/>
          </p:cNvPicPr>
          <p:nvPr/>
        </p:nvPicPr>
        <p:blipFill>
          <a:blip r:embed="rId3"/>
          <a:srcRect l="2435" t="5188" r="1958" b="4716"/>
          <a:stretch>
            <a:fillRect/>
          </a:stretch>
        </p:blipFill>
        <p:spPr>
          <a:xfrm>
            <a:off x="146129" y="3110103"/>
            <a:ext cx="2452688" cy="12128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5" y="0"/>
                </a:moveTo>
                <a:lnTo>
                  <a:pt x="33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569" y="10800"/>
                </a:lnTo>
                <a:lnTo>
                  <a:pt x="21539" y="0"/>
                </a:lnTo>
                <a:lnTo>
                  <a:pt x="10802" y="0"/>
                </a:lnTo>
                <a:lnTo>
                  <a:pt x="65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46" name="map_6.png" descr="map_6.png"/>
          <p:cNvPicPr>
            <a:picLocks noChangeAspect="1"/>
          </p:cNvPicPr>
          <p:nvPr/>
        </p:nvPicPr>
        <p:blipFill>
          <a:blip r:embed="rId4"/>
          <a:srcRect l="2406" t="5188" r="1933" b="4716"/>
          <a:stretch>
            <a:fillRect/>
          </a:stretch>
        </p:blipFill>
        <p:spPr>
          <a:xfrm>
            <a:off x="221667" y="2987270"/>
            <a:ext cx="2454077" cy="12128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2" y="0"/>
                </a:moveTo>
                <a:lnTo>
                  <a:pt x="35" y="10800"/>
                </a:lnTo>
                <a:lnTo>
                  <a:pt x="0" y="21600"/>
                </a:lnTo>
                <a:lnTo>
                  <a:pt x="10801" y="21600"/>
                </a:lnTo>
                <a:lnTo>
                  <a:pt x="21600" y="21600"/>
                </a:lnTo>
                <a:lnTo>
                  <a:pt x="21567" y="10800"/>
                </a:lnTo>
                <a:lnTo>
                  <a:pt x="21534" y="0"/>
                </a:lnTo>
                <a:lnTo>
                  <a:pt x="10803" y="0"/>
                </a:lnTo>
                <a:lnTo>
                  <a:pt x="72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47" name="map_7.png" descr="map_7.png"/>
          <p:cNvPicPr>
            <a:picLocks noChangeAspect="1"/>
          </p:cNvPicPr>
          <p:nvPr/>
        </p:nvPicPr>
        <p:blipFill>
          <a:blip r:embed="rId5"/>
          <a:srcRect l="2421" t="5188" r="1941" b="4716"/>
          <a:stretch>
            <a:fillRect/>
          </a:stretch>
        </p:blipFill>
        <p:spPr>
          <a:xfrm>
            <a:off x="298164" y="2885670"/>
            <a:ext cx="2453482" cy="12128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8" y="0"/>
                </a:moveTo>
                <a:lnTo>
                  <a:pt x="33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569" y="10800"/>
                </a:lnTo>
                <a:lnTo>
                  <a:pt x="21535" y="0"/>
                </a:lnTo>
                <a:lnTo>
                  <a:pt x="10802" y="0"/>
                </a:lnTo>
                <a:lnTo>
                  <a:pt x="68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48" name="map_8.png" descr="map_8.png"/>
          <p:cNvPicPr>
            <a:picLocks noChangeAspect="1"/>
          </p:cNvPicPr>
          <p:nvPr/>
        </p:nvPicPr>
        <p:blipFill>
          <a:blip r:embed="rId6"/>
          <a:srcRect l="2435" t="5188" r="1942" b="4716"/>
          <a:stretch>
            <a:fillRect/>
          </a:stretch>
        </p:blipFill>
        <p:spPr>
          <a:xfrm>
            <a:off x="387429" y="2770378"/>
            <a:ext cx="2453085" cy="12128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5" y="0"/>
                </a:moveTo>
                <a:lnTo>
                  <a:pt x="33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567" y="10800"/>
                </a:lnTo>
                <a:lnTo>
                  <a:pt x="21535" y="0"/>
                </a:lnTo>
                <a:lnTo>
                  <a:pt x="10800" y="0"/>
                </a:lnTo>
                <a:lnTo>
                  <a:pt x="65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249" name="Model Warming Patterns"/>
          <p:cNvSpPr txBox="1"/>
          <p:nvPr/>
        </p:nvSpPr>
        <p:spPr>
          <a:xfrm>
            <a:off x="206864" y="2163303"/>
            <a:ext cx="2700443" cy="382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>
            <a:normAutofit/>
          </a:bodyPr>
          <a:lstStyle>
            <a:lvl1pPr>
              <a:defRPr sz="4000" spc="-39">
                <a:latin typeface="Aptos"/>
                <a:ea typeface="Aptos"/>
                <a:cs typeface="Aptos"/>
                <a:sym typeface="Aptos"/>
              </a:defRPr>
            </a:lvl1pPr>
          </a:lstStyle>
          <a:p>
            <a:pPr defTabSz="1219170" hangingPunct="0">
              <a:lnSpc>
                <a:spcPct val="90000"/>
              </a:lnSpc>
              <a:spcBef>
                <a:spcPts val="900"/>
              </a:spcBef>
            </a:pPr>
            <a:r>
              <a:rPr sz="2000" kern="0" spc="-20">
                <a:solidFill>
                  <a:srgbClr val="000000"/>
                </a:solidFill>
              </a:rPr>
              <a:t>Model Warming Patterns</a:t>
            </a:r>
          </a:p>
        </p:txBody>
      </p:sp>
      <p:pic>
        <p:nvPicPr>
          <p:cNvPr id="250" name="image.jpg" descr="image.jpg"/>
          <p:cNvPicPr>
            <a:picLocks noChangeAspect="1"/>
          </p:cNvPicPr>
          <p:nvPr/>
        </p:nvPicPr>
        <p:blipFill>
          <a:blip r:embed="rId7"/>
          <a:srcRect b="83672"/>
          <a:stretch>
            <a:fillRect/>
          </a:stretch>
        </p:blipFill>
        <p:spPr>
          <a:xfrm>
            <a:off x="-119129" y="-146287"/>
            <a:ext cx="12745395" cy="1560784"/>
          </a:xfrm>
          <a:prstGeom prst="rect">
            <a:avLst/>
          </a:prstGeom>
          <a:ln w="12700">
            <a:miter lim="400000"/>
          </a:ln>
        </p:spPr>
      </p:pic>
      <p:pic>
        <p:nvPicPr>
          <p:cNvPr id="251" name="image.jpg" descr="image.jpg"/>
          <p:cNvPicPr>
            <a:picLocks noChangeAspect="1"/>
          </p:cNvPicPr>
          <p:nvPr/>
        </p:nvPicPr>
        <p:blipFill>
          <a:blip r:embed="rId7"/>
          <a:srcRect t="94359" r="84485" b="1535"/>
          <a:stretch>
            <a:fillRect/>
          </a:stretch>
        </p:blipFill>
        <p:spPr>
          <a:xfrm>
            <a:off x="-106428" y="6391662"/>
            <a:ext cx="2164809" cy="429685"/>
          </a:xfrm>
          <a:prstGeom prst="rect">
            <a:avLst/>
          </a:prstGeom>
          <a:ln w="12700">
            <a:miter lim="400000"/>
          </a:ln>
        </p:spPr>
      </p:pic>
      <p:pic>
        <p:nvPicPr>
          <p:cNvPr id="252" name="pasted-movie.png" descr="pasted-movi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56058" y="6386982"/>
            <a:ext cx="1243504" cy="5024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54" name="Image" descr="Image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41129" y="6534150"/>
            <a:ext cx="1555751" cy="50414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Persistent Differences in Simulated and Observed Tropical Tropospheric Warming…">
            <a:extLst>
              <a:ext uri="{FF2B5EF4-FFF2-40B4-BE49-F238E27FC236}">
                <a16:creationId xmlns:a16="http://schemas.microsoft.com/office/drawing/2014/main" id="{1D9ABF4B-3937-E419-C5A3-CF5DA0FB0F7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549" y="42353"/>
            <a:ext cx="11937703" cy="1183432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975336">
              <a:defRPr sz="5600" spc="-112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defRPr>
            </a:pPr>
            <a:r>
              <a:rPr sz="2700" dirty="0"/>
              <a:t>Persistent Differences in Simulated and Observed Tropical Tropospheric Warming </a:t>
            </a:r>
          </a:p>
          <a:p>
            <a:pPr defTabSz="975336">
              <a:defRPr sz="3200" spc="-64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defRPr>
            </a:pPr>
            <a:endParaRPr dirty="0"/>
          </a:p>
          <a:p>
            <a:pPr defTabSz="975336">
              <a:defRPr sz="4000" spc="-79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defRPr>
            </a:pPr>
            <a:r>
              <a:rPr sz="2700" dirty="0"/>
              <a:t>Stephen Po-Chedley, Ben </a:t>
            </a:r>
            <a:r>
              <a:rPr sz="2700" dirty="0" err="1"/>
              <a:t>Santer</a:t>
            </a:r>
            <a:r>
              <a:rPr sz="2700" dirty="0"/>
              <a:t>, John Fasullo, Stephan </a:t>
            </a:r>
            <a:r>
              <a:rPr sz="2700" dirty="0" err="1"/>
              <a:t>Fueglistaler</a:t>
            </a:r>
            <a:r>
              <a:rPr sz="2700" dirty="0"/>
              <a:t>, Nick Siler, </a:t>
            </a:r>
            <a:r>
              <a:rPr sz="2700" dirty="0" err="1"/>
              <a:t>Qiang</a:t>
            </a:r>
            <a:r>
              <a:rPr sz="2700" dirty="0"/>
              <a:t> Fu, Elizabeth Barnes, Zack Labe, Mark </a:t>
            </a:r>
            <a:r>
              <a:rPr sz="2700" dirty="0" err="1"/>
              <a:t>Zelinka</a:t>
            </a:r>
            <a:r>
              <a:rPr sz="2700" dirty="0"/>
              <a:t>, Céline </a:t>
            </a:r>
            <a:r>
              <a:rPr sz="2700" dirty="0" err="1"/>
              <a:t>Bonfils</a:t>
            </a:r>
            <a:r>
              <a:rPr sz="2700" dirty="0"/>
              <a:t>, Philip Cameron-Smith, Jeff Painter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4" name="Group"/>
          <p:cNvGrpSpPr/>
          <p:nvPr/>
        </p:nvGrpSpPr>
        <p:grpSpPr>
          <a:xfrm>
            <a:off x="3021707" y="2554155"/>
            <a:ext cx="4727684" cy="3061346"/>
            <a:chOff x="0" y="0"/>
            <a:chExt cx="9455365" cy="6122691"/>
          </a:xfrm>
        </p:grpSpPr>
        <p:pic>
          <p:nvPicPr>
            <p:cNvPr id="256" name="Screenshot 2024-07-23 at 10.46.57 AM.png" descr="Screenshot 2024-07-23 at 10.46.57 AM.png"/>
            <p:cNvPicPr>
              <a:picLocks noChangeAspect="1"/>
            </p:cNvPicPr>
            <p:nvPr/>
          </p:nvPicPr>
          <p:blipFill>
            <a:blip r:embed="rId2"/>
            <a:srcRect t="7385" b="36460"/>
            <a:stretch>
              <a:fillRect/>
            </a:stretch>
          </p:blipFill>
          <p:spPr>
            <a:xfrm>
              <a:off x="0" y="604640"/>
              <a:ext cx="9455366" cy="438165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7" name="Screenshot 2024-07-23 at 10.46.57 AM.png" descr="Screenshot 2024-07-23 at 10.46.57 AM.png"/>
            <p:cNvPicPr>
              <a:picLocks noChangeAspect="1"/>
            </p:cNvPicPr>
            <p:nvPr/>
          </p:nvPicPr>
          <p:blipFill>
            <a:blip r:embed="rId2"/>
            <a:srcRect t="86281" b="1975"/>
            <a:stretch>
              <a:fillRect/>
            </a:stretch>
          </p:blipFill>
          <p:spPr>
            <a:xfrm>
              <a:off x="0" y="5206385"/>
              <a:ext cx="9455366" cy="9163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58" name="Rectangle"/>
            <p:cNvSpPr/>
            <p:nvPr/>
          </p:nvSpPr>
          <p:spPr>
            <a:xfrm>
              <a:off x="5678810" y="1278102"/>
              <a:ext cx="3724288" cy="33946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 algn="ctr" defTabSz="410766" hangingPunct="0">
                <a:defRPr sz="3000" spc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"/>
                </a:defRPr>
              </a:pPr>
              <a:endParaRPr sz="1500" kern="0">
                <a:solidFill>
                  <a:srgbClr val="FFFFFF"/>
                </a:solidFill>
                <a:latin typeface="Helvetica Neue"/>
                <a:sym typeface="Helvetica Neue"/>
              </a:endParaRPr>
            </a:p>
          </p:txBody>
        </p:sp>
        <p:sp>
          <p:nvSpPr>
            <p:cNvPr id="259" name="Rectangle"/>
            <p:cNvSpPr/>
            <p:nvPr/>
          </p:nvSpPr>
          <p:spPr>
            <a:xfrm>
              <a:off x="235287" y="0"/>
              <a:ext cx="1106746" cy="55317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 algn="ctr" defTabSz="410766" hangingPunct="0">
                <a:defRPr sz="3000" spc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"/>
                </a:defRPr>
              </a:pPr>
              <a:endParaRPr sz="1500" kern="0">
                <a:solidFill>
                  <a:srgbClr val="FFFFFF"/>
                </a:solidFill>
                <a:latin typeface="Helvetica Neue"/>
                <a:sym typeface="Helvetica Neue"/>
              </a:endParaRPr>
            </a:p>
          </p:txBody>
        </p:sp>
        <p:sp>
          <p:nvSpPr>
            <p:cNvPr id="260" name="Shape"/>
            <p:cNvSpPr/>
            <p:nvPr/>
          </p:nvSpPr>
          <p:spPr>
            <a:xfrm>
              <a:off x="1597008" y="590950"/>
              <a:ext cx="1214143" cy="4347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999" y="21600"/>
                  </a:lnTo>
                  <a:lnTo>
                    <a:pt x="4207" y="21121"/>
                  </a:lnTo>
                  <a:lnTo>
                    <a:pt x="3396" y="20277"/>
                  </a:lnTo>
                  <a:lnTo>
                    <a:pt x="21600" y="14370"/>
                  </a:lnTo>
                  <a:lnTo>
                    <a:pt x="4709" y="6927"/>
                  </a:lnTo>
                  <a:lnTo>
                    <a:pt x="4584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 algn="ctr" defTabSz="1219170" hangingPunct="0">
                <a:defRPr sz="2200" spc="0">
                  <a:solidFill>
                    <a:srgbClr val="5E5E5E"/>
                  </a:solidFill>
                  <a:latin typeface="+mn-lt"/>
                  <a:ea typeface="+mn-ea"/>
                  <a:cs typeface="+mn-cs"/>
                  <a:sym typeface="Helvetica Neue"/>
                </a:defRPr>
              </a:pPr>
              <a:endParaRPr sz="1100" kern="0">
                <a:solidFill>
                  <a:srgbClr val="5E5E5E"/>
                </a:solidFill>
                <a:latin typeface="Helvetica Neue"/>
                <a:sym typeface="Helvetica Neue"/>
              </a:endParaRPr>
            </a:p>
          </p:txBody>
        </p:sp>
        <p:sp>
          <p:nvSpPr>
            <p:cNvPr id="261" name="Rectangle"/>
            <p:cNvSpPr/>
            <p:nvPr/>
          </p:nvSpPr>
          <p:spPr>
            <a:xfrm>
              <a:off x="2977323" y="1409031"/>
              <a:ext cx="586754" cy="553176"/>
            </a:xfrm>
            <a:prstGeom prst="rect">
              <a:avLst/>
            </a:pr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 algn="ctr" defTabSz="410766" hangingPunct="0">
                <a:defRPr sz="3000" spc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"/>
                </a:defRPr>
              </a:pPr>
              <a:endParaRPr sz="1500" kern="0">
                <a:solidFill>
                  <a:srgbClr val="FFFFFF"/>
                </a:solidFill>
                <a:latin typeface="Helvetica Neue"/>
                <a:sym typeface="Helvetica Neue"/>
              </a:endParaRPr>
            </a:p>
          </p:txBody>
        </p:sp>
        <p:sp>
          <p:nvSpPr>
            <p:cNvPr id="262" name="Rectangle"/>
            <p:cNvSpPr/>
            <p:nvPr/>
          </p:nvSpPr>
          <p:spPr>
            <a:xfrm>
              <a:off x="1921242" y="1409031"/>
              <a:ext cx="999140" cy="55317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 algn="ctr" defTabSz="410766" hangingPunct="0">
                <a:defRPr sz="3000" spc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"/>
                </a:defRPr>
              </a:pPr>
              <a:endParaRPr sz="1500" kern="0">
                <a:solidFill>
                  <a:srgbClr val="FFFFFF"/>
                </a:solidFill>
                <a:latin typeface="Helvetica Neue"/>
                <a:sym typeface="Helvetica Neue"/>
              </a:endParaRPr>
            </a:p>
          </p:txBody>
        </p:sp>
        <p:sp>
          <p:nvSpPr>
            <p:cNvPr id="263" name="Observational…"/>
            <p:cNvSpPr txBox="1"/>
            <p:nvPr/>
          </p:nvSpPr>
          <p:spPr>
            <a:xfrm rot="16200000">
              <a:off x="1752790" y="1414515"/>
              <a:ext cx="2390409" cy="96924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5719" tIns="35719" rIns="35719" bIns="35719" numCol="1" anchor="t">
              <a:normAutofit/>
            </a:bodyPr>
            <a:lstStyle/>
            <a:p>
              <a:pPr defTabSz="1219170" hangingPunct="0">
                <a:lnSpc>
                  <a:spcPct val="90000"/>
                </a:lnSpc>
                <a:defRPr>
                  <a:solidFill>
                    <a:srgbClr val="5E5E5E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sz="1200" kern="0" spc="-12">
                  <a:solidFill>
                    <a:srgbClr val="5E5E5E"/>
                  </a:solidFill>
                  <a:latin typeface="Arial"/>
                  <a:cs typeface="Arial"/>
                  <a:sym typeface="Arial"/>
                </a:rPr>
                <a:t>Observational</a:t>
              </a:r>
            </a:p>
            <a:p>
              <a:pPr defTabSz="1219170" hangingPunct="0">
                <a:lnSpc>
                  <a:spcPct val="90000"/>
                </a:lnSpc>
                <a:defRPr>
                  <a:solidFill>
                    <a:srgbClr val="5E5E5E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sz="1200" kern="0" spc="-12">
                  <a:solidFill>
                    <a:srgbClr val="5E5E5E"/>
                  </a:solidFill>
                  <a:latin typeface="Arial"/>
                  <a:cs typeface="Arial"/>
                  <a:sym typeface="Arial"/>
                </a:rPr>
                <a:t>Estimate</a:t>
              </a:r>
            </a:p>
          </p:txBody>
        </p:sp>
      </p:grpSp>
      <p:sp>
        <p:nvSpPr>
          <p:cNvPr id="265" name="Task ML to estimate internal variability"/>
          <p:cNvSpPr txBox="1"/>
          <p:nvPr/>
        </p:nvSpPr>
        <p:spPr>
          <a:xfrm>
            <a:off x="316814" y="1471099"/>
            <a:ext cx="5540547" cy="4905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>
            <a:normAutofit/>
          </a:bodyPr>
          <a:lstStyle>
            <a:lvl1pPr>
              <a:spcBef>
                <a:spcPts val="0"/>
              </a:spcBef>
              <a:defRPr sz="5400" spc="-53">
                <a:latin typeface="Aptos"/>
                <a:ea typeface="Aptos"/>
                <a:cs typeface="Aptos"/>
                <a:sym typeface="Aptos"/>
              </a:defRPr>
            </a:lvl1pPr>
          </a:lstStyle>
          <a:p>
            <a:pPr defTabSz="1219170" hangingPunct="0">
              <a:lnSpc>
                <a:spcPct val="90000"/>
              </a:lnSpc>
            </a:pPr>
            <a:r>
              <a:rPr sz="2700" kern="0" spc="-27">
                <a:solidFill>
                  <a:srgbClr val="000000"/>
                </a:solidFill>
              </a:rPr>
              <a:t>Task ML to estimate internal variability</a:t>
            </a:r>
          </a:p>
        </p:txBody>
      </p:sp>
      <p:pic>
        <p:nvPicPr>
          <p:cNvPr id="266" name="map_4.png" descr="map_4.png"/>
          <p:cNvPicPr>
            <a:picLocks noChangeAspect="1"/>
          </p:cNvPicPr>
          <p:nvPr/>
        </p:nvPicPr>
        <p:blipFill>
          <a:blip r:embed="rId3"/>
          <a:srcRect l="2421" t="5188" r="1941" b="4716"/>
          <a:stretch>
            <a:fillRect/>
          </a:stretch>
        </p:blipFill>
        <p:spPr>
          <a:xfrm>
            <a:off x="56864" y="3249803"/>
            <a:ext cx="2453482" cy="12128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8" y="0"/>
                </a:moveTo>
                <a:lnTo>
                  <a:pt x="33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569" y="10800"/>
                </a:lnTo>
                <a:lnTo>
                  <a:pt x="21535" y="0"/>
                </a:lnTo>
                <a:lnTo>
                  <a:pt x="10802" y="0"/>
                </a:lnTo>
                <a:lnTo>
                  <a:pt x="68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67" name="map_5.png" descr="map_5.png"/>
          <p:cNvPicPr>
            <a:picLocks noChangeAspect="1"/>
          </p:cNvPicPr>
          <p:nvPr/>
        </p:nvPicPr>
        <p:blipFill>
          <a:blip r:embed="rId4"/>
          <a:srcRect l="2435" t="5188" r="1958" b="4716"/>
          <a:stretch>
            <a:fillRect/>
          </a:stretch>
        </p:blipFill>
        <p:spPr>
          <a:xfrm>
            <a:off x="146129" y="3110103"/>
            <a:ext cx="2452688" cy="12128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5" y="0"/>
                </a:moveTo>
                <a:lnTo>
                  <a:pt x="33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569" y="10800"/>
                </a:lnTo>
                <a:lnTo>
                  <a:pt x="21539" y="0"/>
                </a:lnTo>
                <a:lnTo>
                  <a:pt x="10802" y="0"/>
                </a:lnTo>
                <a:lnTo>
                  <a:pt x="65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68" name="map_6.png" descr="map_6.png"/>
          <p:cNvPicPr>
            <a:picLocks noChangeAspect="1"/>
          </p:cNvPicPr>
          <p:nvPr/>
        </p:nvPicPr>
        <p:blipFill>
          <a:blip r:embed="rId5"/>
          <a:srcRect l="2406" t="5188" r="1933" b="4716"/>
          <a:stretch>
            <a:fillRect/>
          </a:stretch>
        </p:blipFill>
        <p:spPr>
          <a:xfrm>
            <a:off x="221667" y="2987270"/>
            <a:ext cx="2454077" cy="12128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2" y="0"/>
                </a:moveTo>
                <a:lnTo>
                  <a:pt x="35" y="10800"/>
                </a:lnTo>
                <a:lnTo>
                  <a:pt x="0" y="21600"/>
                </a:lnTo>
                <a:lnTo>
                  <a:pt x="10801" y="21600"/>
                </a:lnTo>
                <a:lnTo>
                  <a:pt x="21600" y="21600"/>
                </a:lnTo>
                <a:lnTo>
                  <a:pt x="21567" y="10800"/>
                </a:lnTo>
                <a:lnTo>
                  <a:pt x="21534" y="0"/>
                </a:lnTo>
                <a:lnTo>
                  <a:pt x="10803" y="0"/>
                </a:lnTo>
                <a:lnTo>
                  <a:pt x="72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69" name="map_7.png" descr="map_7.png"/>
          <p:cNvPicPr>
            <a:picLocks noChangeAspect="1"/>
          </p:cNvPicPr>
          <p:nvPr/>
        </p:nvPicPr>
        <p:blipFill>
          <a:blip r:embed="rId6"/>
          <a:srcRect l="2421" t="5188" r="1941" b="4716"/>
          <a:stretch>
            <a:fillRect/>
          </a:stretch>
        </p:blipFill>
        <p:spPr>
          <a:xfrm>
            <a:off x="298164" y="2885670"/>
            <a:ext cx="2453482" cy="12128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8" y="0"/>
                </a:moveTo>
                <a:lnTo>
                  <a:pt x="33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569" y="10800"/>
                </a:lnTo>
                <a:lnTo>
                  <a:pt x="21535" y="0"/>
                </a:lnTo>
                <a:lnTo>
                  <a:pt x="10802" y="0"/>
                </a:lnTo>
                <a:lnTo>
                  <a:pt x="68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70" name="map_8.png" descr="map_8.png"/>
          <p:cNvPicPr>
            <a:picLocks noChangeAspect="1"/>
          </p:cNvPicPr>
          <p:nvPr/>
        </p:nvPicPr>
        <p:blipFill>
          <a:blip r:embed="rId7"/>
          <a:srcRect l="2435" t="5188" r="1942" b="4716"/>
          <a:stretch>
            <a:fillRect/>
          </a:stretch>
        </p:blipFill>
        <p:spPr>
          <a:xfrm>
            <a:off x="387429" y="2770378"/>
            <a:ext cx="2453085" cy="12128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5" y="0"/>
                </a:moveTo>
                <a:lnTo>
                  <a:pt x="33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567" y="10800"/>
                </a:lnTo>
                <a:lnTo>
                  <a:pt x="21535" y="0"/>
                </a:lnTo>
                <a:lnTo>
                  <a:pt x="10800" y="0"/>
                </a:lnTo>
                <a:lnTo>
                  <a:pt x="65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271" name="Model Warming Patterns"/>
          <p:cNvSpPr txBox="1"/>
          <p:nvPr/>
        </p:nvSpPr>
        <p:spPr>
          <a:xfrm>
            <a:off x="206864" y="2163303"/>
            <a:ext cx="2700443" cy="382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>
            <a:normAutofit/>
          </a:bodyPr>
          <a:lstStyle>
            <a:lvl1pPr>
              <a:defRPr sz="4000" spc="-39">
                <a:latin typeface="Aptos"/>
                <a:ea typeface="Aptos"/>
                <a:cs typeface="Aptos"/>
                <a:sym typeface="Aptos"/>
              </a:defRPr>
            </a:lvl1pPr>
          </a:lstStyle>
          <a:p>
            <a:pPr defTabSz="1219170" hangingPunct="0">
              <a:lnSpc>
                <a:spcPct val="90000"/>
              </a:lnSpc>
              <a:spcBef>
                <a:spcPts val="900"/>
              </a:spcBef>
            </a:pPr>
            <a:r>
              <a:rPr sz="2000" kern="0" spc="-20">
                <a:solidFill>
                  <a:srgbClr val="000000"/>
                </a:solidFill>
              </a:rPr>
              <a:t>Model Warming Patterns</a:t>
            </a:r>
          </a:p>
        </p:txBody>
      </p:sp>
      <p:sp>
        <p:nvSpPr>
          <p:cNvPr id="272" name="Internal Variability Impact"/>
          <p:cNvSpPr txBox="1"/>
          <p:nvPr/>
        </p:nvSpPr>
        <p:spPr>
          <a:xfrm>
            <a:off x="3165964" y="2163303"/>
            <a:ext cx="2809782" cy="382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>
            <a:normAutofit/>
          </a:bodyPr>
          <a:lstStyle>
            <a:lvl1pPr>
              <a:defRPr sz="4000" spc="-39">
                <a:latin typeface="Aptos"/>
                <a:ea typeface="Aptos"/>
                <a:cs typeface="Aptos"/>
                <a:sym typeface="Aptos"/>
              </a:defRPr>
            </a:lvl1pPr>
          </a:lstStyle>
          <a:p>
            <a:pPr defTabSz="1219170" hangingPunct="0">
              <a:lnSpc>
                <a:spcPct val="90000"/>
              </a:lnSpc>
              <a:spcBef>
                <a:spcPts val="900"/>
              </a:spcBef>
            </a:pPr>
            <a:r>
              <a:rPr sz="2000" kern="0" spc="-20">
                <a:solidFill>
                  <a:srgbClr val="000000"/>
                </a:solidFill>
              </a:rPr>
              <a:t>Internal Variability Impact</a:t>
            </a:r>
          </a:p>
        </p:txBody>
      </p:sp>
      <p:pic>
        <p:nvPicPr>
          <p:cNvPr id="273" name="image.jpg" descr="image.jpg"/>
          <p:cNvPicPr>
            <a:picLocks noChangeAspect="1"/>
          </p:cNvPicPr>
          <p:nvPr/>
        </p:nvPicPr>
        <p:blipFill>
          <a:blip r:embed="rId8"/>
          <a:srcRect b="83672"/>
          <a:stretch>
            <a:fillRect/>
          </a:stretch>
        </p:blipFill>
        <p:spPr>
          <a:xfrm>
            <a:off x="-119129" y="-146287"/>
            <a:ext cx="12745395" cy="1560784"/>
          </a:xfrm>
          <a:prstGeom prst="rect">
            <a:avLst/>
          </a:prstGeom>
          <a:ln w="12700">
            <a:miter lim="400000"/>
          </a:ln>
        </p:spPr>
      </p:pic>
      <p:pic>
        <p:nvPicPr>
          <p:cNvPr id="274" name="image.jpg" descr="image.jpg"/>
          <p:cNvPicPr>
            <a:picLocks noChangeAspect="1"/>
          </p:cNvPicPr>
          <p:nvPr/>
        </p:nvPicPr>
        <p:blipFill>
          <a:blip r:embed="rId8"/>
          <a:srcRect t="94359" r="84485" b="1535"/>
          <a:stretch>
            <a:fillRect/>
          </a:stretch>
        </p:blipFill>
        <p:spPr>
          <a:xfrm>
            <a:off x="-106428" y="6391662"/>
            <a:ext cx="2164809" cy="429685"/>
          </a:xfrm>
          <a:prstGeom prst="rect">
            <a:avLst/>
          </a:prstGeom>
          <a:ln w="12700">
            <a:miter lim="400000"/>
          </a:ln>
        </p:spPr>
      </p:pic>
      <p:pic>
        <p:nvPicPr>
          <p:cNvPr id="275" name="pasted-movie.png" descr="pasted-movi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56058" y="6386982"/>
            <a:ext cx="1243504" cy="502478"/>
          </a:xfrm>
          <a:prstGeom prst="rect">
            <a:avLst/>
          </a:prstGeom>
          <a:ln w="12700">
            <a:miter lim="400000"/>
          </a:ln>
        </p:spPr>
      </p:pic>
      <p:sp>
        <p:nvSpPr>
          <p:cNvPr id="277" name="Tropical tropospheric warming (1979 - 2014)"/>
          <p:cNvSpPr txBox="1"/>
          <p:nvPr/>
        </p:nvSpPr>
        <p:spPr>
          <a:xfrm>
            <a:off x="3165964" y="2493503"/>
            <a:ext cx="3356094" cy="287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>
            <a:normAutofit/>
          </a:bodyPr>
          <a:lstStyle>
            <a:lvl1pPr>
              <a:defRPr sz="2800" spc="-28">
                <a:latin typeface="Aptos"/>
                <a:ea typeface="Aptos"/>
                <a:cs typeface="Aptos"/>
                <a:sym typeface="Aptos"/>
              </a:defRPr>
            </a:lvl1pPr>
          </a:lstStyle>
          <a:p>
            <a:pPr defTabSz="1219170" hangingPunct="0">
              <a:lnSpc>
                <a:spcPct val="90000"/>
              </a:lnSpc>
              <a:spcBef>
                <a:spcPts val="900"/>
              </a:spcBef>
            </a:pPr>
            <a:r>
              <a:rPr sz="1400" kern="0" spc="-14">
                <a:solidFill>
                  <a:srgbClr val="000000"/>
                </a:solidFill>
              </a:rPr>
              <a:t>Tropical tropospheric warming (1979 - 2014)</a:t>
            </a:r>
          </a:p>
        </p:txBody>
      </p:sp>
      <p:pic>
        <p:nvPicPr>
          <p:cNvPr id="278" name="Screenshot 2024-07-31 at 10.28.06 AM.png" descr="Screenshot 2024-07-31 at 10.28.06 AM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72882" y="3243839"/>
            <a:ext cx="1957993" cy="1681977"/>
          </a:xfrm>
          <a:prstGeom prst="rect">
            <a:avLst/>
          </a:prstGeom>
          <a:ln w="12700">
            <a:miter lim="400000"/>
          </a:ln>
        </p:spPr>
      </p:pic>
      <p:pic>
        <p:nvPicPr>
          <p:cNvPr id="279" name="Image" descr="Image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41129" y="6534150"/>
            <a:ext cx="1555751" cy="504142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Persistent Differences in Simulated and Observed Tropical Tropospheric Warming…">
            <a:extLst>
              <a:ext uri="{FF2B5EF4-FFF2-40B4-BE49-F238E27FC236}">
                <a16:creationId xmlns:a16="http://schemas.microsoft.com/office/drawing/2014/main" id="{AAA4AEBE-D194-E344-7249-7D1AAD744F2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549" y="42353"/>
            <a:ext cx="11937703" cy="1183432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975336">
              <a:defRPr sz="5600" spc="-112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defRPr>
            </a:pPr>
            <a:r>
              <a:rPr sz="2700" dirty="0"/>
              <a:t>Persistent Differences in Simulated and Observed Tropical Tropospheric Warming </a:t>
            </a:r>
          </a:p>
          <a:p>
            <a:pPr defTabSz="975336">
              <a:defRPr sz="3200" spc="-64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defRPr>
            </a:pPr>
            <a:endParaRPr dirty="0"/>
          </a:p>
          <a:p>
            <a:pPr defTabSz="975336">
              <a:defRPr sz="4000" spc="-79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defRPr>
            </a:pPr>
            <a:r>
              <a:rPr sz="2700" dirty="0"/>
              <a:t>Stephen Po-Chedley, Ben </a:t>
            </a:r>
            <a:r>
              <a:rPr sz="2700" dirty="0" err="1"/>
              <a:t>Santer</a:t>
            </a:r>
            <a:r>
              <a:rPr sz="2700" dirty="0"/>
              <a:t>, John Fasullo, Stephan </a:t>
            </a:r>
            <a:r>
              <a:rPr sz="2700" dirty="0" err="1"/>
              <a:t>Fueglistaler</a:t>
            </a:r>
            <a:r>
              <a:rPr sz="2700" dirty="0"/>
              <a:t>, Nick Siler, </a:t>
            </a:r>
            <a:r>
              <a:rPr sz="2700" dirty="0" err="1"/>
              <a:t>Qiang</a:t>
            </a:r>
            <a:r>
              <a:rPr sz="2700" dirty="0"/>
              <a:t> Fu, Elizabeth Barnes, Zack Labe, Mark </a:t>
            </a:r>
            <a:r>
              <a:rPr sz="2700" dirty="0" err="1"/>
              <a:t>Zelinka</a:t>
            </a:r>
            <a:r>
              <a:rPr sz="2700" dirty="0"/>
              <a:t>, Céline </a:t>
            </a:r>
            <a:r>
              <a:rPr sz="2700" dirty="0" err="1"/>
              <a:t>Bonfils</a:t>
            </a:r>
            <a:r>
              <a:rPr sz="2700" dirty="0"/>
              <a:t>, Philip Cameron-Smith, Jeff Painter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9" name="Group"/>
          <p:cNvGrpSpPr/>
          <p:nvPr/>
        </p:nvGrpSpPr>
        <p:grpSpPr>
          <a:xfrm>
            <a:off x="3021707" y="2554155"/>
            <a:ext cx="4727684" cy="3061346"/>
            <a:chOff x="0" y="0"/>
            <a:chExt cx="9455365" cy="6122691"/>
          </a:xfrm>
        </p:grpSpPr>
        <p:pic>
          <p:nvPicPr>
            <p:cNvPr id="281" name="Screenshot 2024-07-23 at 10.46.57 AM.png" descr="Screenshot 2024-07-23 at 10.46.57 AM.png"/>
            <p:cNvPicPr>
              <a:picLocks noChangeAspect="1"/>
            </p:cNvPicPr>
            <p:nvPr/>
          </p:nvPicPr>
          <p:blipFill>
            <a:blip r:embed="rId2"/>
            <a:srcRect t="7385" b="36460"/>
            <a:stretch>
              <a:fillRect/>
            </a:stretch>
          </p:blipFill>
          <p:spPr>
            <a:xfrm>
              <a:off x="0" y="604640"/>
              <a:ext cx="9455366" cy="438165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2" name="Screenshot 2024-07-23 at 10.46.57 AM.png" descr="Screenshot 2024-07-23 at 10.46.57 AM.png"/>
            <p:cNvPicPr>
              <a:picLocks noChangeAspect="1"/>
            </p:cNvPicPr>
            <p:nvPr/>
          </p:nvPicPr>
          <p:blipFill>
            <a:blip r:embed="rId2"/>
            <a:srcRect t="86281" b="1975"/>
            <a:stretch>
              <a:fillRect/>
            </a:stretch>
          </p:blipFill>
          <p:spPr>
            <a:xfrm>
              <a:off x="0" y="5206385"/>
              <a:ext cx="9455366" cy="9163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83" name="Rectangle"/>
            <p:cNvSpPr/>
            <p:nvPr/>
          </p:nvSpPr>
          <p:spPr>
            <a:xfrm>
              <a:off x="5678810" y="1278102"/>
              <a:ext cx="3724288" cy="33946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 algn="ctr" defTabSz="410766" hangingPunct="0">
                <a:defRPr sz="3000" spc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"/>
                </a:defRPr>
              </a:pPr>
              <a:endParaRPr sz="1500" kern="0">
                <a:solidFill>
                  <a:srgbClr val="FFFFFF"/>
                </a:solidFill>
                <a:latin typeface="Helvetica Neue"/>
                <a:sym typeface="Helvetica Neue"/>
              </a:endParaRPr>
            </a:p>
          </p:txBody>
        </p:sp>
        <p:sp>
          <p:nvSpPr>
            <p:cNvPr id="284" name="Rectangle"/>
            <p:cNvSpPr/>
            <p:nvPr/>
          </p:nvSpPr>
          <p:spPr>
            <a:xfrm>
              <a:off x="235287" y="0"/>
              <a:ext cx="1106746" cy="55317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 algn="ctr" defTabSz="410766" hangingPunct="0">
                <a:defRPr sz="3000" spc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"/>
                </a:defRPr>
              </a:pPr>
              <a:endParaRPr sz="1500" kern="0">
                <a:solidFill>
                  <a:srgbClr val="FFFFFF"/>
                </a:solidFill>
                <a:latin typeface="Helvetica Neue"/>
                <a:sym typeface="Helvetica Neue"/>
              </a:endParaRPr>
            </a:p>
          </p:txBody>
        </p:sp>
        <p:sp>
          <p:nvSpPr>
            <p:cNvPr id="285" name="Shape"/>
            <p:cNvSpPr/>
            <p:nvPr/>
          </p:nvSpPr>
          <p:spPr>
            <a:xfrm>
              <a:off x="1597008" y="590950"/>
              <a:ext cx="1214143" cy="4347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999" y="21600"/>
                  </a:lnTo>
                  <a:lnTo>
                    <a:pt x="4207" y="21121"/>
                  </a:lnTo>
                  <a:lnTo>
                    <a:pt x="3396" y="20277"/>
                  </a:lnTo>
                  <a:lnTo>
                    <a:pt x="21600" y="14370"/>
                  </a:lnTo>
                  <a:lnTo>
                    <a:pt x="4709" y="6927"/>
                  </a:lnTo>
                  <a:lnTo>
                    <a:pt x="4584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 algn="ctr" defTabSz="1219170" hangingPunct="0">
                <a:defRPr sz="2200" spc="0">
                  <a:solidFill>
                    <a:srgbClr val="5E5E5E"/>
                  </a:solidFill>
                  <a:latin typeface="+mn-lt"/>
                  <a:ea typeface="+mn-ea"/>
                  <a:cs typeface="+mn-cs"/>
                  <a:sym typeface="Helvetica Neue"/>
                </a:defRPr>
              </a:pPr>
              <a:endParaRPr sz="1100" kern="0">
                <a:solidFill>
                  <a:srgbClr val="5E5E5E"/>
                </a:solidFill>
                <a:latin typeface="Helvetica Neue"/>
                <a:sym typeface="Helvetica Neue"/>
              </a:endParaRPr>
            </a:p>
          </p:txBody>
        </p:sp>
        <p:sp>
          <p:nvSpPr>
            <p:cNvPr id="286" name="Rectangle"/>
            <p:cNvSpPr/>
            <p:nvPr/>
          </p:nvSpPr>
          <p:spPr>
            <a:xfrm>
              <a:off x="2977323" y="1409031"/>
              <a:ext cx="586754" cy="553176"/>
            </a:xfrm>
            <a:prstGeom prst="rect">
              <a:avLst/>
            </a:pr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 algn="ctr" defTabSz="410766" hangingPunct="0">
                <a:defRPr sz="3000" spc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"/>
                </a:defRPr>
              </a:pPr>
              <a:endParaRPr sz="1500" kern="0">
                <a:solidFill>
                  <a:srgbClr val="FFFFFF"/>
                </a:solidFill>
                <a:latin typeface="Helvetica Neue"/>
                <a:sym typeface="Helvetica Neue"/>
              </a:endParaRPr>
            </a:p>
          </p:txBody>
        </p:sp>
        <p:sp>
          <p:nvSpPr>
            <p:cNvPr id="287" name="Rectangle"/>
            <p:cNvSpPr/>
            <p:nvPr/>
          </p:nvSpPr>
          <p:spPr>
            <a:xfrm>
              <a:off x="1921242" y="1409031"/>
              <a:ext cx="999140" cy="55317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 algn="ctr" defTabSz="410766" hangingPunct="0">
                <a:defRPr sz="3000" spc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"/>
                </a:defRPr>
              </a:pPr>
              <a:endParaRPr sz="1500" kern="0">
                <a:solidFill>
                  <a:srgbClr val="FFFFFF"/>
                </a:solidFill>
                <a:latin typeface="Helvetica Neue"/>
                <a:sym typeface="Helvetica Neue"/>
              </a:endParaRPr>
            </a:p>
          </p:txBody>
        </p:sp>
        <p:sp>
          <p:nvSpPr>
            <p:cNvPr id="288" name="Observational…"/>
            <p:cNvSpPr txBox="1"/>
            <p:nvPr/>
          </p:nvSpPr>
          <p:spPr>
            <a:xfrm rot="16200000">
              <a:off x="1752790" y="1414515"/>
              <a:ext cx="2390409" cy="96924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5719" tIns="35719" rIns="35719" bIns="35719" numCol="1" anchor="t">
              <a:normAutofit/>
            </a:bodyPr>
            <a:lstStyle/>
            <a:p>
              <a:pPr defTabSz="1219170" hangingPunct="0">
                <a:lnSpc>
                  <a:spcPct val="90000"/>
                </a:lnSpc>
                <a:defRPr>
                  <a:solidFill>
                    <a:srgbClr val="5E5E5E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sz="1200" kern="0" spc="-12">
                  <a:solidFill>
                    <a:srgbClr val="5E5E5E"/>
                  </a:solidFill>
                  <a:latin typeface="Arial"/>
                  <a:cs typeface="Arial"/>
                  <a:sym typeface="Arial"/>
                </a:rPr>
                <a:t>Observational</a:t>
              </a:r>
            </a:p>
            <a:p>
              <a:pPr defTabSz="1219170" hangingPunct="0">
                <a:lnSpc>
                  <a:spcPct val="90000"/>
                </a:lnSpc>
                <a:defRPr>
                  <a:solidFill>
                    <a:srgbClr val="5E5E5E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sz="1200" kern="0" spc="-12">
                  <a:solidFill>
                    <a:srgbClr val="5E5E5E"/>
                  </a:solidFill>
                  <a:latin typeface="Arial"/>
                  <a:cs typeface="Arial"/>
                  <a:sym typeface="Arial"/>
                </a:rPr>
                <a:t>Estimate</a:t>
              </a:r>
            </a:p>
          </p:txBody>
        </p:sp>
      </p:grpSp>
      <p:grpSp>
        <p:nvGrpSpPr>
          <p:cNvPr id="293" name="Group"/>
          <p:cNvGrpSpPr/>
          <p:nvPr/>
        </p:nvGrpSpPr>
        <p:grpSpPr>
          <a:xfrm>
            <a:off x="6637014" y="2141404"/>
            <a:ext cx="4396758" cy="4145711"/>
            <a:chOff x="-14088" y="0"/>
            <a:chExt cx="8793515" cy="8291419"/>
          </a:xfrm>
        </p:grpSpPr>
        <p:pic>
          <p:nvPicPr>
            <p:cNvPr id="290" name="histogram.pdf" descr="histogram.pdf"/>
            <p:cNvPicPr>
              <a:picLocks noChangeAspect="1"/>
            </p:cNvPicPr>
            <p:nvPr/>
          </p:nvPicPr>
          <p:blipFill>
            <a:blip r:embed="rId3"/>
            <a:srcRect l="56683" b="11767"/>
            <a:stretch>
              <a:fillRect/>
            </a:stretch>
          </p:blipFill>
          <p:spPr>
            <a:xfrm>
              <a:off x="663380" y="0"/>
              <a:ext cx="7479613" cy="666567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91" name="Number of Simulations"/>
            <p:cNvSpPr txBox="1"/>
            <p:nvPr/>
          </p:nvSpPr>
          <p:spPr>
            <a:xfrm rot="16200000">
              <a:off x="-2114029" y="2655527"/>
              <a:ext cx="4805565" cy="6056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 algn="ctr" defTabSz="821531">
                <a:lnSpc>
                  <a:spcPct val="100000"/>
                </a:lnSpc>
                <a:spcBef>
                  <a:spcPts val="0"/>
                </a:spcBef>
                <a:defRPr sz="3000" spc="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defTabSz="410766" hangingPunct="0"/>
              <a:r>
                <a:rPr sz="1500" kern="0">
                  <a:solidFill>
                    <a:srgbClr val="000000"/>
                  </a:solidFill>
                </a:rPr>
                <a:t>Number of Simulations</a:t>
              </a:r>
            </a:p>
          </p:txBody>
        </p:sp>
        <p:sp>
          <p:nvSpPr>
            <p:cNvPr id="292" name="Tropical Tropospheric Warming [K decade-1]…"/>
            <p:cNvSpPr/>
            <p:nvPr/>
          </p:nvSpPr>
          <p:spPr>
            <a:xfrm>
              <a:off x="1088795" y="6815227"/>
              <a:ext cx="7690632" cy="147619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5719" tIns="35719" rIns="35719" bIns="35719" numCol="1" anchor="t">
              <a:noAutofit/>
            </a:bodyPr>
            <a:lstStyle/>
            <a:p>
              <a:pPr defTabSz="410766" hangingPunct="0">
                <a:defRPr sz="3000" spc="0"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rPr sz="1500" kern="0">
                  <a:solidFill>
                    <a:srgbClr val="000000"/>
                  </a:solidFill>
                  <a:latin typeface="Helvetica"/>
                  <a:cs typeface="Helvetica"/>
                  <a:sym typeface="Helvetica"/>
                </a:rPr>
                <a:t>Tropical Tropospheric Warming [K decade</a:t>
              </a:r>
              <a:r>
                <a:rPr sz="1500" kern="0" baseline="31999">
                  <a:solidFill>
                    <a:srgbClr val="000000"/>
                  </a:solidFill>
                  <a:latin typeface="Helvetica"/>
                  <a:cs typeface="Helvetica"/>
                  <a:sym typeface="Helvetica"/>
                </a:rPr>
                <a:t>-1</a:t>
              </a:r>
              <a:r>
                <a:rPr sz="1500" kern="0">
                  <a:solidFill>
                    <a:srgbClr val="000000"/>
                  </a:solidFill>
                  <a:latin typeface="Helvetica"/>
                  <a:cs typeface="Helvetica"/>
                  <a:sym typeface="Helvetica"/>
                </a:rPr>
                <a:t>]</a:t>
              </a:r>
            </a:p>
            <a:p>
              <a:pPr algn="r" defTabSz="410766" hangingPunct="0">
                <a:defRPr sz="3000" spc="0"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rPr sz="1500" kern="0">
                  <a:solidFill>
                    <a:srgbClr val="000000"/>
                  </a:solidFill>
                  <a:latin typeface="Helvetica"/>
                  <a:cs typeface="Helvetica"/>
                  <a:sym typeface="Helvetica"/>
                </a:rPr>
                <a:t>*1979 - 2014</a:t>
              </a:r>
            </a:p>
          </p:txBody>
        </p:sp>
      </p:grpSp>
      <p:sp>
        <p:nvSpPr>
          <p:cNvPr id="294" name="Task ML to estimate internal variability"/>
          <p:cNvSpPr txBox="1"/>
          <p:nvPr/>
        </p:nvSpPr>
        <p:spPr>
          <a:xfrm>
            <a:off x="316814" y="1471099"/>
            <a:ext cx="5540547" cy="4905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>
            <a:normAutofit/>
          </a:bodyPr>
          <a:lstStyle>
            <a:lvl1pPr>
              <a:spcBef>
                <a:spcPts val="0"/>
              </a:spcBef>
              <a:defRPr sz="5400" spc="-53">
                <a:latin typeface="Aptos"/>
                <a:ea typeface="Aptos"/>
                <a:cs typeface="Aptos"/>
                <a:sym typeface="Aptos"/>
              </a:defRPr>
            </a:lvl1pPr>
          </a:lstStyle>
          <a:p>
            <a:pPr defTabSz="1219170" hangingPunct="0">
              <a:lnSpc>
                <a:spcPct val="90000"/>
              </a:lnSpc>
            </a:pPr>
            <a:r>
              <a:rPr sz="2700" kern="0" spc="-27">
                <a:solidFill>
                  <a:srgbClr val="000000"/>
                </a:solidFill>
              </a:rPr>
              <a:t>Task ML to estimate internal variability</a:t>
            </a:r>
          </a:p>
        </p:txBody>
      </p:sp>
      <p:pic>
        <p:nvPicPr>
          <p:cNvPr id="295" name="map_4.png" descr="map_4.png"/>
          <p:cNvPicPr>
            <a:picLocks noChangeAspect="1"/>
          </p:cNvPicPr>
          <p:nvPr/>
        </p:nvPicPr>
        <p:blipFill>
          <a:blip r:embed="rId4"/>
          <a:srcRect l="2421" t="5188" r="1941" b="4716"/>
          <a:stretch>
            <a:fillRect/>
          </a:stretch>
        </p:blipFill>
        <p:spPr>
          <a:xfrm>
            <a:off x="56864" y="3249803"/>
            <a:ext cx="2453482" cy="12128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8" y="0"/>
                </a:moveTo>
                <a:lnTo>
                  <a:pt x="33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569" y="10800"/>
                </a:lnTo>
                <a:lnTo>
                  <a:pt x="21535" y="0"/>
                </a:lnTo>
                <a:lnTo>
                  <a:pt x="10802" y="0"/>
                </a:lnTo>
                <a:lnTo>
                  <a:pt x="68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96" name="map_5.png" descr="map_5.png"/>
          <p:cNvPicPr>
            <a:picLocks noChangeAspect="1"/>
          </p:cNvPicPr>
          <p:nvPr/>
        </p:nvPicPr>
        <p:blipFill>
          <a:blip r:embed="rId5"/>
          <a:srcRect l="2435" t="5188" r="1958" b="4716"/>
          <a:stretch>
            <a:fillRect/>
          </a:stretch>
        </p:blipFill>
        <p:spPr>
          <a:xfrm>
            <a:off x="146129" y="3110103"/>
            <a:ext cx="2452688" cy="12128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5" y="0"/>
                </a:moveTo>
                <a:lnTo>
                  <a:pt x="33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569" y="10800"/>
                </a:lnTo>
                <a:lnTo>
                  <a:pt x="21539" y="0"/>
                </a:lnTo>
                <a:lnTo>
                  <a:pt x="10802" y="0"/>
                </a:lnTo>
                <a:lnTo>
                  <a:pt x="65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97" name="map_6.png" descr="map_6.png"/>
          <p:cNvPicPr>
            <a:picLocks noChangeAspect="1"/>
          </p:cNvPicPr>
          <p:nvPr/>
        </p:nvPicPr>
        <p:blipFill>
          <a:blip r:embed="rId6"/>
          <a:srcRect l="2406" t="5188" r="1933" b="4716"/>
          <a:stretch>
            <a:fillRect/>
          </a:stretch>
        </p:blipFill>
        <p:spPr>
          <a:xfrm>
            <a:off x="221667" y="2987270"/>
            <a:ext cx="2454077" cy="12128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2" y="0"/>
                </a:moveTo>
                <a:lnTo>
                  <a:pt x="35" y="10800"/>
                </a:lnTo>
                <a:lnTo>
                  <a:pt x="0" y="21600"/>
                </a:lnTo>
                <a:lnTo>
                  <a:pt x="10801" y="21600"/>
                </a:lnTo>
                <a:lnTo>
                  <a:pt x="21600" y="21600"/>
                </a:lnTo>
                <a:lnTo>
                  <a:pt x="21567" y="10800"/>
                </a:lnTo>
                <a:lnTo>
                  <a:pt x="21534" y="0"/>
                </a:lnTo>
                <a:lnTo>
                  <a:pt x="10803" y="0"/>
                </a:lnTo>
                <a:lnTo>
                  <a:pt x="72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98" name="map_7.png" descr="map_7.png"/>
          <p:cNvPicPr>
            <a:picLocks noChangeAspect="1"/>
          </p:cNvPicPr>
          <p:nvPr/>
        </p:nvPicPr>
        <p:blipFill>
          <a:blip r:embed="rId7"/>
          <a:srcRect l="2421" t="5188" r="1941" b="4716"/>
          <a:stretch>
            <a:fillRect/>
          </a:stretch>
        </p:blipFill>
        <p:spPr>
          <a:xfrm>
            <a:off x="298164" y="2885670"/>
            <a:ext cx="2453482" cy="12128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8" y="0"/>
                </a:moveTo>
                <a:lnTo>
                  <a:pt x="33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569" y="10800"/>
                </a:lnTo>
                <a:lnTo>
                  <a:pt x="21535" y="0"/>
                </a:lnTo>
                <a:lnTo>
                  <a:pt x="10802" y="0"/>
                </a:lnTo>
                <a:lnTo>
                  <a:pt x="68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99" name="map_8.png" descr="map_8.png"/>
          <p:cNvPicPr>
            <a:picLocks noChangeAspect="1"/>
          </p:cNvPicPr>
          <p:nvPr/>
        </p:nvPicPr>
        <p:blipFill>
          <a:blip r:embed="rId8"/>
          <a:srcRect l="2435" t="5188" r="1942" b="4716"/>
          <a:stretch>
            <a:fillRect/>
          </a:stretch>
        </p:blipFill>
        <p:spPr>
          <a:xfrm>
            <a:off x="387429" y="2770378"/>
            <a:ext cx="2453085" cy="12128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5" y="0"/>
                </a:moveTo>
                <a:lnTo>
                  <a:pt x="33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567" y="10800"/>
                </a:lnTo>
                <a:lnTo>
                  <a:pt x="21535" y="0"/>
                </a:lnTo>
                <a:lnTo>
                  <a:pt x="10800" y="0"/>
                </a:lnTo>
                <a:lnTo>
                  <a:pt x="65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300" name="Model Warming Patterns"/>
          <p:cNvSpPr txBox="1"/>
          <p:nvPr/>
        </p:nvSpPr>
        <p:spPr>
          <a:xfrm>
            <a:off x="206864" y="2163303"/>
            <a:ext cx="2700443" cy="382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>
            <a:normAutofit/>
          </a:bodyPr>
          <a:lstStyle>
            <a:lvl1pPr>
              <a:defRPr sz="4000" spc="-39">
                <a:latin typeface="Aptos"/>
                <a:ea typeface="Aptos"/>
                <a:cs typeface="Aptos"/>
                <a:sym typeface="Aptos"/>
              </a:defRPr>
            </a:lvl1pPr>
          </a:lstStyle>
          <a:p>
            <a:pPr defTabSz="1219170" hangingPunct="0">
              <a:lnSpc>
                <a:spcPct val="90000"/>
              </a:lnSpc>
              <a:spcBef>
                <a:spcPts val="900"/>
              </a:spcBef>
            </a:pPr>
            <a:r>
              <a:rPr sz="2000" kern="0" spc="-20">
                <a:solidFill>
                  <a:srgbClr val="000000"/>
                </a:solidFill>
              </a:rPr>
              <a:t>Model Warming Patterns</a:t>
            </a:r>
          </a:p>
        </p:txBody>
      </p:sp>
      <p:sp>
        <p:nvSpPr>
          <p:cNvPr id="301" name="Internal Variability Helps…"/>
          <p:cNvSpPr txBox="1"/>
          <p:nvPr/>
        </p:nvSpPr>
        <p:spPr>
          <a:xfrm>
            <a:off x="6616014" y="1358704"/>
            <a:ext cx="5128397" cy="8677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>
            <a:normAutofit/>
          </a:bodyPr>
          <a:lstStyle/>
          <a:p>
            <a:pPr defTabSz="1219170" hangingPunct="0">
              <a:lnSpc>
                <a:spcPct val="90000"/>
              </a:lnSpc>
              <a:defRPr sz="5400" spc="-53">
                <a:latin typeface="Aptos"/>
                <a:ea typeface="Aptos"/>
                <a:cs typeface="Aptos"/>
                <a:sym typeface="Aptos"/>
              </a:defRPr>
            </a:pPr>
            <a:r>
              <a:rPr sz="2700" kern="0" spc="-27" dirty="0">
                <a:solidFill>
                  <a:srgbClr val="000000"/>
                </a:solidFill>
                <a:latin typeface="Aptos"/>
                <a:sym typeface="Aptos"/>
              </a:rPr>
              <a:t>Internal Variability Helps</a:t>
            </a:r>
          </a:p>
          <a:p>
            <a:pPr defTabSz="1219170" hangingPunct="0">
              <a:lnSpc>
                <a:spcPct val="90000"/>
              </a:lnSpc>
              <a:defRPr sz="5400" spc="-53">
                <a:latin typeface="Aptos"/>
                <a:ea typeface="Aptos"/>
                <a:cs typeface="Aptos"/>
                <a:sym typeface="Aptos"/>
              </a:defRPr>
            </a:pPr>
            <a:r>
              <a:rPr sz="2700" kern="0" spc="-27" dirty="0">
                <a:solidFill>
                  <a:srgbClr val="000000"/>
                </a:solidFill>
                <a:latin typeface="Aptos"/>
                <a:sym typeface="Aptos"/>
              </a:rPr>
              <a:t>Explain Model-Satellite Differences</a:t>
            </a:r>
          </a:p>
        </p:txBody>
      </p:sp>
      <p:sp>
        <p:nvSpPr>
          <p:cNvPr id="302" name="Rectangle"/>
          <p:cNvSpPr/>
          <p:nvPr/>
        </p:nvSpPr>
        <p:spPr>
          <a:xfrm>
            <a:off x="7651185" y="2367759"/>
            <a:ext cx="458634" cy="2852592"/>
          </a:xfrm>
          <a:prstGeom prst="rect">
            <a:avLst/>
          </a:prstGeom>
          <a:solidFill>
            <a:srgbClr val="B36AE2">
              <a:alpha val="49986"/>
            </a:srgbClr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 algn="ctr" defTabSz="410766" hangingPunct="0">
              <a:defRPr sz="3200" spc="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600" kern="0">
              <a:solidFill>
                <a:srgbClr val="FFFFFF"/>
              </a:solidFill>
              <a:latin typeface="Helvetica"/>
              <a:cs typeface="Helvetica"/>
              <a:sym typeface="Helvetica"/>
            </a:endParaRPr>
          </a:p>
        </p:txBody>
      </p:sp>
      <p:sp>
        <p:nvSpPr>
          <p:cNvPr id="303" name="Rectangle"/>
          <p:cNvSpPr/>
          <p:nvPr/>
        </p:nvSpPr>
        <p:spPr>
          <a:xfrm>
            <a:off x="9341266" y="4279246"/>
            <a:ext cx="875625" cy="56861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 algn="ctr" defTabSz="410766" hangingPunct="0">
              <a:defRPr sz="3200" spc="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600" kern="0">
              <a:solidFill>
                <a:srgbClr val="FFFFFF"/>
              </a:solidFill>
              <a:latin typeface="Helvetica"/>
              <a:cs typeface="Helvetica"/>
              <a:sym typeface="Helvetica"/>
            </a:endParaRPr>
          </a:p>
        </p:txBody>
      </p:sp>
      <p:sp>
        <p:nvSpPr>
          <p:cNvPr id="304" name="Observations"/>
          <p:cNvSpPr txBox="1"/>
          <p:nvPr/>
        </p:nvSpPr>
        <p:spPr>
          <a:xfrm rot="16200000">
            <a:off x="6936701" y="3642571"/>
            <a:ext cx="1207063" cy="3029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algn="ctr" defTabSz="821531">
              <a:lnSpc>
                <a:spcPct val="100000"/>
              </a:lnSpc>
              <a:spcBef>
                <a:spcPts val="0"/>
              </a:spcBef>
              <a:defRPr sz="3000" spc="0">
                <a:solidFill>
                  <a:srgbClr val="5F327C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defTabSz="410766" hangingPunct="0"/>
            <a:r>
              <a:rPr sz="1500" kern="0"/>
              <a:t>Observations</a:t>
            </a:r>
          </a:p>
        </p:txBody>
      </p:sp>
      <p:sp>
        <p:nvSpPr>
          <p:cNvPr id="305" name="Rectangle"/>
          <p:cNvSpPr/>
          <p:nvPr/>
        </p:nvSpPr>
        <p:spPr>
          <a:xfrm>
            <a:off x="10027860" y="4624025"/>
            <a:ext cx="189031" cy="49053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 algn="ctr" defTabSz="410766" hangingPunct="0">
              <a:defRPr sz="3200" spc="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600" kern="0">
              <a:solidFill>
                <a:srgbClr val="FFFFFF"/>
              </a:solidFill>
              <a:latin typeface="Helvetica"/>
              <a:cs typeface="Helvetica"/>
              <a:sym typeface="Helvetica"/>
            </a:endParaRPr>
          </a:p>
        </p:txBody>
      </p:sp>
      <p:pic>
        <p:nvPicPr>
          <p:cNvPr id="306" name="image.jpg" descr="image.jpg"/>
          <p:cNvPicPr>
            <a:picLocks noChangeAspect="1"/>
          </p:cNvPicPr>
          <p:nvPr/>
        </p:nvPicPr>
        <p:blipFill>
          <a:blip r:embed="rId9"/>
          <a:srcRect b="83672"/>
          <a:stretch>
            <a:fillRect/>
          </a:stretch>
        </p:blipFill>
        <p:spPr>
          <a:xfrm>
            <a:off x="-119129" y="-146287"/>
            <a:ext cx="12745395" cy="1560784"/>
          </a:xfrm>
          <a:prstGeom prst="rect">
            <a:avLst/>
          </a:prstGeom>
          <a:ln w="12700">
            <a:miter lim="400000"/>
          </a:ln>
        </p:spPr>
      </p:pic>
      <p:pic>
        <p:nvPicPr>
          <p:cNvPr id="307" name="image.jpg" descr="image.jpg"/>
          <p:cNvPicPr>
            <a:picLocks noChangeAspect="1"/>
          </p:cNvPicPr>
          <p:nvPr/>
        </p:nvPicPr>
        <p:blipFill>
          <a:blip r:embed="rId9"/>
          <a:srcRect t="94359" r="84485" b="1535"/>
          <a:stretch>
            <a:fillRect/>
          </a:stretch>
        </p:blipFill>
        <p:spPr>
          <a:xfrm>
            <a:off x="-106428" y="6391662"/>
            <a:ext cx="2164809" cy="429685"/>
          </a:xfrm>
          <a:prstGeom prst="rect">
            <a:avLst/>
          </a:prstGeom>
          <a:ln w="12700">
            <a:miter lim="400000"/>
          </a:ln>
        </p:spPr>
      </p:pic>
      <p:pic>
        <p:nvPicPr>
          <p:cNvPr id="308" name="pasted-movie.png" descr="pasted-movi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56058" y="6386982"/>
            <a:ext cx="1243504" cy="502478"/>
          </a:xfrm>
          <a:prstGeom prst="rect">
            <a:avLst/>
          </a:prstGeom>
          <a:ln w="12700">
            <a:miter lim="400000"/>
          </a:ln>
        </p:spPr>
      </p:pic>
      <p:sp>
        <p:nvSpPr>
          <p:cNvPr id="310" name="Internal Variability Impact"/>
          <p:cNvSpPr txBox="1"/>
          <p:nvPr/>
        </p:nvSpPr>
        <p:spPr>
          <a:xfrm>
            <a:off x="3165964" y="2163303"/>
            <a:ext cx="2809782" cy="382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>
            <a:normAutofit/>
          </a:bodyPr>
          <a:lstStyle>
            <a:lvl1pPr>
              <a:defRPr sz="4000" spc="-39">
                <a:latin typeface="Aptos"/>
                <a:ea typeface="Aptos"/>
                <a:cs typeface="Aptos"/>
                <a:sym typeface="Aptos"/>
              </a:defRPr>
            </a:lvl1pPr>
          </a:lstStyle>
          <a:p>
            <a:pPr defTabSz="1219170" hangingPunct="0">
              <a:lnSpc>
                <a:spcPct val="90000"/>
              </a:lnSpc>
              <a:spcBef>
                <a:spcPts val="900"/>
              </a:spcBef>
            </a:pPr>
            <a:r>
              <a:rPr sz="2000" kern="0" spc="-20">
                <a:solidFill>
                  <a:srgbClr val="000000"/>
                </a:solidFill>
              </a:rPr>
              <a:t>Internal Variability Impact</a:t>
            </a:r>
          </a:p>
        </p:txBody>
      </p:sp>
      <p:sp>
        <p:nvSpPr>
          <p:cNvPr id="311" name="Tropical tropospheric warming (1979 - 2014)"/>
          <p:cNvSpPr txBox="1"/>
          <p:nvPr/>
        </p:nvSpPr>
        <p:spPr>
          <a:xfrm>
            <a:off x="3165964" y="2493503"/>
            <a:ext cx="3356094" cy="287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>
            <a:normAutofit/>
          </a:bodyPr>
          <a:lstStyle>
            <a:lvl1pPr>
              <a:defRPr sz="2800" spc="-28">
                <a:latin typeface="Aptos"/>
                <a:ea typeface="Aptos"/>
                <a:cs typeface="Aptos"/>
                <a:sym typeface="Aptos"/>
              </a:defRPr>
            </a:lvl1pPr>
          </a:lstStyle>
          <a:p>
            <a:pPr defTabSz="1219170" hangingPunct="0">
              <a:lnSpc>
                <a:spcPct val="90000"/>
              </a:lnSpc>
              <a:spcBef>
                <a:spcPts val="900"/>
              </a:spcBef>
            </a:pPr>
            <a:r>
              <a:rPr sz="1400" kern="0" spc="-14">
                <a:solidFill>
                  <a:srgbClr val="000000"/>
                </a:solidFill>
              </a:rPr>
              <a:t>Tropical tropospheric warming (1979 - 2014)</a:t>
            </a:r>
          </a:p>
        </p:txBody>
      </p:sp>
      <p:pic>
        <p:nvPicPr>
          <p:cNvPr id="312" name="Image" descr="Image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41129" y="6534150"/>
            <a:ext cx="1555751" cy="504142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Persistent Differences in Simulated and Observed Tropical Tropospheric Warming…">
            <a:extLst>
              <a:ext uri="{FF2B5EF4-FFF2-40B4-BE49-F238E27FC236}">
                <a16:creationId xmlns:a16="http://schemas.microsoft.com/office/drawing/2014/main" id="{87851269-7AD0-3242-BF26-3D1571CE7F6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549" y="42353"/>
            <a:ext cx="11937703" cy="1183432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975336">
              <a:defRPr sz="5600" spc="-112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defRPr>
            </a:pPr>
            <a:r>
              <a:rPr sz="2700" dirty="0"/>
              <a:t>Persistent Differences in Simulated and Observed Tropical Tropospheric Warming </a:t>
            </a:r>
          </a:p>
          <a:p>
            <a:pPr defTabSz="975336">
              <a:defRPr sz="3200" spc="-64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defRPr>
            </a:pPr>
            <a:endParaRPr dirty="0"/>
          </a:p>
          <a:p>
            <a:pPr defTabSz="975336">
              <a:defRPr sz="4000" spc="-79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defRPr>
            </a:pPr>
            <a:r>
              <a:rPr sz="2700" dirty="0"/>
              <a:t>Stephen Po-Chedley, Ben </a:t>
            </a:r>
            <a:r>
              <a:rPr sz="2700" dirty="0" err="1"/>
              <a:t>Santer</a:t>
            </a:r>
            <a:r>
              <a:rPr sz="2700" dirty="0"/>
              <a:t>, John Fasullo, Stephan </a:t>
            </a:r>
            <a:r>
              <a:rPr sz="2700" dirty="0" err="1"/>
              <a:t>Fueglistaler</a:t>
            </a:r>
            <a:r>
              <a:rPr sz="2700" dirty="0"/>
              <a:t>, Nick Siler, </a:t>
            </a:r>
            <a:r>
              <a:rPr sz="2700" dirty="0" err="1"/>
              <a:t>Qiang</a:t>
            </a:r>
            <a:r>
              <a:rPr sz="2700" dirty="0"/>
              <a:t> Fu, Elizabeth Barnes, Zack Labe, Mark </a:t>
            </a:r>
            <a:r>
              <a:rPr sz="2700" dirty="0" err="1"/>
              <a:t>Zelinka</a:t>
            </a:r>
            <a:r>
              <a:rPr sz="2700" dirty="0"/>
              <a:t>, Céline </a:t>
            </a:r>
            <a:r>
              <a:rPr sz="2700" dirty="0" err="1"/>
              <a:t>Bonfils</a:t>
            </a:r>
            <a:r>
              <a:rPr sz="2700" dirty="0"/>
              <a:t>, Philip Cameron-Smith, Jeff Painter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">
            <a:extLst>
              <a:ext uri="{FF2B5EF4-FFF2-40B4-BE49-F238E27FC236}">
                <a16:creationId xmlns:a16="http://schemas.microsoft.com/office/drawing/2014/main" id="{02A8359A-D88E-9C2A-B324-B256E7E3E498}"/>
              </a:ext>
            </a:extLst>
          </p:cNvPr>
          <p:cNvGrpSpPr/>
          <p:nvPr/>
        </p:nvGrpSpPr>
        <p:grpSpPr>
          <a:xfrm>
            <a:off x="3021707" y="2554155"/>
            <a:ext cx="4727684" cy="3061346"/>
            <a:chOff x="0" y="0"/>
            <a:chExt cx="9455365" cy="6122691"/>
          </a:xfrm>
        </p:grpSpPr>
        <p:pic>
          <p:nvPicPr>
            <p:cNvPr id="6" name="Screenshot 2024-07-23 at 10.46.57 AM.png" descr="Screenshot 2024-07-23 at 10.46.57 AM.png">
              <a:extLst>
                <a:ext uri="{FF2B5EF4-FFF2-40B4-BE49-F238E27FC236}">
                  <a16:creationId xmlns:a16="http://schemas.microsoft.com/office/drawing/2014/main" id="{B420A9F2-89C5-B18B-3157-FBCD7F6FF9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7385" b="36460"/>
            <a:stretch>
              <a:fillRect/>
            </a:stretch>
          </p:blipFill>
          <p:spPr>
            <a:xfrm>
              <a:off x="0" y="604640"/>
              <a:ext cx="9455366" cy="438165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" name="Screenshot 2024-07-23 at 10.46.57 AM.png" descr="Screenshot 2024-07-23 at 10.46.57 AM.png">
              <a:extLst>
                <a:ext uri="{FF2B5EF4-FFF2-40B4-BE49-F238E27FC236}">
                  <a16:creationId xmlns:a16="http://schemas.microsoft.com/office/drawing/2014/main" id="{DA636AF6-447D-C59B-FBED-AE757714CDC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86281" b="1975"/>
            <a:stretch>
              <a:fillRect/>
            </a:stretch>
          </p:blipFill>
          <p:spPr>
            <a:xfrm>
              <a:off x="0" y="5206385"/>
              <a:ext cx="9455366" cy="9163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8" name="Rectangle">
              <a:extLst>
                <a:ext uri="{FF2B5EF4-FFF2-40B4-BE49-F238E27FC236}">
                  <a16:creationId xmlns:a16="http://schemas.microsoft.com/office/drawing/2014/main" id="{E25980D1-1394-9EF2-5AF4-FDCD56E51E11}"/>
                </a:ext>
              </a:extLst>
            </p:cNvPr>
            <p:cNvSpPr/>
            <p:nvPr/>
          </p:nvSpPr>
          <p:spPr>
            <a:xfrm>
              <a:off x="5678810" y="1278102"/>
              <a:ext cx="3724288" cy="33946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 algn="ctr" defTabSz="410766" hangingPunct="0">
                <a:defRPr sz="3000" spc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"/>
                </a:defRPr>
              </a:pPr>
              <a:endParaRPr sz="1500" kern="0">
                <a:solidFill>
                  <a:srgbClr val="FFFFFF"/>
                </a:solidFill>
                <a:latin typeface="Helvetica Neue"/>
                <a:sym typeface="Helvetica Neue"/>
              </a:endParaRPr>
            </a:p>
          </p:txBody>
        </p:sp>
        <p:sp>
          <p:nvSpPr>
            <p:cNvPr id="9" name="Rectangle">
              <a:extLst>
                <a:ext uri="{FF2B5EF4-FFF2-40B4-BE49-F238E27FC236}">
                  <a16:creationId xmlns:a16="http://schemas.microsoft.com/office/drawing/2014/main" id="{736BCF74-548B-3880-E0D1-A7462278D4F6}"/>
                </a:ext>
              </a:extLst>
            </p:cNvPr>
            <p:cNvSpPr/>
            <p:nvPr/>
          </p:nvSpPr>
          <p:spPr>
            <a:xfrm>
              <a:off x="235287" y="0"/>
              <a:ext cx="1106746" cy="55317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 algn="ctr" defTabSz="410766" hangingPunct="0">
                <a:defRPr sz="3000" spc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"/>
                </a:defRPr>
              </a:pPr>
              <a:endParaRPr sz="1500" kern="0">
                <a:solidFill>
                  <a:srgbClr val="FFFFFF"/>
                </a:solidFill>
                <a:latin typeface="Helvetica Neue"/>
                <a:sym typeface="Helvetica Neue"/>
              </a:endParaRPr>
            </a:p>
          </p:txBody>
        </p:sp>
        <p:sp>
          <p:nvSpPr>
            <p:cNvPr id="10" name="Shape">
              <a:extLst>
                <a:ext uri="{FF2B5EF4-FFF2-40B4-BE49-F238E27FC236}">
                  <a16:creationId xmlns:a16="http://schemas.microsoft.com/office/drawing/2014/main" id="{909CB943-4E8D-E1E0-BAE1-DCB84884DA60}"/>
                </a:ext>
              </a:extLst>
            </p:cNvPr>
            <p:cNvSpPr/>
            <p:nvPr/>
          </p:nvSpPr>
          <p:spPr>
            <a:xfrm>
              <a:off x="1597008" y="590950"/>
              <a:ext cx="1214143" cy="4347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999" y="21600"/>
                  </a:lnTo>
                  <a:lnTo>
                    <a:pt x="4207" y="21121"/>
                  </a:lnTo>
                  <a:lnTo>
                    <a:pt x="3396" y="20277"/>
                  </a:lnTo>
                  <a:lnTo>
                    <a:pt x="21600" y="14370"/>
                  </a:lnTo>
                  <a:lnTo>
                    <a:pt x="4709" y="6927"/>
                  </a:lnTo>
                  <a:lnTo>
                    <a:pt x="4584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 algn="ctr" defTabSz="1219170" hangingPunct="0">
                <a:defRPr sz="2200" spc="0">
                  <a:solidFill>
                    <a:srgbClr val="5E5E5E"/>
                  </a:solidFill>
                  <a:latin typeface="+mn-lt"/>
                  <a:ea typeface="+mn-ea"/>
                  <a:cs typeface="+mn-cs"/>
                  <a:sym typeface="Helvetica Neue"/>
                </a:defRPr>
              </a:pPr>
              <a:endParaRPr sz="1100" kern="0">
                <a:solidFill>
                  <a:srgbClr val="5E5E5E"/>
                </a:solidFill>
                <a:latin typeface="Helvetica Neue"/>
                <a:sym typeface="Helvetica Neue"/>
              </a:endParaRPr>
            </a:p>
          </p:txBody>
        </p:sp>
        <p:sp>
          <p:nvSpPr>
            <p:cNvPr id="11" name="Rectangle">
              <a:extLst>
                <a:ext uri="{FF2B5EF4-FFF2-40B4-BE49-F238E27FC236}">
                  <a16:creationId xmlns:a16="http://schemas.microsoft.com/office/drawing/2014/main" id="{0AD59415-7013-D180-1C03-B60F386D7FEF}"/>
                </a:ext>
              </a:extLst>
            </p:cNvPr>
            <p:cNvSpPr/>
            <p:nvPr/>
          </p:nvSpPr>
          <p:spPr>
            <a:xfrm>
              <a:off x="2977323" y="1409031"/>
              <a:ext cx="586754" cy="553176"/>
            </a:xfrm>
            <a:prstGeom prst="rect">
              <a:avLst/>
            </a:pr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 algn="ctr" defTabSz="410766" hangingPunct="0">
                <a:defRPr sz="3000" spc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"/>
                </a:defRPr>
              </a:pPr>
              <a:endParaRPr sz="1500" kern="0">
                <a:solidFill>
                  <a:srgbClr val="FFFFFF"/>
                </a:solidFill>
                <a:latin typeface="Helvetica Neue"/>
                <a:sym typeface="Helvetica Neue"/>
              </a:endParaRPr>
            </a:p>
          </p:txBody>
        </p:sp>
        <p:sp>
          <p:nvSpPr>
            <p:cNvPr id="12" name="Rectangle">
              <a:extLst>
                <a:ext uri="{FF2B5EF4-FFF2-40B4-BE49-F238E27FC236}">
                  <a16:creationId xmlns:a16="http://schemas.microsoft.com/office/drawing/2014/main" id="{CA1AEF7C-8FC3-38F9-262E-DB8F88A5BB38}"/>
                </a:ext>
              </a:extLst>
            </p:cNvPr>
            <p:cNvSpPr/>
            <p:nvPr/>
          </p:nvSpPr>
          <p:spPr>
            <a:xfrm>
              <a:off x="1921242" y="1409031"/>
              <a:ext cx="999140" cy="55317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 algn="ctr" defTabSz="410766" hangingPunct="0">
                <a:defRPr sz="3000" spc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"/>
                </a:defRPr>
              </a:pPr>
              <a:endParaRPr sz="1500" kern="0">
                <a:solidFill>
                  <a:srgbClr val="FFFFFF"/>
                </a:solidFill>
                <a:latin typeface="Helvetica Neue"/>
                <a:sym typeface="Helvetica Neue"/>
              </a:endParaRPr>
            </a:p>
          </p:txBody>
        </p:sp>
        <p:sp>
          <p:nvSpPr>
            <p:cNvPr id="13" name="Observational…">
              <a:extLst>
                <a:ext uri="{FF2B5EF4-FFF2-40B4-BE49-F238E27FC236}">
                  <a16:creationId xmlns:a16="http://schemas.microsoft.com/office/drawing/2014/main" id="{C1053775-757E-9418-3F81-06DC756873A9}"/>
                </a:ext>
              </a:extLst>
            </p:cNvPr>
            <p:cNvSpPr txBox="1"/>
            <p:nvPr/>
          </p:nvSpPr>
          <p:spPr>
            <a:xfrm rot="16200000">
              <a:off x="1752790" y="1414515"/>
              <a:ext cx="2390409" cy="96924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5719" tIns="35719" rIns="35719" bIns="35719" numCol="1" anchor="t">
              <a:normAutofit/>
            </a:bodyPr>
            <a:lstStyle/>
            <a:p>
              <a:pPr defTabSz="1219170" hangingPunct="0">
                <a:lnSpc>
                  <a:spcPct val="90000"/>
                </a:lnSpc>
                <a:defRPr>
                  <a:solidFill>
                    <a:srgbClr val="5E5E5E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sz="1200" kern="0" spc="-12">
                  <a:solidFill>
                    <a:srgbClr val="5E5E5E"/>
                  </a:solidFill>
                  <a:latin typeface="Arial"/>
                  <a:cs typeface="Arial"/>
                  <a:sym typeface="Arial"/>
                </a:rPr>
                <a:t>Observational</a:t>
              </a:r>
            </a:p>
            <a:p>
              <a:pPr defTabSz="1219170" hangingPunct="0">
                <a:lnSpc>
                  <a:spcPct val="90000"/>
                </a:lnSpc>
                <a:defRPr>
                  <a:solidFill>
                    <a:srgbClr val="5E5E5E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sz="1200" kern="0" spc="-12">
                  <a:solidFill>
                    <a:srgbClr val="5E5E5E"/>
                  </a:solidFill>
                  <a:latin typeface="Arial"/>
                  <a:cs typeface="Arial"/>
                  <a:sym typeface="Arial"/>
                </a:rPr>
                <a:t>Estimate</a:t>
              </a:r>
            </a:p>
          </p:txBody>
        </p:sp>
      </p:grpSp>
      <p:sp>
        <p:nvSpPr>
          <p:cNvPr id="14" name="Internal Variability Impact">
            <a:extLst>
              <a:ext uri="{FF2B5EF4-FFF2-40B4-BE49-F238E27FC236}">
                <a16:creationId xmlns:a16="http://schemas.microsoft.com/office/drawing/2014/main" id="{7DAC3105-06BA-2109-70B4-61DDD15D9EBE}"/>
              </a:ext>
            </a:extLst>
          </p:cNvPr>
          <p:cNvSpPr txBox="1"/>
          <p:nvPr/>
        </p:nvSpPr>
        <p:spPr>
          <a:xfrm>
            <a:off x="3165964" y="2163303"/>
            <a:ext cx="2809782" cy="382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>
            <a:normAutofit/>
          </a:bodyPr>
          <a:lstStyle>
            <a:lvl1pPr>
              <a:defRPr sz="4000" spc="-39">
                <a:latin typeface="Aptos"/>
                <a:ea typeface="Aptos"/>
                <a:cs typeface="Aptos"/>
                <a:sym typeface="Aptos"/>
              </a:defRPr>
            </a:lvl1pPr>
          </a:lstStyle>
          <a:p>
            <a:pPr defTabSz="1219170" hangingPunct="0">
              <a:lnSpc>
                <a:spcPct val="90000"/>
              </a:lnSpc>
              <a:spcBef>
                <a:spcPts val="900"/>
              </a:spcBef>
            </a:pPr>
            <a:r>
              <a:rPr sz="2000" kern="0" spc="-20">
                <a:solidFill>
                  <a:srgbClr val="000000"/>
                </a:solidFill>
              </a:rPr>
              <a:t>Internal Variability Impact</a:t>
            </a:r>
          </a:p>
        </p:txBody>
      </p:sp>
      <p:sp>
        <p:nvSpPr>
          <p:cNvPr id="15" name="Tropical tropospheric warming (1979 - 2014)">
            <a:extLst>
              <a:ext uri="{FF2B5EF4-FFF2-40B4-BE49-F238E27FC236}">
                <a16:creationId xmlns:a16="http://schemas.microsoft.com/office/drawing/2014/main" id="{3188BBCF-F91B-5034-CC6E-A23E2E382030}"/>
              </a:ext>
            </a:extLst>
          </p:cNvPr>
          <p:cNvSpPr txBox="1"/>
          <p:nvPr/>
        </p:nvSpPr>
        <p:spPr>
          <a:xfrm>
            <a:off x="3165964" y="2493503"/>
            <a:ext cx="3356094" cy="287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>
            <a:normAutofit/>
          </a:bodyPr>
          <a:lstStyle>
            <a:lvl1pPr>
              <a:defRPr sz="2800" spc="-28">
                <a:latin typeface="Aptos"/>
                <a:ea typeface="Aptos"/>
                <a:cs typeface="Aptos"/>
                <a:sym typeface="Aptos"/>
              </a:defRPr>
            </a:lvl1pPr>
          </a:lstStyle>
          <a:p>
            <a:pPr defTabSz="1219170" hangingPunct="0">
              <a:lnSpc>
                <a:spcPct val="90000"/>
              </a:lnSpc>
              <a:spcBef>
                <a:spcPts val="900"/>
              </a:spcBef>
            </a:pPr>
            <a:r>
              <a:rPr sz="1400" kern="0" spc="-14">
                <a:solidFill>
                  <a:srgbClr val="000000"/>
                </a:solidFill>
              </a:rPr>
              <a:t>Tropical tropospheric warming (1979 - 2014)</a:t>
            </a:r>
          </a:p>
        </p:txBody>
      </p:sp>
      <p:grpSp>
        <p:nvGrpSpPr>
          <p:cNvPr id="326" name="Group"/>
          <p:cNvGrpSpPr/>
          <p:nvPr/>
        </p:nvGrpSpPr>
        <p:grpSpPr>
          <a:xfrm>
            <a:off x="6637014" y="2147754"/>
            <a:ext cx="4399636" cy="4145711"/>
            <a:chOff x="-14088" y="0"/>
            <a:chExt cx="8799269" cy="8291419"/>
          </a:xfrm>
        </p:grpSpPr>
        <p:pic>
          <p:nvPicPr>
            <p:cNvPr id="323" name="histogram.pdf" descr="histogram.pdf"/>
            <p:cNvPicPr>
              <a:picLocks noChangeAspect="1"/>
            </p:cNvPicPr>
            <p:nvPr/>
          </p:nvPicPr>
          <p:blipFill>
            <a:blip r:embed="rId3"/>
            <a:srcRect l="56683" b="11767"/>
            <a:stretch>
              <a:fillRect/>
            </a:stretch>
          </p:blipFill>
          <p:spPr>
            <a:xfrm>
              <a:off x="663380" y="0"/>
              <a:ext cx="7479613" cy="666567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24" name="Number of Simulations"/>
            <p:cNvSpPr txBox="1"/>
            <p:nvPr/>
          </p:nvSpPr>
          <p:spPr>
            <a:xfrm rot="16200000">
              <a:off x="-2114029" y="2655527"/>
              <a:ext cx="4805565" cy="6056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 algn="ctr" defTabSz="821531">
                <a:lnSpc>
                  <a:spcPct val="100000"/>
                </a:lnSpc>
                <a:spcBef>
                  <a:spcPts val="0"/>
                </a:spcBef>
                <a:defRPr sz="3000" spc="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defTabSz="410766" hangingPunct="0"/>
              <a:r>
                <a:rPr sz="1500" kern="0">
                  <a:solidFill>
                    <a:srgbClr val="000000"/>
                  </a:solidFill>
                </a:rPr>
                <a:t>Number of Simulations</a:t>
              </a:r>
            </a:p>
          </p:txBody>
        </p:sp>
        <p:sp>
          <p:nvSpPr>
            <p:cNvPr id="325" name="Tropical Tropospheric Warming [K decade-1]…"/>
            <p:cNvSpPr/>
            <p:nvPr/>
          </p:nvSpPr>
          <p:spPr>
            <a:xfrm>
              <a:off x="1088795" y="6815227"/>
              <a:ext cx="7696387" cy="147619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5719" tIns="35719" rIns="35719" bIns="35719" numCol="1" anchor="t">
              <a:noAutofit/>
            </a:bodyPr>
            <a:lstStyle/>
            <a:p>
              <a:pPr defTabSz="410766" hangingPunct="0">
                <a:defRPr sz="3000" spc="0"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rPr sz="1500" kern="0">
                  <a:solidFill>
                    <a:srgbClr val="000000"/>
                  </a:solidFill>
                  <a:latin typeface="Helvetica"/>
                  <a:cs typeface="Helvetica"/>
                  <a:sym typeface="Helvetica"/>
                </a:rPr>
                <a:t>Tropical Tropospheric Warming [K decade</a:t>
              </a:r>
              <a:r>
                <a:rPr sz="1500" kern="0" baseline="31999">
                  <a:solidFill>
                    <a:srgbClr val="000000"/>
                  </a:solidFill>
                  <a:latin typeface="Helvetica"/>
                  <a:cs typeface="Helvetica"/>
                  <a:sym typeface="Helvetica"/>
                </a:rPr>
                <a:t>-1</a:t>
              </a:r>
              <a:r>
                <a:rPr sz="1500" kern="0">
                  <a:solidFill>
                    <a:srgbClr val="000000"/>
                  </a:solidFill>
                  <a:latin typeface="Helvetica"/>
                  <a:cs typeface="Helvetica"/>
                  <a:sym typeface="Helvetica"/>
                </a:rPr>
                <a:t>]</a:t>
              </a:r>
            </a:p>
            <a:p>
              <a:pPr algn="r" defTabSz="410766" hangingPunct="0">
                <a:defRPr sz="3000" spc="0"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rPr sz="1500" kern="0">
                  <a:solidFill>
                    <a:srgbClr val="000000"/>
                  </a:solidFill>
                  <a:latin typeface="Helvetica"/>
                  <a:cs typeface="Helvetica"/>
                  <a:sym typeface="Helvetica"/>
                </a:rPr>
                <a:t>*1979 - 2014</a:t>
              </a:r>
            </a:p>
          </p:txBody>
        </p:sp>
      </p:grpSp>
      <p:sp>
        <p:nvSpPr>
          <p:cNvPr id="327" name="Task ML to estimate internal variability"/>
          <p:cNvSpPr txBox="1"/>
          <p:nvPr/>
        </p:nvSpPr>
        <p:spPr>
          <a:xfrm>
            <a:off x="316814" y="1471099"/>
            <a:ext cx="5540547" cy="4905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>
            <a:normAutofit/>
          </a:bodyPr>
          <a:lstStyle>
            <a:lvl1pPr>
              <a:spcBef>
                <a:spcPts val="0"/>
              </a:spcBef>
              <a:defRPr sz="5400" spc="-53">
                <a:latin typeface="Aptos"/>
                <a:ea typeface="Aptos"/>
                <a:cs typeface="Aptos"/>
                <a:sym typeface="Aptos"/>
              </a:defRPr>
            </a:lvl1pPr>
          </a:lstStyle>
          <a:p>
            <a:pPr defTabSz="1219170" hangingPunct="0">
              <a:lnSpc>
                <a:spcPct val="90000"/>
              </a:lnSpc>
            </a:pPr>
            <a:r>
              <a:rPr sz="2700" kern="0" spc="-27">
                <a:solidFill>
                  <a:srgbClr val="000000"/>
                </a:solidFill>
              </a:rPr>
              <a:t>Task ML to estimate internal variability</a:t>
            </a:r>
          </a:p>
        </p:txBody>
      </p:sp>
      <p:pic>
        <p:nvPicPr>
          <p:cNvPr id="328" name="map_4.png" descr="map_4.png"/>
          <p:cNvPicPr>
            <a:picLocks noChangeAspect="1"/>
          </p:cNvPicPr>
          <p:nvPr/>
        </p:nvPicPr>
        <p:blipFill>
          <a:blip r:embed="rId4"/>
          <a:srcRect l="2421" t="5188" r="1941" b="4716"/>
          <a:stretch>
            <a:fillRect/>
          </a:stretch>
        </p:blipFill>
        <p:spPr>
          <a:xfrm>
            <a:off x="56864" y="3249803"/>
            <a:ext cx="2453482" cy="12128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8" y="0"/>
                </a:moveTo>
                <a:lnTo>
                  <a:pt x="33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569" y="10800"/>
                </a:lnTo>
                <a:lnTo>
                  <a:pt x="21535" y="0"/>
                </a:lnTo>
                <a:lnTo>
                  <a:pt x="10802" y="0"/>
                </a:lnTo>
                <a:lnTo>
                  <a:pt x="68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329" name="map_5.png" descr="map_5.png"/>
          <p:cNvPicPr>
            <a:picLocks noChangeAspect="1"/>
          </p:cNvPicPr>
          <p:nvPr/>
        </p:nvPicPr>
        <p:blipFill>
          <a:blip r:embed="rId5"/>
          <a:srcRect l="2435" t="5188" r="1958" b="4716"/>
          <a:stretch>
            <a:fillRect/>
          </a:stretch>
        </p:blipFill>
        <p:spPr>
          <a:xfrm>
            <a:off x="146129" y="3110103"/>
            <a:ext cx="2452688" cy="12128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5" y="0"/>
                </a:moveTo>
                <a:lnTo>
                  <a:pt x="33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569" y="10800"/>
                </a:lnTo>
                <a:lnTo>
                  <a:pt x="21539" y="0"/>
                </a:lnTo>
                <a:lnTo>
                  <a:pt x="10802" y="0"/>
                </a:lnTo>
                <a:lnTo>
                  <a:pt x="65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330" name="map_6.png" descr="map_6.png"/>
          <p:cNvPicPr>
            <a:picLocks noChangeAspect="1"/>
          </p:cNvPicPr>
          <p:nvPr/>
        </p:nvPicPr>
        <p:blipFill>
          <a:blip r:embed="rId6"/>
          <a:srcRect l="2406" t="5188" r="1933" b="4716"/>
          <a:stretch>
            <a:fillRect/>
          </a:stretch>
        </p:blipFill>
        <p:spPr>
          <a:xfrm>
            <a:off x="221667" y="2987270"/>
            <a:ext cx="2454077" cy="12128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2" y="0"/>
                </a:moveTo>
                <a:lnTo>
                  <a:pt x="35" y="10800"/>
                </a:lnTo>
                <a:lnTo>
                  <a:pt x="0" y="21600"/>
                </a:lnTo>
                <a:lnTo>
                  <a:pt x="10801" y="21600"/>
                </a:lnTo>
                <a:lnTo>
                  <a:pt x="21600" y="21600"/>
                </a:lnTo>
                <a:lnTo>
                  <a:pt x="21567" y="10800"/>
                </a:lnTo>
                <a:lnTo>
                  <a:pt x="21534" y="0"/>
                </a:lnTo>
                <a:lnTo>
                  <a:pt x="10803" y="0"/>
                </a:lnTo>
                <a:lnTo>
                  <a:pt x="72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331" name="map_7.png" descr="map_7.png"/>
          <p:cNvPicPr>
            <a:picLocks noChangeAspect="1"/>
          </p:cNvPicPr>
          <p:nvPr/>
        </p:nvPicPr>
        <p:blipFill>
          <a:blip r:embed="rId7"/>
          <a:srcRect l="2421" t="5188" r="1941" b="4716"/>
          <a:stretch>
            <a:fillRect/>
          </a:stretch>
        </p:blipFill>
        <p:spPr>
          <a:xfrm>
            <a:off x="298164" y="2885670"/>
            <a:ext cx="2453482" cy="12128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8" y="0"/>
                </a:moveTo>
                <a:lnTo>
                  <a:pt x="33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569" y="10800"/>
                </a:lnTo>
                <a:lnTo>
                  <a:pt x="21535" y="0"/>
                </a:lnTo>
                <a:lnTo>
                  <a:pt x="10802" y="0"/>
                </a:lnTo>
                <a:lnTo>
                  <a:pt x="68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332" name="map_8.png" descr="map_8.png"/>
          <p:cNvPicPr>
            <a:picLocks noChangeAspect="1"/>
          </p:cNvPicPr>
          <p:nvPr/>
        </p:nvPicPr>
        <p:blipFill>
          <a:blip r:embed="rId8"/>
          <a:srcRect l="2435" t="5188" r="1942" b="4716"/>
          <a:stretch>
            <a:fillRect/>
          </a:stretch>
        </p:blipFill>
        <p:spPr>
          <a:xfrm>
            <a:off x="387429" y="2770378"/>
            <a:ext cx="2453085" cy="12128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5" y="0"/>
                </a:moveTo>
                <a:lnTo>
                  <a:pt x="33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567" y="10800"/>
                </a:lnTo>
                <a:lnTo>
                  <a:pt x="21535" y="0"/>
                </a:lnTo>
                <a:lnTo>
                  <a:pt x="10800" y="0"/>
                </a:lnTo>
                <a:lnTo>
                  <a:pt x="65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333" name="Model Warming Patterns"/>
          <p:cNvSpPr txBox="1"/>
          <p:nvPr/>
        </p:nvSpPr>
        <p:spPr>
          <a:xfrm>
            <a:off x="206864" y="2163303"/>
            <a:ext cx="2700443" cy="382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>
            <a:normAutofit/>
          </a:bodyPr>
          <a:lstStyle>
            <a:lvl1pPr>
              <a:defRPr sz="4000" spc="-39">
                <a:latin typeface="Aptos"/>
                <a:ea typeface="Aptos"/>
                <a:cs typeface="Aptos"/>
                <a:sym typeface="Aptos"/>
              </a:defRPr>
            </a:lvl1pPr>
          </a:lstStyle>
          <a:p>
            <a:pPr defTabSz="1219170" hangingPunct="0">
              <a:lnSpc>
                <a:spcPct val="90000"/>
              </a:lnSpc>
              <a:spcBef>
                <a:spcPts val="900"/>
              </a:spcBef>
            </a:pPr>
            <a:r>
              <a:rPr sz="2000" kern="0" spc="-20">
                <a:solidFill>
                  <a:srgbClr val="000000"/>
                </a:solidFill>
              </a:rPr>
              <a:t>Model Warming Patterns</a:t>
            </a:r>
          </a:p>
        </p:txBody>
      </p:sp>
      <p:sp>
        <p:nvSpPr>
          <p:cNvPr id="336" name="Rectangle"/>
          <p:cNvSpPr/>
          <p:nvPr/>
        </p:nvSpPr>
        <p:spPr>
          <a:xfrm>
            <a:off x="9341266" y="4183996"/>
            <a:ext cx="875625" cy="56861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 algn="ctr" defTabSz="410766" hangingPunct="0">
              <a:defRPr sz="3200" spc="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600" kern="0">
              <a:solidFill>
                <a:srgbClr val="FFFFFF"/>
              </a:solidFill>
              <a:latin typeface="Helvetica"/>
              <a:cs typeface="Helvetica"/>
              <a:sym typeface="Helvetica"/>
            </a:endParaRPr>
          </a:p>
        </p:txBody>
      </p:sp>
      <p:sp>
        <p:nvSpPr>
          <p:cNvPr id="338" name="Observations"/>
          <p:cNvSpPr txBox="1"/>
          <p:nvPr/>
        </p:nvSpPr>
        <p:spPr>
          <a:xfrm rot="16200000">
            <a:off x="6936701" y="3648921"/>
            <a:ext cx="1207063" cy="3029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algn="ctr" defTabSz="821531">
              <a:lnSpc>
                <a:spcPct val="100000"/>
              </a:lnSpc>
              <a:spcBef>
                <a:spcPts val="0"/>
              </a:spcBef>
              <a:defRPr sz="3000" spc="0">
                <a:solidFill>
                  <a:srgbClr val="5F327C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defTabSz="410766" hangingPunct="0"/>
            <a:r>
              <a:rPr sz="1500" kern="0"/>
              <a:t>Observations</a:t>
            </a:r>
          </a:p>
        </p:txBody>
      </p:sp>
      <p:sp>
        <p:nvSpPr>
          <p:cNvPr id="339" name="Rectangle"/>
          <p:cNvSpPr/>
          <p:nvPr/>
        </p:nvSpPr>
        <p:spPr>
          <a:xfrm>
            <a:off x="10027860" y="4630375"/>
            <a:ext cx="189031" cy="49053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 algn="ctr" defTabSz="410766" hangingPunct="0">
              <a:defRPr sz="3200" spc="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600" kern="0">
              <a:solidFill>
                <a:srgbClr val="FFFFFF"/>
              </a:solidFill>
              <a:latin typeface="Helvetica"/>
              <a:cs typeface="Helvetica"/>
              <a:sym typeface="Helvetica"/>
            </a:endParaRPr>
          </a:p>
        </p:txBody>
      </p:sp>
      <p:pic>
        <p:nvPicPr>
          <p:cNvPr id="341" name="image.jpg" descr="image.jpg"/>
          <p:cNvPicPr>
            <a:picLocks noChangeAspect="1"/>
          </p:cNvPicPr>
          <p:nvPr/>
        </p:nvPicPr>
        <p:blipFill>
          <a:blip r:embed="rId9"/>
          <a:srcRect b="83672"/>
          <a:stretch>
            <a:fillRect/>
          </a:stretch>
        </p:blipFill>
        <p:spPr>
          <a:xfrm>
            <a:off x="-119129" y="-146287"/>
            <a:ext cx="12745395" cy="1560784"/>
          </a:xfrm>
          <a:prstGeom prst="rect">
            <a:avLst/>
          </a:prstGeom>
          <a:ln w="12700">
            <a:miter lim="400000"/>
          </a:ln>
        </p:spPr>
      </p:pic>
      <p:pic>
        <p:nvPicPr>
          <p:cNvPr id="342" name="image.jpg" descr="image.jpg"/>
          <p:cNvPicPr>
            <a:picLocks noChangeAspect="1"/>
          </p:cNvPicPr>
          <p:nvPr/>
        </p:nvPicPr>
        <p:blipFill>
          <a:blip r:embed="rId9"/>
          <a:srcRect t="94359" r="84485" b="1535"/>
          <a:stretch>
            <a:fillRect/>
          </a:stretch>
        </p:blipFill>
        <p:spPr>
          <a:xfrm>
            <a:off x="-106428" y="6391662"/>
            <a:ext cx="2164809" cy="429685"/>
          </a:xfrm>
          <a:prstGeom prst="rect">
            <a:avLst/>
          </a:prstGeom>
          <a:ln w="12700">
            <a:miter lim="400000"/>
          </a:ln>
        </p:spPr>
      </p:pic>
      <p:pic>
        <p:nvPicPr>
          <p:cNvPr id="343" name="pasted-movie.png" descr="pasted-movi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56058" y="6386982"/>
            <a:ext cx="1243504" cy="5024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45" name="Image" descr="Image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41129" y="6534150"/>
            <a:ext cx="1555751" cy="504142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Persistent Differences in Simulated and Observed Tropical Tropospheric Warming…">
            <a:extLst>
              <a:ext uri="{FF2B5EF4-FFF2-40B4-BE49-F238E27FC236}">
                <a16:creationId xmlns:a16="http://schemas.microsoft.com/office/drawing/2014/main" id="{260A52A2-BF56-8333-20DC-D096E85FB22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549" y="42353"/>
            <a:ext cx="11937703" cy="1183432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975336">
              <a:defRPr sz="5600" spc="-112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defRPr>
            </a:pPr>
            <a:r>
              <a:rPr sz="2700" dirty="0"/>
              <a:t>Persistent Differences in Simulated and Observed Tropical Tropospheric Warming </a:t>
            </a:r>
          </a:p>
          <a:p>
            <a:pPr defTabSz="975336">
              <a:defRPr sz="3200" spc="-64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defRPr>
            </a:pPr>
            <a:endParaRPr dirty="0"/>
          </a:p>
          <a:p>
            <a:pPr defTabSz="975336">
              <a:defRPr sz="4000" spc="-79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defRPr>
            </a:pPr>
            <a:r>
              <a:rPr sz="2700" dirty="0"/>
              <a:t>Stephen Po-Chedley, Ben </a:t>
            </a:r>
            <a:r>
              <a:rPr sz="2700" dirty="0" err="1"/>
              <a:t>Santer</a:t>
            </a:r>
            <a:r>
              <a:rPr sz="2700" dirty="0"/>
              <a:t>, John Fasullo, Stephan </a:t>
            </a:r>
            <a:r>
              <a:rPr sz="2700" dirty="0" err="1"/>
              <a:t>Fueglistaler</a:t>
            </a:r>
            <a:r>
              <a:rPr sz="2700" dirty="0"/>
              <a:t>, Nick Siler, </a:t>
            </a:r>
            <a:r>
              <a:rPr sz="2700" dirty="0" err="1"/>
              <a:t>Qiang</a:t>
            </a:r>
            <a:r>
              <a:rPr sz="2700" dirty="0"/>
              <a:t> Fu, Elizabeth Barnes, Zack Labe, Mark </a:t>
            </a:r>
            <a:r>
              <a:rPr sz="2700" dirty="0" err="1"/>
              <a:t>Zelinka</a:t>
            </a:r>
            <a:r>
              <a:rPr sz="2700" dirty="0"/>
              <a:t>, Céline </a:t>
            </a:r>
            <a:r>
              <a:rPr sz="2700" dirty="0" err="1"/>
              <a:t>Bonfils</a:t>
            </a:r>
            <a:r>
              <a:rPr sz="2700" dirty="0"/>
              <a:t>, Philip Cameron-Smith, Jeff Painter</a:t>
            </a:r>
          </a:p>
        </p:txBody>
      </p:sp>
      <p:sp>
        <p:nvSpPr>
          <p:cNvPr id="16" name="Internal Variability Helps…">
            <a:extLst>
              <a:ext uri="{FF2B5EF4-FFF2-40B4-BE49-F238E27FC236}">
                <a16:creationId xmlns:a16="http://schemas.microsoft.com/office/drawing/2014/main" id="{A95B9031-1D76-DD16-D8DB-4DD40B238B49}"/>
              </a:ext>
            </a:extLst>
          </p:cNvPr>
          <p:cNvSpPr txBox="1"/>
          <p:nvPr/>
        </p:nvSpPr>
        <p:spPr>
          <a:xfrm>
            <a:off x="6616014" y="1358704"/>
            <a:ext cx="5128397" cy="8677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>
            <a:normAutofit/>
          </a:bodyPr>
          <a:lstStyle/>
          <a:p>
            <a:pPr defTabSz="1219170" hangingPunct="0">
              <a:lnSpc>
                <a:spcPct val="90000"/>
              </a:lnSpc>
              <a:defRPr sz="5400" spc="-53">
                <a:latin typeface="Aptos"/>
                <a:ea typeface="Aptos"/>
                <a:cs typeface="Aptos"/>
                <a:sym typeface="Aptos"/>
              </a:defRPr>
            </a:pPr>
            <a:r>
              <a:rPr sz="2700" kern="0" spc="-27" dirty="0">
                <a:solidFill>
                  <a:srgbClr val="000000"/>
                </a:solidFill>
                <a:latin typeface="Aptos"/>
                <a:sym typeface="Aptos"/>
              </a:rPr>
              <a:t>Internal Variability Helps</a:t>
            </a:r>
          </a:p>
          <a:p>
            <a:pPr defTabSz="1219170" hangingPunct="0">
              <a:lnSpc>
                <a:spcPct val="90000"/>
              </a:lnSpc>
              <a:defRPr sz="5400" spc="-53">
                <a:latin typeface="Aptos"/>
                <a:ea typeface="Aptos"/>
                <a:cs typeface="Aptos"/>
                <a:sym typeface="Aptos"/>
              </a:defRPr>
            </a:pPr>
            <a:r>
              <a:rPr sz="2700" kern="0" spc="-27" dirty="0">
                <a:solidFill>
                  <a:srgbClr val="000000"/>
                </a:solidFill>
                <a:latin typeface="Aptos"/>
                <a:sym typeface="Aptos"/>
              </a:rPr>
              <a:t>Explain Model-Satellite Differences</a:t>
            </a:r>
          </a:p>
        </p:txBody>
      </p:sp>
      <p:sp>
        <p:nvSpPr>
          <p:cNvPr id="17" name="Rectangle">
            <a:extLst>
              <a:ext uri="{FF2B5EF4-FFF2-40B4-BE49-F238E27FC236}">
                <a16:creationId xmlns:a16="http://schemas.microsoft.com/office/drawing/2014/main" id="{77101FA7-D475-A983-2B6B-6A7FB7040E9E}"/>
              </a:ext>
            </a:extLst>
          </p:cNvPr>
          <p:cNvSpPr/>
          <p:nvPr/>
        </p:nvSpPr>
        <p:spPr>
          <a:xfrm>
            <a:off x="7656543" y="2363139"/>
            <a:ext cx="1023148" cy="2874533"/>
          </a:xfrm>
          <a:prstGeom prst="rect">
            <a:avLst/>
          </a:prstGeom>
          <a:solidFill>
            <a:srgbClr val="B36AE2">
              <a:alpha val="49986"/>
            </a:srgbClr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 algn="ctr" defTabSz="410766" hangingPunct="0">
              <a:defRPr sz="3200" spc="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600" kern="0">
              <a:solidFill>
                <a:srgbClr val="FFFFFF"/>
              </a:solidFill>
              <a:latin typeface="Helvetica"/>
              <a:cs typeface="Helvetica"/>
              <a:sym typeface="Helvetica"/>
            </a:endParaRP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Ongoing Work…"/>
          <p:cNvSpPr txBox="1"/>
          <p:nvPr/>
        </p:nvSpPr>
        <p:spPr>
          <a:xfrm>
            <a:off x="359050" y="1813999"/>
            <a:ext cx="2381440" cy="4905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>
            <a:normAutofit/>
          </a:bodyPr>
          <a:lstStyle>
            <a:lvl1pPr>
              <a:spcBef>
                <a:spcPts val="0"/>
              </a:spcBef>
              <a:defRPr sz="5400" spc="-53">
                <a:latin typeface="Aptos"/>
                <a:ea typeface="Aptos"/>
                <a:cs typeface="Aptos"/>
                <a:sym typeface="Aptos"/>
              </a:defRPr>
            </a:lvl1pPr>
          </a:lstStyle>
          <a:p>
            <a:pPr defTabSz="1219170" hangingPunct="0">
              <a:lnSpc>
                <a:spcPct val="90000"/>
              </a:lnSpc>
            </a:pPr>
            <a:r>
              <a:rPr sz="2700" kern="0" spc="-27">
                <a:solidFill>
                  <a:srgbClr val="000000"/>
                </a:solidFill>
              </a:rPr>
              <a:t>Ongoing Work…</a:t>
            </a:r>
          </a:p>
        </p:txBody>
      </p:sp>
      <p:sp>
        <p:nvSpPr>
          <p:cNvPr id="348" name="Circle"/>
          <p:cNvSpPr/>
          <p:nvPr/>
        </p:nvSpPr>
        <p:spPr>
          <a:xfrm>
            <a:off x="3649035" y="2579003"/>
            <a:ext cx="114301" cy="114301"/>
          </a:xfrm>
          <a:prstGeom prst="ellipse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 algn="ctr" defTabSz="410766" hangingPunct="0">
              <a:defRPr sz="3000" spc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pPr>
            <a:endParaRPr sz="1500" kern="0">
              <a:solidFill>
                <a:srgbClr val="FFFFFF"/>
              </a:solidFill>
              <a:latin typeface="Helvetica Neue"/>
              <a:sym typeface="Helvetica Neue"/>
            </a:endParaRPr>
          </a:p>
        </p:txBody>
      </p:sp>
      <p:sp>
        <p:nvSpPr>
          <p:cNvPr id="376" name="Connection Line"/>
          <p:cNvSpPr/>
          <p:nvPr/>
        </p:nvSpPr>
        <p:spPr>
          <a:xfrm>
            <a:off x="726448" y="2639938"/>
            <a:ext cx="2966707" cy="8472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10111" y="18572"/>
                  <a:pt x="17311" y="11372"/>
                  <a:pt x="21600" y="0"/>
                </a:cubicBezTo>
              </a:path>
            </a:pathLst>
          </a:custGeom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/>
          <a:lstStyle/>
          <a:p>
            <a:pPr defTabSz="1219170" hangingPunct="0">
              <a:lnSpc>
                <a:spcPct val="90000"/>
              </a:lnSpc>
              <a:spcBef>
                <a:spcPts val="900"/>
              </a:spcBef>
            </a:pPr>
            <a:endParaRPr sz="1200" kern="0" spc="-12">
              <a:solidFill>
                <a:srgbClr val="000000"/>
              </a:solidFill>
              <a:latin typeface="Avenir Book"/>
              <a:sym typeface="Avenir Book"/>
            </a:endParaRPr>
          </a:p>
        </p:txBody>
      </p:sp>
      <p:sp>
        <p:nvSpPr>
          <p:cNvPr id="350" name="Line"/>
          <p:cNvSpPr/>
          <p:nvPr/>
        </p:nvSpPr>
        <p:spPr>
          <a:xfrm>
            <a:off x="721844" y="3455792"/>
            <a:ext cx="2970926" cy="3098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7227" extrusionOk="0">
                <a:moveTo>
                  <a:pt x="0" y="1720"/>
                </a:moveTo>
                <a:cubicBezTo>
                  <a:pt x="1866" y="-844"/>
                  <a:pt x="3780" y="-540"/>
                  <a:pt x="5630" y="2616"/>
                </a:cubicBezTo>
                <a:cubicBezTo>
                  <a:pt x="7431" y="5688"/>
                  <a:pt x="9137" y="11413"/>
                  <a:pt x="10938" y="14506"/>
                </a:cubicBezTo>
                <a:cubicBezTo>
                  <a:pt x="14577" y="20756"/>
                  <a:pt x="18391" y="16145"/>
                  <a:pt x="21600" y="1615"/>
                </a:cubicBezTo>
              </a:path>
            </a:pathLst>
          </a:custGeom>
          <a:ln w="63500">
            <a:solidFill>
              <a:schemeClr val="accent1">
                <a:hueOff val="114395"/>
                <a:lumOff val="-24975"/>
              </a:schemeClr>
            </a:solidFill>
            <a:miter lim="400000"/>
          </a:ln>
        </p:spPr>
        <p:txBody>
          <a:bodyPr lIns="35719" tIns="35719" rIns="35719" bIns="35719" anchor="ctr"/>
          <a:lstStyle/>
          <a:p>
            <a:pPr algn="ctr" defTabSz="1219170" hangingPunct="0">
              <a:defRPr sz="2200" spc="0">
                <a:solidFill>
                  <a:srgbClr val="5E5E5E"/>
                </a:solidFill>
                <a:latin typeface="+mn-lt"/>
                <a:ea typeface="+mn-ea"/>
                <a:cs typeface="+mn-cs"/>
                <a:sym typeface="Helvetica Neue"/>
              </a:defRPr>
            </a:pPr>
            <a:endParaRPr sz="1100" kern="0">
              <a:solidFill>
                <a:srgbClr val="5E5E5E"/>
              </a:solidFill>
              <a:latin typeface="Helvetica Neue"/>
              <a:sym typeface="Helvetica Neue"/>
            </a:endParaRPr>
          </a:p>
        </p:txBody>
      </p:sp>
      <p:sp>
        <p:nvSpPr>
          <p:cNvPr id="377" name="Connection Line"/>
          <p:cNvSpPr/>
          <p:nvPr/>
        </p:nvSpPr>
        <p:spPr>
          <a:xfrm>
            <a:off x="750992" y="3416820"/>
            <a:ext cx="2880817" cy="1002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611" extrusionOk="0">
                <a:moveTo>
                  <a:pt x="0" y="8805"/>
                </a:moveTo>
                <a:cubicBezTo>
                  <a:pt x="7419" y="21600"/>
                  <a:pt x="14619" y="18665"/>
                  <a:pt x="21600" y="0"/>
                </a:cubicBezTo>
              </a:path>
            </a:pathLst>
          </a:custGeom>
          <a:ln w="63500">
            <a:solidFill>
              <a:schemeClr val="accent3">
                <a:hueOff val="914338"/>
                <a:satOff val="31515"/>
                <a:lumOff val="-30790"/>
              </a:schemeClr>
            </a:solidFill>
            <a:miter lim="400000"/>
          </a:ln>
        </p:spPr>
        <p:txBody>
          <a:bodyPr/>
          <a:lstStyle/>
          <a:p>
            <a:pPr defTabSz="1219170" hangingPunct="0">
              <a:lnSpc>
                <a:spcPct val="90000"/>
              </a:lnSpc>
              <a:spcBef>
                <a:spcPts val="900"/>
              </a:spcBef>
            </a:pPr>
            <a:endParaRPr sz="1200" kern="0" spc="-12">
              <a:solidFill>
                <a:srgbClr val="000000"/>
              </a:solidFill>
              <a:latin typeface="Avenir Book"/>
              <a:sym typeface="Avenir Book"/>
            </a:endParaRPr>
          </a:p>
        </p:txBody>
      </p:sp>
      <p:sp>
        <p:nvSpPr>
          <p:cNvPr id="378" name="Connection Line"/>
          <p:cNvSpPr/>
          <p:nvPr/>
        </p:nvSpPr>
        <p:spPr>
          <a:xfrm>
            <a:off x="751127" y="3434053"/>
            <a:ext cx="2880817" cy="531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</a:path>
            </a:pathLst>
          </a:custGeom>
          <a:ln w="63500">
            <a:solidFill>
              <a:schemeClr val="accent4">
                <a:hueOff val="-1247790"/>
                <a:lumOff val="-12326"/>
              </a:schemeClr>
            </a:solidFill>
            <a:miter lim="400000"/>
          </a:ln>
        </p:spPr>
        <p:txBody>
          <a:bodyPr/>
          <a:lstStyle/>
          <a:p>
            <a:pPr defTabSz="1219170" hangingPunct="0">
              <a:lnSpc>
                <a:spcPct val="90000"/>
              </a:lnSpc>
              <a:spcBef>
                <a:spcPts val="900"/>
              </a:spcBef>
            </a:pPr>
            <a:endParaRPr sz="1200" kern="0" spc="-12">
              <a:solidFill>
                <a:srgbClr val="000000"/>
              </a:solidFill>
              <a:latin typeface="Avenir Book"/>
              <a:sym typeface="Avenir Book"/>
            </a:endParaRPr>
          </a:p>
        </p:txBody>
      </p:sp>
      <p:sp>
        <p:nvSpPr>
          <p:cNvPr id="353" name="Line"/>
          <p:cNvSpPr/>
          <p:nvPr/>
        </p:nvSpPr>
        <p:spPr>
          <a:xfrm>
            <a:off x="746450" y="3492353"/>
            <a:ext cx="2928490" cy="2191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130"/>
                </a:moveTo>
                <a:lnTo>
                  <a:pt x="2490" y="883"/>
                </a:lnTo>
                <a:lnTo>
                  <a:pt x="2648" y="11127"/>
                </a:lnTo>
                <a:lnTo>
                  <a:pt x="3210" y="0"/>
                </a:lnTo>
                <a:lnTo>
                  <a:pt x="8096" y="1885"/>
                </a:lnTo>
                <a:lnTo>
                  <a:pt x="8529" y="16809"/>
                </a:lnTo>
                <a:cubicBezTo>
                  <a:pt x="8574" y="14312"/>
                  <a:pt x="8619" y="11815"/>
                  <a:pt x="8664" y="9318"/>
                </a:cubicBezTo>
                <a:cubicBezTo>
                  <a:pt x="8709" y="6821"/>
                  <a:pt x="8754" y="4325"/>
                  <a:pt x="8799" y="1828"/>
                </a:cubicBezTo>
                <a:lnTo>
                  <a:pt x="9267" y="15808"/>
                </a:lnTo>
                <a:lnTo>
                  <a:pt x="9621" y="1199"/>
                </a:lnTo>
                <a:lnTo>
                  <a:pt x="15675" y="3875"/>
                </a:lnTo>
                <a:lnTo>
                  <a:pt x="16061" y="21600"/>
                </a:lnTo>
                <a:lnTo>
                  <a:pt x="16430" y="2538"/>
                </a:lnTo>
                <a:lnTo>
                  <a:pt x="19148" y="2910"/>
                </a:lnTo>
                <a:lnTo>
                  <a:pt x="19701" y="11359"/>
                </a:lnTo>
                <a:lnTo>
                  <a:pt x="21600" y="4964"/>
                </a:lnTo>
              </a:path>
            </a:pathLst>
          </a:custGeom>
          <a:ln w="63500">
            <a:solidFill>
              <a:srgbClr val="5E5E5E"/>
            </a:solidFill>
            <a:miter lim="400000"/>
          </a:ln>
        </p:spPr>
        <p:txBody>
          <a:bodyPr lIns="35719" tIns="35719" rIns="35719" bIns="35719" anchor="ctr"/>
          <a:lstStyle/>
          <a:p>
            <a:pPr algn="ctr" defTabSz="1219170" hangingPunct="0">
              <a:defRPr sz="2200" spc="0">
                <a:solidFill>
                  <a:srgbClr val="5E5E5E"/>
                </a:solidFill>
                <a:latin typeface="+mn-lt"/>
                <a:ea typeface="+mn-ea"/>
                <a:cs typeface="+mn-cs"/>
                <a:sym typeface="Helvetica Neue"/>
              </a:defRPr>
            </a:pPr>
            <a:endParaRPr sz="1100" kern="0">
              <a:solidFill>
                <a:srgbClr val="5E5E5E"/>
              </a:solidFill>
              <a:latin typeface="Helvetica Neue"/>
              <a:sym typeface="Helvetica Neue"/>
            </a:endParaRPr>
          </a:p>
        </p:txBody>
      </p:sp>
      <p:sp>
        <p:nvSpPr>
          <p:cNvPr id="354" name="ForceSMIP"/>
          <p:cNvSpPr txBox="1"/>
          <p:nvPr/>
        </p:nvSpPr>
        <p:spPr>
          <a:xfrm>
            <a:off x="511450" y="2740007"/>
            <a:ext cx="1634347" cy="4905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>
            <a:normAutofit/>
          </a:bodyPr>
          <a:lstStyle>
            <a:lvl1pPr>
              <a:spcBef>
                <a:spcPts val="0"/>
              </a:spcBef>
              <a:defRPr sz="5400" spc="-53">
                <a:latin typeface="Aptos"/>
                <a:ea typeface="Aptos"/>
                <a:cs typeface="Aptos"/>
                <a:sym typeface="Aptos"/>
              </a:defRPr>
            </a:lvl1pPr>
          </a:lstStyle>
          <a:p>
            <a:pPr defTabSz="1219170" hangingPunct="0">
              <a:lnSpc>
                <a:spcPct val="90000"/>
              </a:lnSpc>
            </a:pPr>
            <a:r>
              <a:rPr sz="2700" kern="0" spc="-27">
                <a:solidFill>
                  <a:srgbClr val="000000"/>
                </a:solidFill>
              </a:rPr>
              <a:t>ForceSMIP</a:t>
            </a:r>
          </a:p>
        </p:txBody>
      </p:sp>
      <p:sp>
        <p:nvSpPr>
          <p:cNvPr id="355" name=":: Project to estimate forced/unforced…"/>
          <p:cNvSpPr txBox="1"/>
          <p:nvPr/>
        </p:nvSpPr>
        <p:spPr>
          <a:xfrm>
            <a:off x="536850" y="3990931"/>
            <a:ext cx="4056926" cy="6626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>
            <a:normAutofit/>
          </a:bodyPr>
          <a:lstStyle/>
          <a:p>
            <a:pPr defTabSz="1219170" hangingPunct="0">
              <a:lnSpc>
                <a:spcPct val="90000"/>
              </a:lnSpc>
              <a:defRPr sz="4000" spc="-39">
                <a:latin typeface="Aptos"/>
                <a:ea typeface="Aptos"/>
                <a:cs typeface="Aptos"/>
                <a:sym typeface="Aptos"/>
              </a:defRPr>
            </a:pPr>
            <a:r>
              <a:rPr sz="2000" kern="0" spc="-20">
                <a:solidFill>
                  <a:srgbClr val="000000"/>
                </a:solidFill>
                <a:latin typeface="Aptos"/>
                <a:sym typeface="Aptos"/>
              </a:rPr>
              <a:t>:: Project to estimate forced/unforced</a:t>
            </a:r>
          </a:p>
          <a:p>
            <a:pPr defTabSz="1219170" hangingPunct="0">
              <a:lnSpc>
                <a:spcPct val="90000"/>
              </a:lnSpc>
              <a:defRPr sz="4000" spc="-39">
                <a:latin typeface="Aptos"/>
                <a:ea typeface="Aptos"/>
                <a:cs typeface="Aptos"/>
                <a:sym typeface="Aptos"/>
              </a:defRPr>
            </a:pPr>
            <a:r>
              <a:rPr sz="2000" kern="0" spc="-20">
                <a:solidFill>
                  <a:srgbClr val="000000"/>
                </a:solidFill>
                <a:latin typeface="Aptos"/>
                <a:sym typeface="Aptos"/>
              </a:rPr>
              <a:t>    climate response</a:t>
            </a:r>
          </a:p>
        </p:txBody>
      </p:sp>
      <p:sp>
        <p:nvSpPr>
          <p:cNvPr id="356" name="Circle"/>
          <p:cNvSpPr/>
          <p:nvPr/>
        </p:nvSpPr>
        <p:spPr>
          <a:xfrm>
            <a:off x="3610935" y="3409827"/>
            <a:ext cx="114301" cy="114301"/>
          </a:xfrm>
          <a:prstGeom prst="ellipse">
            <a:avLst/>
          </a:prstGeom>
          <a:solidFill>
            <a:schemeClr val="accent1">
              <a:hueOff val="114395"/>
              <a:lumOff val="-24975"/>
            </a:schemeClr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 algn="ctr" defTabSz="410766" hangingPunct="0">
              <a:defRPr sz="3000" spc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pPr>
            <a:endParaRPr sz="1500" kern="0">
              <a:solidFill>
                <a:srgbClr val="FFFFFF"/>
              </a:solidFill>
              <a:latin typeface="Helvetica Neue"/>
              <a:sym typeface="Helvetica Neue"/>
            </a:endParaRPr>
          </a:p>
        </p:txBody>
      </p:sp>
      <p:sp>
        <p:nvSpPr>
          <p:cNvPr id="357" name="Circle"/>
          <p:cNvSpPr/>
          <p:nvPr/>
        </p:nvSpPr>
        <p:spPr>
          <a:xfrm>
            <a:off x="3610935" y="3476391"/>
            <a:ext cx="114301" cy="114301"/>
          </a:xfrm>
          <a:prstGeom prst="ellipse">
            <a:avLst/>
          </a:prstGeom>
          <a:solidFill>
            <a:srgbClr val="929292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 algn="ctr" defTabSz="410766" hangingPunct="0">
              <a:defRPr sz="3000" spc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pPr>
            <a:endParaRPr sz="1500" kern="0">
              <a:solidFill>
                <a:srgbClr val="FFFFFF"/>
              </a:solidFill>
              <a:latin typeface="Helvetica Neue"/>
              <a:sym typeface="Helvetica Neue"/>
            </a:endParaRPr>
          </a:p>
        </p:txBody>
      </p:sp>
      <p:sp>
        <p:nvSpPr>
          <p:cNvPr id="358" name="Circle"/>
          <p:cNvSpPr/>
          <p:nvPr/>
        </p:nvSpPr>
        <p:spPr>
          <a:xfrm>
            <a:off x="3610935" y="3318811"/>
            <a:ext cx="114301" cy="114301"/>
          </a:xfrm>
          <a:prstGeom prst="ellipse">
            <a:avLst/>
          </a:prstGeom>
          <a:solidFill>
            <a:schemeClr val="accent3">
              <a:hueOff val="914338"/>
              <a:satOff val="31515"/>
              <a:lumOff val="-30790"/>
            </a:schemeClr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 algn="ctr" defTabSz="410766" hangingPunct="0">
              <a:defRPr sz="3000" spc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pPr>
            <a:endParaRPr sz="1500" kern="0">
              <a:solidFill>
                <a:srgbClr val="FFFFFF"/>
              </a:solidFill>
              <a:latin typeface="Helvetica Neue"/>
              <a:sym typeface="Helvetica Neue"/>
            </a:endParaRPr>
          </a:p>
        </p:txBody>
      </p:sp>
      <p:sp>
        <p:nvSpPr>
          <p:cNvPr id="359" name="Decadal variability…"/>
          <p:cNvSpPr txBox="1"/>
          <p:nvPr/>
        </p:nvSpPr>
        <p:spPr>
          <a:xfrm>
            <a:off x="4626250" y="2353576"/>
            <a:ext cx="2745457" cy="8677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>
            <a:normAutofit/>
          </a:bodyPr>
          <a:lstStyle/>
          <a:p>
            <a:pPr defTabSz="1219170" hangingPunct="0">
              <a:lnSpc>
                <a:spcPct val="90000"/>
              </a:lnSpc>
              <a:defRPr sz="5400" spc="-53">
                <a:latin typeface="Aptos"/>
                <a:ea typeface="Aptos"/>
                <a:cs typeface="Aptos"/>
                <a:sym typeface="Aptos"/>
              </a:defRPr>
            </a:pPr>
            <a:r>
              <a:rPr sz="2700" kern="0" spc="-27">
                <a:solidFill>
                  <a:srgbClr val="000000"/>
                </a:solidFill>
                <a:latin typeface="Aptos"/>
                <a:sym typeface="Aptos"/>
              </a:rPr>
              <a:t>Decadal variability</a:t>
            </a:r>
          </a:p>
          <a:p>
            <a:pPr defTabSz="1219170" hangingPunct="0">
              <a:lnSpc>
                <a:spcPct val="90000"/>
              </a:lnSpc>
              <a:defRPr sz="5400" spc="-53">
                <a:latin typeface="Aptos"/>
                <a:ea typeface="Aptos"/>
                <a:cs typeface="Aptos"/>
                <a:sym typeface="Aptos"/>
              </a:defRPr>
            </a:pPr>
            <a:r>
              <a:rPr sz="2700" kern="0" spc="-27">
                <a:solidFill>
                  <a:srgbClr val="000000"/>
                </a:solidFill>
                <a:latin typeface="Aptos"/>
                <a:sym typeface="Aptos"/>
              </a:rPr>
              <a:t>contributors</a:t>
            </a:r>
          </a:p>
        </p:txBody>
      </p:sp>
      <p:sp>
        <p:nvSpPr>
          <p:cNvPr id="360" name="Rectangle"/>
          <p:cNvSpPr/>
          <p:nvPr/>
        </p:nvSpPr>
        <p:spPr>
          <a:xfrm>
            <a:off x="4969835" y="4226799"/>
            <a:ext cx="2981819" cy="190749"/>
          </a:xfrm>
          <a:prstGeom prst="rect">
            <a:avLst/>
          </a:prstGeom>
          <a:gradFill>
            <a:gsLst>
              <a:gs pos="0">
                <a:schemeClr val="accent5">
                  <a:lumOff val="-29866"/>
                </a:schemeClr>
              </a:gs>
              <a:gs pos="100000">
                <a:schemeClr val="accent1">
                  <a:lumOff val="-13575"/>
                </a:schemeClr>
              </a:gs>
            </a:gsLst>
          </a:gradFill>
          <a:ln w="12700">
            <a:miter lim="400000"/>
          </a:ln>
        </p:spPr>
        <p:txBody>
          <a:bodyPr lIns="35719" tIns="35719" rIns="35719" bIns="35719" anchor="ctr"/>
          <a:lstStyle/>
          <a:p>
            <a:pPr algn="ctr" defTabSz="410766" hangingPunct="0">
              <a:defRPr sz="3000" spc="0">
                <a:solidFill>
                  <a:srgbClr val="FF2600"/>
                </a:solidFill>
                <a:latin typeface="+mn-lt"/>
                <a:ea typeface="+mn-ea"/>
                <a:cs typeface="+mn-cs"/>
                <a:sym typeface="Helvetica Neue"/>
              </a:defRPr>
            </a:pPr>
            <a:endParaRPr sz="1500" kern="0">
              <a:solidFill>
                <a:srgbClr val="FF2600"/>
              </a:solidFill>
              <a:latin typeface="Helvetica Neue"/>
              <a:sym typeface="Helvetica Neue"/>
            </a:endParaRPr>
          </a:p>
        </p:txBody>
      </p:sp>
      <p:sp>
        <p:nvSpPr>
          <p:cNvPr id="361" name="Arrow"/>
          <p:cNvSpPr/>
          <p:nvPr/>
        </p:nvSpPr>
        <p:spPr>
          <a:xfrm rot="3458646">
            <a:off x="6023376" y="3806414"/>
            <a:ext cx="574961" cy="403594"/>
          </a:xfrm>
          <a:prstGeom prst="rightArrow">
            <a:avLst>
              <a:gd name="adj1" fmla="val 32000"/>
              <a:gd name="adj2" fmla="val 100695"/>
            </a:avLst>
          </a:prstGeom>
          <a:solidFill>
            <a:srgbClr val="000000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 algn="ctr" defTabSz="410766" hangingPunct="0">
              <a:defRPr sz="3000" spc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pPr>
            <a:endParaRPr sz="1500" kern="0">
              <a:solidFill>
                <a:srgbClr val="FFFFFF"/>
              </a:solidFill>
              <a:latin typeface="Helvetica Neue"/>
              <a:sym typeface="Helvetica Neue"/>
            </a:endParaRPr>
          </a:p>
        </p:txBody>
      </p:sp>
      <p:sp>
        <p:nvSpPr>
          <p:cNvPr id="362" name="OHU efficiency"/>
          <p:cNvSpPr txBox="1"/>
          <p:nvPr/>
        </p:nvSpPr>
        <p:spPr>
          <a:xfrm>
            <a:off x="4921599" y="3425411"/>
            <a:ext cx="1695337" cy="382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>
            <a:normAutofit/>
          </a:bodyPr>
          <a:lstStyle>
            <a:lvl1pPr>
              <a:spcBef>
                <a:spcPts val="0"/>
              </a:spcBef>
              <a:defRPr sz="4000" spc="-39">
                <a:latin typeface="Aptos"/>
                <a:ea typeface="Aptos"/>
                <a:cs typeface="Aptos"/>
                <a:sym typeface="Aptos"/>
              </a:defRPr>
            </a:lvl1pPr>
          </a:lstStyle>
          <a:p>
            <a:pPr defTabSz="1219170" hangingPunct="0">
              <a:lnSpc>
                <a:spcPct val="90000"/>
              </a:lnSpc>
            </a:pPr>
            <a:r>
              <a:rPr sz="2000" kern="0" spc="-20">
                <a:solidFill>
                  <a:srgbClr val="000000"/>
                </a:solidFill>
              </a:rPr>
              <a:t>OHU efficiency</a:t>
            </a:r>
          </a:p>
        </p:txBody>
      </p:sp>
      <p:sp>
        <p:nvSpPr>
          <p:cNvPr id="363" name="Arrow"/>
          <p:cNvSpPr/>
          <p:nvPr/>
        </p:nvSpPr>
        <p:spPr>
          <a:xfrm rot="17057093">
            <a:off x="7462009" y="2680510"/>
            <a:ext cx="666742" cy="403594"/>
          </a:xfrm>
          <a:prstGeom prst="rightArrow">
            <a:avLst>
              <a:gd name="adj1" fmla="val 32000"/>
              <a:gd name="adj2" fmla="val 100695"/>
            </a:avLst>
          </a:prstGeom>
          <a:solidFill>
            <a:srgbClr val="000000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 algn="ctr" defTabSz="410766" hangingPunct="0">
              <a:defRPr sz="3000" spc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pPr>
            <a:endParaRPr sz="1500" kern="0">
              <a:solidFill>
                <a:srgbClr val="FFFFFF"/>
              </a:solidFill>
              <a:latin typeface="Helvetica Neue"/>
              <a:sym typeface="Helvetica Neue"/>
            </a:endParaRPr>
          </a:p>
        </p:txBody>
      </p:sp>
      <p:sp>
        <p:nvSpPr>
          <p:cNvPr id="364" name="Cloud"/>
          <p:cNvSpPr/>
          <p:nvPr/>
        </p:nvSpPr>
        <p:spPr>
          <a:xfrm>
            <a:off x="7136563" y="2962745"/>
            <a:ext cx="746546" cy="4499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603" y="0"/>
                </a:moveTo>
                <a:cubicBezTo>
                  <a:pt x="7967" y="0"/>
                  <a:pt x="5720" y="2939"/>
                  <a:pt x="4858" y="7062"/>
                </a:cubicBezTo>
                <a:cubicBezTo>
                  <a:pt x="4628" y="6992"/>
                  <a:pt x="4391" y="6953"/>
                  <a:pt x="4150" y="6953"/>
                </a:cubicBezTo>
                <a:cubicBezTo>
                  <a:pt x="1857" y="6953"/>
                  <a:pt x="0" y="10233"/>
                  <a:pt x="0" y="14278"/>
                </a:cubicBezTo>
                <a:cubicBezTo>
                  <a:pt x="0" y="18323"/>
                  <a:pt x="1857" y="21600"/>
                  <a:pt x="4150" y="21600"/>
                </a:cubicBezTo>
                <a:cubicBezTo>
                  <a:pt x="4193" y="21600"/>
                  <a:pt x="4237" y="21597"/>
                  <a:pt x="4280" y="21594"/>
                </a:cubicBezTo>
                <a:lnTo>
                  <a:pt x="10532" y="21597"/>
                </a:lnTo>
                <a:cubicBezTo>
                  <a:pt x="10555" y="21598"/>
                  <a:pt x="10579" y="21600"/>
                  <a:pt x="10603" y="21600"/>
                </a:cubicBezTo>
                <a:cubicBezTo>
                  <a:pt x="10626" y="21600"/>
                  <a:pt x="10648" y="21598"/>
                  <a:pt x="10672" y="21597"/>
                </a:cubicBezTo>
                <a:lnTo>
                  <a:pt x="18141" y="21600"/>
                </a:lnTo>
                <a:cubicBezTo>
                  <a:pt x="20051" y="21600"/>
                  <a:pt x="21600" y="18868"/>
                  <a:pt x="21600" y="15496"/>
                </a:cubicBezTo>
                <a:cubicBezTo>
                  <a:pt x="21600" y="12124"/>
                  <a:pt x="20051" y="9389"/>
                  <a:pt x="18141" y="9389"/>
                </a:cubicBezTo>
                <a:cubicBezTo>
                  <a:pt x="17627" y="9389"/>
                  <a:pt x="17139" y="9589"/>
                  <a:pt x="16701" y="9943"/>
                </a:cubicBezTo>
                <a:cubicBezTo>
                  <a:pt x="16453" y="4379"/>
                  <a:pt x="13819" y="0"/>
                  <a:pt x="10603" y="0"/>
                </a:cubicBezTo>
                <a:close/>
              </a:path>
            </a:pathLst>
          </a:custGeom>
          <a:solidFill>
            <a:schemeClr val="accent1">
              <a:lumOff val="16847"/>
            </a:schemeClr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 algn="ctr" defTabSz="410766" hangingPunct="0">
              <a:defRPr sz="3000" spc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pPr>
            <a:endParaRPr sz="1500" kern="0">
              <a:solidFill>
                <a:srgbClr val="FFFFFF"/>
              </a:solidFill>
              <a:latin typeface="Helvetica Neue"/>
              <a:sym typeface="Helvetica Neue"/>
            </a:endParaRPr>
          </a:p>
        </p:txBody>
      </p:sp>
      <p:sp>
        <p:nvSpPr>
          <p:cNvPr id="365" name="Climate…"/>
          <p:cNvSpPr txBox="1"/>
          <p:nvPr/>
        </p:nvSpPr>
        <p:spPr>
          <a:xfrm>
            <a:off x="6960853" y="3392740"/>
            <a:ext cx="1191355" cy="6626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>
            <a:normAutofit/>
          </a:bodyPr>
          <a:lstStyle/>
          <a:p>
            <a:pPr defTabSz="1219170" hangingPunct="0">
              <a:lnSpc>
                <a:spcPct val="90000"/>
              </a:lnSpc>
              <a:defRPr sz="4000" spc="-39">
                <a:latin typeface="Aptos"/>
                <a:ea typeface="Aptos"/>
                <a:cs typeface="Aptos"/>
                <a:sym typeface="Aptos"/>
              </a:defRPr>
            </a:pPr>
            <a:r>
              <a:rPr sz="2000" kern="0" spc="-20">
                <a:solidFill>
                  <a:srgbClr val="000000"/>
                </a:solidFill>
                <a:latin typeface="Aptos"/>
                <a:sym typeface="Aptos"/>
              </a:rPr>
              <a:t>Climate </a:t>
            </a:r>
          </a:p>
          <a:p>
            <a:pPr defTabSz="1219170" hangingPunct="0">
              <a:lnSpc>
                <a:spcPct val="90000"/>
              </a:lnSpc>
              <a:defRPr sz="4000" spc="-39">
                <a:latin typeface="Aptos"/>
                <a:ea typeface="Aptos"/>
                <a:cs typeface="Aptos"/>
                <a:sym typeface="Aptos"/>
              </a:defRPr>
            </a:pPr>
            <a:r>
              <a:rPr sz="2000" kern="0" spc="-20">
                <a:solidFill>
                  <a:srgbClr val="000000"/>
                </a:solidFill>
                <a:latin typeface="Aptos"/>
                <a:sym typeface="Aptos"/>
              </a:rPr>
              <a:t>feedbacks</a:t>
            </a:r>
          </a:p>
        </p:txBody>
      </p:sp>
      <p:sp>
        <p:nvSpPr>
          <p:cNvPr id="366" name="Observational inter-consistency"/>
          <p:cNvSpPr txBox="1"/>
          <p:nvPr/>
        </p:nvSpPr>
        <p:spPr>
          <a:xfrm>
            <a:off x="8728349" y="2353576"/>
            <a:ext cx="2588399" cy="8677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>
            <a:normAutofit/>
          </a:bodyPr>
          <a:lstStyle/>
          <a:p>
            <a:pPr defTabSz="1219170" hangingPunct="0">
              <a:lnSpc>
                <a:spcPct val="90000"/>
              </a:lnSpc>
              <a:defRPr sz="5400" spc="-53">
                <a:latin typeface="Aptos"/>
                <a:ea typeface="Aptos"/>
                <a:cs typeface="Aptos"/>
                <a:sym typeface="Aptos"/>
              </a:defRPr>
            </a:pPr>
            <a:r>
              <a:rPr sz="2700" kern="0" spc="-27">
                <a:solidFill>
                  <a:srgbClr val="000000"/>
                </a:solidFill>
                <a:latin typeface="Aptos"/>
                <a:sym typeface="Aptos"/>
              </a:rPr>
              <a:t>Observational</a:t>
            </a:r>
            <a:br>
              <a:rPr sz="2700" kern="0" spc="-27">
                <a:solidFill>
                  <a:srgbClr val="000000"/>
                </a:solidFill>
                <a:latin typeface="Aptos"/>
                <a:sym typeface="Aptos"/>
              </a:rPr>
            </a:br>
            <a:r>
              <a:rPr sz="2700" kern="0" spc="-27">
                <a:solidFill>
                  <a:srgbClr val="000000"/>
                </a:solidFill>
                <a:latin typeface="Aptos"/>
                <a:sym typeface="Aptos"/>
              </a:rPr>
              <a:t>inter-consistency</a:t>
            </a:r>
          </a:p>
        </p:txBody>
      </p:sp>
      <p:sp>
        <p:nvSpPr>
          <p:cNvPr id="367" name="Satellite"/>
          <p:cNvSpPr/>
          <p:nvPr/>
        </p:nvSpPr>
        <p:spPr>
          <a:xfrm>
            <a:off x="11078535" y="3216041"/>
            <a:ext cx="635001" cy="635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213" y="0"/>
                </a:moveTo>
                <a:lnTo>
                  <a:pt x="0" y="3215"/>
                </a:lnTo>
                <a:lnTo>
                  <a:pt x="2191" y="5405"/>
                </a:lnTo>
                <a:lnTo>
                  <a:pt x="5405" y="2191"/>
                </a:lnTo>
                <a:lnTo>
                  <a:pt x="3213" y="0"/>
                </a:lnTo>
                <a:close/>
                <a:moveTo>
                  <a:pt x="5753" y="2540"/>
                </a:moveTo>
                <a:lnTo>
                  <a:pt x="2538" y="5753"/>
                </a:lnTo>
                <a:lnTo>
                  <a:pt x="4730" y="7945"/>
                </a:lnTo>
                <a:lnTo>
                  <a:pt x="7943" y="4730"/>
                </a:lnTo>
                <a:lnTo>
                  <a:pt x="5753" y="2540"/>
                </a:lnTo>
                <a:close/>
                <a:moveTo>
                  <a:pt x="8292" y="5078"/>
                </a:moveTo>
                <a:lnTo>
                  <a:pt x="5078" y="8292"/>
                </a:lnTo>
                <a:lnTo>
                  <a:pt x="7268" y="10483"/>
                </a:lnTo>
                <a:lnTo>
                  <a:pt x="10483" y="7270"/>
                </a:lnTo>
                <a:lnTo>
                  <a:pt x="8292" y="5078"/>
                </a:lnTo>
                <a:close/>
                <a:moveTo>
                  <a:pt x="13296" y="5363"/>
                </a:moveTo>
                <a:lnTo>
                  <a:pt x="12577" y="7246"/>
                </a:lnTo>
                <a:lnTo>
                  <a:pt x="11995" y="6665"/>
                </a:lnTo>
                <a:lnTo>
                  <a:pt x="6399" y="12261"/>
                </a:lnTo>
                <a:lnTo>
                  <a:pt x="7175" y="13038"/>
                </a:lnTo>
                <a:lnTo>
                  <a:pt x="6336" y="13876"/>
                </a:lnTo>
                <a:cubicBezTo>
                  <a:pt x="5260" y="13140"/>
                  <a:pt x="4045" y="12914"/>
                  <a:pt x="3138" y="13275"/>
                </a:cubicBezTo>
                <a:lnTo>
                  <a:pt x="4846" y="14983"/>
                </a:lnTo>
                <a:lnTo>
                  <a:pt x="4069" y="16785"/>
                </a:lnTo>
                <a:lnTo>
                  <a:pt x="2926" y="17928"/>
                </a:lnTo>
                <a:lnTo>
                  <a:pt x="3672" y="18674"/>
                </a:lnTo>
                <a:lnTo>
                  <a:pt x="4815" y="17531"/>
                </a:lnTo>
                <a:lnTo>
                  <a:pt x="6617" y="16754"/>
                </a:lnTo>
                <a:lnTo>
                  <a:pt x="8325" y="18462"/>
                </a:lnTo>
                <a:cubicBezTo>
                  <a:pt x="8686" y="17555"/>
                  <a:pt x="8460" y="16340"/>
                  <a:pt x="7724" y="15264"/>
                </a:cubicBezTo>
                <a:lnTo>
                  <a:pt x="8562" y="14425"/>
                </a:lnTo>
                <a:lnTo>
                  <a:pt x="9339" y="15203"/>
                </a:lnTo>
                <a:lnTo>
                  <a:pt x="14935" y="9605"/>
                </a:lnTo>
                <a:lnTo>
                  <a:pt x="14354" y="9023"/>
                </a:lnTo>
                <a:lnTo>
                  <a:pt x="16237" y="8304"/>
                </a:lnTo>
                <a:lnTo>
                  <a:pt x="13296" y="5363"/>
                </a:lnTo>
                <a:close/>
                <a:moveTo>
                  <a:pt x="14330" y="11117"/>
                </a:moveTo>
                <a:lnTo>
                  <a:pt x="11117" y="14330"/>
                </a:lnTo>
                <a:lnTo>
                  <a:pt x="13308" y="16522"/>
                </a:lnTo>
                <a:lnTo>
                  <a:pt x="16522" y="13308"/>
                </a:lnTo>
                <a:lnTo>
                  <a:pt x="14330" y="11117"/>
                </a:lnTo>
                <a:close/>
                <a:moveTo>
                  <a:pt x="16870" y="13655"/>
                </a:moveTo>
                <a:lnTo>
                  <a:pt x="13655" y="16870"/>
                </a:lnTo>
                <a:lnTo>
                  <a:pt x="15847" y="19060"/>
                </a:lnTo>
                <a:lnTo>
                  <a:pt x="19060" y="15847"/>
                </a:lnTo>
                <a:lnTo>
                  <a:pt x="16870" y="13655"/>
                </a:lnTo>
                <a:close/>
                <a:moveTo>
                  <a:pt x="5076" y="15213"/>
                </a:moveTo>
                <a:lnTo>
                  <a:pt x="6387" y="16524"/>
                </a:lnTo>
                <a:lnTo>
                  <a:pt x="4883" y="17170"/>
                </a:lnTo>
                <a:lnTo>
                  <a:pt x="4430" y="16717"/>
                </a:lnTo>
                <a:lnTo>
                  <a:pt x="5076" y="15213"/>
                </a:lnTo>
                <a:close/>
                <a:moveTo>
                  <a:pt x="19409" y="16195"/>
                </a:moveTo>
                <a:lnTo>
                  <a:pt x="16195" y="19409"/>
                </a:lnTo>
                <a:lnTo>
                  <a:pt x="18385" y="21600"/>
                </a:lnTo>
                <a:lnTo>
                  <a:pt x="21600" y="18387"/>
                </a:lnTo>
                <a:lnTo>
                  <a:pt x="19409" y="16195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 algn="ctr" defTabSz="410766" hangingPunct="0">
              <a:defRPr sz="3000" spc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pPr>
            <a:endParaRPr sz="1500" kern="0">
              <a:solidFill>
                <a:srgbClr val="FFFFFF"/>
              </a:solidFill>
              <a:latin typeface="Helvetica Neue"/>
              <a:sym typeface="Helvetica Neue"/>
            </a:endParaRPr>
          </a:p>
        </p:txBody>
      </p:sp>
      <p:sp>
        <p:nvSpPr>
          <p:cNvPr id="368" name="Thermometer"/>
          <p:cNvSpPr/>
          <p:nvPr/>
        </p:nvSpPr>
        <p:spPr>
          <a:xfrm>
            <a:off x="9108784" y="4076904"/>
            <a:ext cx="173068" cy="4905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7870" y="0"/>
                  <a:pt x="5496" y="838"/>
                  <a:pt x="5496" y="1871"/>
                </a:cubicBezTo>
                <a:lnTo>
                  <a:pt x="5496" y="3544"/>
                </a:lnTo>
                <a:lnTo>
                  <a:pt x="9466" y="3544"/>
                </a:lnTo>
                <a:cubicBezTo>
                  <a:pt x="9886" y="3544"/>
                  <a:pt x="10226" y="3664"/>
                  <a:pt x="10226" y="3812"/>
                </a:cubicBezTo>
                <a:cubicBezTo>
                  <a:pt x="10226" y="3960"/>
                  <a:pt x="9886" y="4080"/>
                  <a:pt x="9466" y="4080"/>
                </a:cubicBezTo>
                <a:lnTo>
                  <a:pt x="5496" y="4080"/>
                </a:lnTo>
                <a:lnTo>
                  <a:pt x="5496" y="5464"/>
                </a:lnTo>
                <a:lnTo>
                  <a:pt x="7380" y="5464"/>
                </a:lnTo>
                <a:cubicBezTo>
                  <a:pt x="7801" y="5464"/>
                  <a:pt x="8141" y="5584"/>
                  <a:pt x="8141" y="5732"/>
                </a:cubicBezTo>
                <a:cubicBezTo>
                  <a:pt x="8141" y="5881"/>
                  <a:pt x="7801" y="6001"/>
                  <a:pt x="7380" y="6001"/>
                </a:cubicBezTo>
                <a:lnTo>
                  <a:pt x="5496" y="6001"/>
                </a:lnTo>
                <a:lnTo>
                  <a:pt x="5496" y="7511"/>
                </a:lnTo>
                <a:lnTo>
                  <a:pt x="9322" y="7511"/>
                </a:lnTo>
                <a:cubicBezTo>
                  <a:pt x="9742" y="7511"/>
                  <a:pt x="10083" y="7631"/>
                  <a:pt x="10083" y="7779"/>
                </a:cubicBezTo>
                <a:cubicBezTo>
                  <a:pt x="10083" y="7928"/>
                  <a:pt x="9743" y="8049"/>
                  <a:pt x="9322" y="8049"/>
                </a:cubicBezTo>
                <a:lnTo>
                  <a:pt x="5496" y="8049"/>
                </a:lnTo>
                <a:lnTo>
                  <a:pt x="5496" y="9511"/>
                </a:lnTo>
                <a:lnTo>
                  <a:pt x="7380" y="9511"/>
                </a:lnTo>
                <a:cubicBezTo>
                  <a:pt x="7801" y="9511"/>
                  <a:pt x="8141" y="9631"/>
                  <a:pt x="8141" y="9779"/>
                </a:cubicBezTo>
                <a:cubicBezTo>
                  <a:pt x="8141" y="9927"/>
                  <a:pt x="7801" y="10047"/>
                  <a:pt x="7380" y="10047"/>
                </a:cubicBezTo>
                <a:lnTo>
                  <a:pt x="5496" y="10047"/>
                </a:lnTo>
                <a:lnTo>
                  <a:pt x="5496" y="11450"/>
                </a:lnTo>
                <a:lnTo>
                  <a:pt x="9322" y="11450"/>
                </a:lnTo>
                <a:cubicBezTo>
                  <a:pt x="9742" y="11450"/>
                  <a:pt x="10083" y="11571"/>
                  <a:pt x="10083" y="11720"/>
                </a:cubicBezTo>
                <a:cubicBezTo>
                  <a:pt x="10083" y="11868"/>
                  <a:pt x="9743" y="11988"/>
                  <a:pt x="9322" y="11988"/>
                </a:cubicBezTo>
                <a:lnTo>
                  <a:pt x="5496" y="11988"/>
                </a:lnTo>
                <a:lnTo>
                  <a:pt x="5496" y="14474"/>
                </a:lnTo>
                <a:cubicBezTo>
                  <a:pt x="2219" y="15128"/>
                  <a:pt x="0" y="16367"/>
                  <a:pt x="0" y="17790"/>
                </a:cubicBezTo>
                <a:cubicBezTo>
                  <a:pt x="0" y="19894"/>
                  <a:pt x="4836" y="21600"/>
                  <a:pt x="10800" y="21600"/>
                </a:cubicBezTo>
                <a:cubicBezTo>
                  <a:pt x="16764" y="21600"/>
                  <a:pt x="21600" y="19894"/>
                  <a:pt x="21600" y="17790"/>
                </a:cubicBezTo>
                <a:cubicBezTo>
                  <a:pt x="21600" y="16367"/>
                  <a:pt x="19381" y="15128"/>
                  <a:pt x="16104" y="14474"/>
                </a:cubicBezTo>
                <a:lnTo>
                  <a:pt x="16104" y="1871"/>
                </a:lnTo>
                <a:cubicBezTo>
                  <a:pt x="16104" y="838"/>
                  <a:pt x="13730" y="0"/>
                  <a:pt x="10800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 algn="ctr" defTabSz="410766" hangingPunct="0">
              <a:defRPr sz="3000" spc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pPr>
            <a:endParaRPr sz="1500" kern="0">
              <a:solidFill>
                <a:srgbClr val="FFFFFF"/>
              </a:solidFill>
              <a:latin typeface="Helvetica Neue"/>
              <a:sym typeface="Helvetica Neue"/>
            </a:endParaRPr>
          </a:p>
        </p:txBody>
      </p:sp>
      <p:sp>
        <p:nvSpPr>
          <p:cNvPr id="369" name="Bar Chart"/>
          <p:cNvSpPr/>
          <p:nvPr/>
        </p:nvSpPr>
        <p:spPr>
          <a:xfrm>
            <a:off x="9949256" y="3673853"/>
            <a:ext cx="635842" cy="6341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4" y="0"/>
                </a:moveTo>
                <a:cubicBezTo>
                  <a:pt x="87" y="0"/>
                  <a:pt x="0" y="87"/>
                  <a:pt x="0" y="194"/>
                </a:cubicBezTo>
                <a:lnTo>
                  <a:pt x="0" y="21404"/>
                </a:lnTo>
                <a:cubicBezTo>
                  <a:pt x="0" y="21511"/>
                  <a:pt x="87" y="21600"/>
                  <a:pt x="194" y="21600"/>
                </a:cubicBezTo>
                <a:lnTo>
                  <a:pt x="21406" y="21600"/>
                </a:lnTo>
                <a:cubicBezTo>
                  <a:pt x="21513" y="21600"/>
                  <a:pt x="21600" y="21511"/>
                  <a:pt x="21600" y="21404"/>
                </a:cubicBezTo>
                <a:lnTo>
                  <a:pt x="21600" y="20822"/>
                </a:lnTo>
                <a:cubicBezTo>
                  <a:pt x="21600" y="20715"/>
                  <a:pt x="21513" y="20628"/>
                  <a:pt x="21406" y="20628"/>
                </a:cubicBezTo>
                <a:lnTo>
                  <a:pt x="1163" y="20628"/>
                </a:lnTo>
                <a:cubicBezTo>
                  <a:pt x="1057" y="20628"/>
                  <a:pt x="970" y="20539"/>
                  <a:pt x="970" y="20432"/>
                </a:cubicBezTo>
                <a:lnTo>
                  <a:pt x="970" y="194"/>
                </a:lnTo>
                <a:cubicBezTo>
                  <a:pt x="970" y="87"/>
                  <a:pt x="883" y="0"/>
                  <a:pt x="776" y="0"/>
                </a:cubicBezTo>
                <a:lnTo>
                  <a:pt x="194" y="0"/>
                </a:lnTo>
                <a:close/>
                <a:moveTo>
                  <a:pt x="16860" y="3004"/>
                </a:moveTo>
                <a:lnTo>
                  <a:pt x="16860" y="19065"/>
                </a:lnTo>
                <a:lnTo>
                  <a:pt x="19553" y="19065"/>
                </a:lnTo>
                <a:lnTo>
                  <a:pt x="19553" y="3004"/>
                </a:lnTo>
                <a:lnTo>
                  <a:pt x="16860" y="3004"/>
                </a:lnTo>
                <a:close/>
                <a:moveTo>
                  <a:pt x="7272" y="6922"/>
                </a:moveTo>
                <a:lnTo>
                  <a:pt x="7272" y="19065"/>
                </a:lnTo>
                <a:lnTo>
                  <a:pt x="9965" y="19065"/>
                </a:lnTo>
                <a:lnTo>
                  <a:pt x="9965" y="6922"/>
                </a:lnTo>
                <a:lnTo>
                  <a:pt x="7272" y="6922"/>
                </a:lnTo>
                <a:close/>
                <a:moveTo>
                  <a:pt x="12066" y="10127"/>
                </a:moveTo>
                <a:lnTo>
                  <a:pt x="12066" y="19065"/>
                </a:lnTo>
                <a:lnTo>
                  <a:pt x="14759" y="19065"/>
                </a:lnTo>
                <a:lnTo>
                  <a:pt x="14759" y="10127"/>
                </a:lnTo>
                <a:lnTo>
                  <a:pt x="12066" y="10127"/>
                </a:lnTo>
                <a:close/>
                <a:moveTo>
                  <a:pt x="2478" y="15151"/>
                </a:moveTo>
                <a:lnTo>
                  <a:pt x="2478" y="19065"/>
                </a:lnTo>
                <a:lnTo>
                  <a:pt x="5171" y="19065"/>
                </a:lnTo>
                <a:lnTo>
                  <a:pt x="5171" y="15151"/>
                </a:lnTo>
                <a:lnTo>
                  <a:pt x="2478" y="15151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 algn="ctr" defTabSz="410766" hangingPunct="0">
              <a:defRPr sz="3000" spc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pPr>
            <a:endParaRPr sz="1500" kern="0">
              <a:solidFill>
                <a:srgbClr val="FFFFFF"/>
              </a:solidFill>
              <a:latin typeface="Helvetica Neue"/>
              <a:sym typeface="Helvetica Neue"/>
            </a:endParaRPr>
          </a:p>
        </p:txBody>
      </p:sp>
      <p:sp>
        <p:nvSpPr>
          <p:cNvPr id="370" name="Balloon"/>
          <p:cNvSpPr/>
          <p:nvPr/>
        </p:nvSpPr>
        <p:spPr>
          <a:xfrm>
            <a:off x="9443374" y="3293418"/>
            <a:ext cx="311194" cy="415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6" y="0"/>
                  <a:pt x="0" y="4080"/>
                  <a:pt x="0" y="9113"/>
                </a:cubicBezTo>
                <a:cubicBezTo>
                  <a:pt x="0" y="14763"/>
                  <a:pt x="6527" y="19344"/>
                  <a:pt x="10127" y="19891"/>
                </a:cubicBezTo>
                <a:cubicBezTo>
                  <a:pt x="10035" y="19943"/>
                  <a:pt x="9980" y="20006"/>
                  <a:pt x="9980" y="20074"/>
                </a:cubicBezTo>
                <a:cubicBezTo>
                  <a:pt x="9980" y="20192"/>
                  <a:pt x="10143" y="20294"/>
                  <a:pt x="10383" y="20350"/>
                </a:cubicBezTo>
                <a:cubicBezTo>
                  <a:pt x="10313" y="20587"/>
                  <a:pt x="10159" y="20958"/>
                  <a:pt x="9827" y="21391"/>
                </a:cubicBezTo>
                <a:cubicBezTo>
                  <a:pt x="9756" y="21484"/>
                  <a:pt x="9849" y="21600"/>
                  <a:pt x="9992" y="21600"/>
                </a:cubicBezTo>
                <a:lnTo>
                  <a:pt x="11608" y="21600"/>
                </a:lnTo>
                <a:cubicBezTo>
                  <a:pt x="11751" y="21600"/>
                  <a:pt x="11844" y="21484"/>
                  <a:pt x="11773" y="21391"/>
                </a:cubicBezTo>
                <a:cubicBezTo>
                  <a:pt x="11441" y="20958"/>
                  <a:pt x="11287" y="20587"/>
                  <a:pt x="11217" y="20350"/>
                </a:cubicBezTo>
                <a:cubicBezTo>
                  <a:pt x="11457" y="20294"/>
                  <a:pt x="11620" y="20192"/>
                  <a:pt x="11620" y="20074"/>
                </a:cubicBezTo>
                <a:cubicBezTo>
                  <a:pt x="11620" y="20006"/>
                  <a:pt x="11566" y="19943"/>
                  <a:pt x="11473" y="19891"/>
                </a:cubicBezTo>
                <a:cubicBezTo>
                  <a:pt x="15073" y="19344"/>
                  <a:pt x="21600" y="14763"/>
                  <a:pt x="21600" y="9113"/>
                </a:cubicBezTo>
                <a:cubicBezTo>
                  <a:pt x="21600" y="4080"/>
                  <a:pt x="16764" y="0"/>
                  <a:pt x="10800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 algn="ctr" defTabSz="410766" hangingPunct="0">
              <a:defRPr sz="3000" spc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pPr>
            <a:endParaRPr sz="1500" kern="0">
              <a:solidFill>
                <a:srgbClr val="FFFFFF"/>
              </a:solidFill>
              <a:latin typeface="Helvetica Neue"/>
              <a:sym typeface="Helvetica Neue"/>
            </a:endParaRPr>
          </a:p>
        </p:txBody>
      </p:sp>
      <p:pic>
        <p:nvPicPr>
          <p:cNvPr id="371" name="image.jpg" descr="image.jpg"/>
          <p:cNvPicPr>
            <a:picLocks noChangeAspect="1"/>
          </p:cNvPicPr>
          <p:nvPr/>
        </p:nvPicPr>
        <p:blipFill>
          <a:blip r:embed="rId2"/>
          <a:srcRect b="83672"/>
          <a:stretch>
            <a:fillRect/>
          </a:stretch>
        </p:blipFill>
        <p:spPr>
          <a:xfrm>
            <a:off x="-119129" y="-146287"/>
            <a:ext cx="12745395" cy="1560784"/>
          </a:xfrm>
          <a:prstGeom prst="rect">
            <a:avLst/>
          </a:prstGeom>
          <a:ln w="12700">
            <a:miter lim="400000"/>
          </a:ln>
        </p:spPr>
      </p:pic>
      <p:pic>
        <p:nvPicPr>
          <p:cNvPr id="372" name="image.jpg" descr="image.jpg"/>
          <p:cNvPicPr>
            <a:picLocks noChangeAspect="1"/>
          </p:cNvPicPr>
          <p:nvPr/>
        </p:nvPicPr>
        <p:blipFill>
          <a:blip r:embed="rId2"/>
          <a:srcRect t="94359" r="84485" b="1535"/>
          <a:stretch>
            <a:fillRect/>
          </a:stretch>
        </p:blipFill>
        <p:spPr>
          <a:xfrm>
            <a:off x="-106428" y="6391662"/>
            <a:ext cx="2164809" cy="429685"/>
          </a:xfrm>
          <a:prstGeom prst="rect">
            <a:avLst/>
          </a:prstGeom>
          <a:ln w="12700">
            <a:miter lim="400000"/>
          </a:ln>
        </p:spPr>
      </p:pic>
      <p:pic>
        <p:nvPicPr>
          <p:cNvPr id="373" name="pasted-movie.png" descr="pasted-movi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6058" y="6386982"/>
            <a:ext cx="1243504" cy="5024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75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1129" y="6534150"/>
            <a:ext cx="1555751" cy="504142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Persistent Differences in Simulated and Observed Tropical Tropospheric Warming…">
            <a:extLst>
              <a:ext uri="{FF2B5EF4-FFF2-40B4-BE49-F238E27FC236}">
                <a16:creationId xmlns:a16="http://schemas.microsoft.com/office/drawing/2014/main" id="{28FFD7FB-3524-F279-6D47-46033C829BC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549" y="42353"/>
            <a:ext cx="11937703" cy="1183432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975336">
              <a:defRPr sz="5600" spc="-112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defRPr>
            </a:pPr>
            <a:r>
              <a:rPr sz="2700" dirty="0"/>
              <a:t>Persistent Differences in Simulated and Observed Tropical Tropospheric Warming </a:t>
            </a:r>
          </a:p>
          <a:p>
            <a:pPr defTabSz="975336">
              <a:defRPr sz="3200" spc="-64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defRPr>
            </a:pPr>
            <a:endParaRPr dirty="0"/>
          </a:p>
          <a:p>
            <a:pPr defTabSz="975336">
              <a:defRPr sz="4000" spc="-79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defRPr>
            </a:pPr>
            <a:r>
              <a:rPr sz="2700" dirty="0"/>
              <a:t>Stephen Po-Chedley, Ben </a:t>
            </a:r>
            <a:r>
              <a:rPr sz="2700" dirty="0" err="1"/>
              <a:t>Santer</a:t>
            </a:r>
            <a:r>
              <a:rPr sz="2700" dirty="0"/>
              <a:t>, John Fasullo, Stephan </a:t>
            </a:r>
            <a:r>
              <a:rPr sz="2700" dirty="0" err="1"/>
              <a:t>Fueglistaler</a:t>
            </a:r>
            <a:r>
              <a:rPr sz="2700" dirty="0"/>
              <a:t>, Nick Siler, </a:t>
            </a:r>
            <a:r>
              <a:rPr sz="2700" dirty="0" err="1"/>
              <a:t>Qiang</a:t>
            </a:r>
            <a:r>
              <a:rPr sz="2700" dirty="0"/>
              <a:t> Fu, Elizabeth Barnes, Zack Labe, Mark </a:t>
            </a:r>
            <a:r>
              <a:rPr sz="2700" dirty="0" err="1"/>
              <a:t>Zelinka</a:t>
            </a:r>
            <a:r>
              <a:rPr sz="2700" dirty="0"/>
              <a:t>, Céline </a:t>
            </a:r>
            <a:r>
              <a:rPr sz="2700" dirty="0" err="1"/>
              <a:t>Bonfils</a:t>
            </a:r>
            <a:r>
              <a:rPr sz="2700" dirty="0"/>
              <a:t>, Philip Cameron-Smith, Jeff Painter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516</Words>
  <Application>Microsoft Office PowerPoint</Application>
  <PresentationFormat>Widescreen</PresentationFormat>
  <Paragraphs>80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Aptos</vt:lpstr>
      <vt:lpstr>Arial</vt:lpstr>
      <vt:lpstr>Avenir Book</vt:lpstr>
      <vt:lpstr>Calibri</vt:lpstr>
      <vt:lpstr>Calibri Light</vt:lpstr>
      <vt:lpstr>Helvetica</vt:lpstr>
      <vt:lpstr>Helvetica Neue</vt:lpstr>
      <vt:lpstr>Office Theme</vt:lpstr>
      <vt:lpstr>Persistent Differences in Simulated and Observed Tropical Tropospheric Warming   Stephen Po-Chedley, Ben Santer, John Fasullo, Stephan Fueglistaler, Nick Siler, Qiang Fu, Elizabeth Barnes, Zack Labe, Mark Zelinka, Céline Bonfils, Philip Cameron-Smith, Jeff Painter</vt:lpstr>
      <vt:lpstr>=</vt:lpstr>
      <vt:lpstr>Persistent Differences in Simulated and Observed Tropical Tropospheric Warming   Stephen Po-Chedley, Ben Santer, John Fasullo, Stephan Fueglistaler, Nick Siler, Qiang Fu, Elizabeth Barnes, Zack Labe, Mark Zelinka, Céline Bonfils, Philip Cameron-Smith, Jeff Painter</vt:lpstr>
      <vt:lpstr>Persistent Differences in Simulated and Observed Tropical Tropospheric Warming   Stephen Po-Chedley, Ben Santer, John Fasullo, Stephan Fueglistaler, Nick Siler, Qiang Fu, Elizabeth Barnes, Zack Labe, Mark Zelinka, Céline Bonfils, Philip Cameron-Smith, Jeff Painter</vt:lpstr>
      <vt:lpstr>Persistent Differences in Simulated and Observed Tropical Tropospheric Warming   Stephen Po-Chedley, Ben Santer, John Fasullo, Stephan Fueglistaler, Nick Siler, Qiang Fu, Elizabeth Barnes, Zack Labe, Mark Zelinka, Céline Bonfils, Philip Cameron-Smith, Jeff Painter</vt:lpstr>
      <vt:lpstr>Persistent Differences in Simulated and Observed Tropical Tropospheric Warming   Stephen Po-Chedley, Ben Santer, John Fasullo, Stephan Fueglistaler, Nick Siler, Qiang Fu, Elizabeth Barnes, Zack Labe, Mark Zelinka, Céline Bonfils, Philip Cameron-Smith, Jeff Painter</vt:lpstr>
      <vt:lpstr>Persistent Differences in Simulated and Observed Tropical Tropospheric Warming   Stephen Po-Chedley, Ben Santer, John Fasullo, Stephan Fueglistaler, Nick Siler, Qiang Fu, Elizabeth Barnes, Zack Labe, Mark Zelinka, Céline Bonfils, Philip Cameron-Smith, Jeff Painter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Persistent Differences in Simulated and Observed Tropical Tropospheric Warming   Stephen Po-Chedley, Ben Santer, John Fasullo, Stephan Fueglistaler, Nick Siler, Qiang Fu, Elizabeth Barnes, Zack Labe, Mark Zelinka, Céline Bonfils, Philip Cameron-Smith, Jeff Painter</dc:title>
  <dc:creator>Prichard, Michelle E</dc:creator>
  <cp:lastModifiedBy>Prichard, Michelle E</cp:lastModifiedBy>
  <cp:revision>1</cp:revision>
  <dcterms:created xsi:type="dcterms:W3CDTF">2024-08-16T16:57:15Z</dcterms:created>
  <dcterms:modified xsi:type="dcterms:W3CDTF">2024-08-16T16:58:15Z</dcterms:modified>
</cp:coreProperties>
</file>