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3"/>
  </p:notesMasterIdLst>
  <p:sldIdLst>
    <p:sldId id="30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824" userDrawn="1">
          <p15:clr>
            <a:srgbClr val="A4A3A4"/>
          </p15:clr>
        </p15:guide>
        <p15:guide id="3" pos="2411" userDrawn="1">
          <p15:clr>
            <a:srgbClr val="A4A3A4"/>
          </p15:clr>
        </p15:guide>
        <p15:guide id="6" orient="horz" pos="1104" userDrawn="1">
          <p15:clr>
            <a:srgbClr val="A4A3A4"/>
          </p15:clr>
        </p15:guide>
        <p15:guide id="7" pos="4715" userDrawn="1">
          <p15:clr>
            <a:srgbClr val="A4A3A4"/>
          </p15:clr>
        </p15:guide>
        <p15:guide id="8" pos="9365" userDrawn="1">
          <p15:clr>
            <a:srgbClr val="5ACBF0"/>
          </p15:clr>
        </p15:guide>
        <p15:guide id="9" pos="7019" userDrawn="1">
          <p15:clr>
            <a:srgbClr val="A4A3A4"/>
          </p15:clr>
        </p15:guide>
        <p15:guide id="10" pos="11648" userDrawn="1">
          <p15:clr>
            <a:srgbClr val="A4A3A4"/>
          </p15:clr>
        </p15:guide>
        <p15:guide id="11" pos="16149" userDrawn="1">
          <p15:clr>
            <a:srgbClr val="A4A3A4"/>
          </p15:clr>
        </p15:guide>
        <p15:guide id="12" pos="18521" userDrawn="1">
          <p15:clr>
            <a:srgbClr val="A4A3A4"/>
          </p15:clr>
        </p15:guide>
        <p15:guide id="13" pos="20736" userDrawn="1">
          <p15:clr>
            <a:srgbClr val="A4A3A4"/>
          </p15:clr>
        </p15:guide>
        <p15:guide id="14" pos="23061" userDrawn="1">
          <p15:clr>
            <a:srgbClr val="A4A3A4"/>
          </p15:clr>
        </p15:guide>
        <p15:guide id="15" pos="25280" userDrawn="1">
          <p15:clr>
            <a:srgbClr val="A4A3A4"/>
          </p15:clr>
        </p15:guide>
        <p15:guide id="16" orient="horz" pos="20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13294B"/>
    <a:srgbClr val="C84113"/>
    <a:srgbClr val="FF5F05"/>
    <a:srgbClr val="243958"/>
    <a:srgbClr val="BD4604"/>
    <a:srgbClr val="12284B"/>
    <a:srgbClr val="11284B"/>
    <a:srgbClr val="FBFBFB"/>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6" autoAdjust="0"/>
    <p:restoredTop sz="90844" autoAdjust="0"/>
  </p:normalViewPr>
  <p:slideViewPr>
    <p:cSldViewPr snapToGrid="0" showGuides="1">
      <p:cViewPr>
        <p:scale>
          <a:sx n="30" d="100"/>
          <a:sy n="30" d="100"/>
        </p:scale>
        <p:origin x="1360" y="-1160"/>
      </p:cViewPr>
      <p:guideLst>
        <p:guide pos="13824"/>
        <p:guide pos="2411"/>
        <p:guide orient="horz" pos="1104"/>
        <p:guide pos="4715"/>
        <p:guide pos="9365"/>
        <p:guide pos="7019"/>
        <p:guide pos="11648"/>
        <p:guide pos="16149"/>
        <p:guide pos="18521"/>
        <p:guide pos="20736"/>
        <p:guide pos="23061"/>
        <p:guide pos="2528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fferty, David Conway" userId="ee2a5367-d46c-4272-ac84-d10fd750c23d" providerId="ADAL" clId="{BA8D8192-BA6D-7A48-AC23-274AABAB8ED2}"/>
    <pc:docChg chg="undo custSel modSld">
      <pc:chgData name="Lafferty, David Conway" userId="ee2a5367-d46c-4272-ac84-d10fd750c23d" providerId="ADAL" clId="{BA8D8192-BA6D-7A48-AC23-274AABAB8ED2}" dt="2023-09-27T16:55:57.009" v="1207" actId="1076"/>
      <pc:docMkLst>
        <pc:docMk/>
      </pc:docMkLst>
      <pc:sldChg chg="addSp delSp modSp mod">
        <pc:chgData name="Lafferty, David Conway" userId="ee2a5367-d46c-4272-ac84-d10fd750c23d" providerId="ADAL" clId="{BA8D8192-BA6D-7A48-AC23-274AABAB8ED2}" dt="2023-09-27T16:55:57.009" v="1207" actId="1076"/>
        <pc:sldMkLst>
          <pc:docMk/>
          <pc:sldMk cId="3338587597" sldId="306"/>
        </pc:sldMkLst>
        <pc:spChg chg="mod">
          <ac:chgData name="Lafferty, David Conway" userId="ee2a5367-d46c-4272-ac84-d10fd750c23d" providerId="ADAL" clId="{BA8D8192-BA6D-7A48-AC23-274AABAB8ED2}" dt="2023-09-27T16:55:57.009" v="1207" actId="1076"/>
          <ac:spMkLst>
            <pc:docMk/>
            <pc:sldMk cId="3338587597" sldId="306"/>
            <ac:spMk id="3" creationId="{8E35B311-3C19-412C-ADE6-EB2E4158F366}"/>
          </ac:spMkLst>
        </pc:spChg>
        <pc:spChg chg="mod">
          <ac:chgData name="Lafferty, David Conway" userId="ee2a5367-d46c-4272-ac84-d10fd750c23d" providerId="ADAL" clId="{BA8D8192-BA6D-7A48-AC23-274AABAB8ED2}" dt="2023-09-27T16:49:08.900" v="1129" actId="14100"/>
          <ac:spMkLst>
            <pc:docMk/>
            <pc:sldMk cId="3338587597" sldId="306"/>
            <ac:spMk id="4" creationId="{8D622CCC-63B8-DC46-06DA-E571347917E8}"/>
          </ac:spMkLst>
        </pc:spChg>
        <pc:spChg chg="mod">
          <ac:chgData name="Lafferty, David Conway" userId="ee2a5367-d46c-4272-ac84-d10fd750c23d" providerId="ADAL" clId="{BA8D8192-BA6D-7A48-AC23-274AABAB8ED2}" dt="2023-09-27T16:49:16.303" v="1130" actId="14100"/>
          <ac:spMkLst>
            <pc:docMk/>
            <pc:sldMk cId="3338587597" sldId="306"/>
            <ac:spMk id="5" creationId="{A10659BB-FFC9-4524-9FD5-E18D22FF47EC}"/>
          </ac:spMkLst>
        </pc:spChg>
        <pc:spChg chg="mod">
          <ac:chgData name="Lafferty, David Conway" userId="ee2a5367-d46c-4272-ac84-d10fd750c23d" providerId="ADAL" clId="{BA8D8192-BA6D-7A48-AC23-274AABAB8ED2}" dt="2023-09-27T14:28:38.200" v="1030" actId="20577"/>
          <ac:spMkLst>
            <pc:docMk/>
            <pc:sldMk cId="3338587597" sldId="306"/>
            <ac:spMk id="6" creationId="{059BEEF6-3656-3E84-2951-F3A7A9D65D85}"/>
          </ac:spMkLst>
        </pc:spChg>
        <pc:spChg chg="mod">
          <ac:chgData name="Lafferty, David Conway" userId="ee2a5367-d46c-4272-ac84-d10fd750c23d" providerId="ADAL" clId="{BA8D8192-BA6D-7A48-AC23-274AABAB8ED2}" dt="2023-09-27T16:55:35.434" v="1205" actId="14100"/>
          <ac:spMkLst>
            <pc:docMk/>
            <pc:sldMk cId="3338587597" sldId="306"/>
            <ac:spMk id="8" creationId="{B1EBB3F6-F982-0C00-A55B-57B3A1DC0649}"/>
          </ac:spMkLst>
        </pc:spChg>
        <pc:spChg chg="mod">
          <ac:chgData name="Lafferty, David Conway" userId="ee2a5367-d46c-4272-ac84-d10fd750c23d" providerId="ADAL" clId="{BA8D8192-BA6D-7A48-AC23-274AABAB8ED2}" dt="2023-09-27T16:49:01.418" v="1128" actId="14100"/>
          <ac:spMkLst>
            <pc:docMk/>
            <pc:sldMk cId="3338587597" sldId="306"/>
            <ac:spMk id="9" creationId="{0E343C6E-7A13-D5B0-AE87-90F9DE44A63F}"/>
          </ac:spMkLst>
        </pc:spChg>
        <pc:spChg chg="mod">
          <ac:chgData name="Lafferty, David Conway" userId="ee2a5367-d46c-4272-ac84-d10fd750c23d" providerId="ADAL" clId="{BA8D8192-BA6D-7A48-AC23-274AABAB8ED2}" dt="2023-09-27T16:55:07.017" v="1202" actId="14100"/>
          <ac:spMkLst>
            <pc:docMk/>
            <pc:sldMk cId="3338587597" sldId="306"/>
            <ac:spMk id="10" creationId="{8BB52A64-87B9-CBEA-9B2B-4EC7EEEAB614}"/>
          </ac:spMkLst>
        </pc:spChg>
        <pc:spChg chg="mod">
          <ac:chgData name="Lafferty, David Conway" userId="ee2a5367-d46c-4272-ac84-d10fd750c23d" providerId="ADAL" clId="{BA8D8192-BA6D-7A48-AC23-274AABAB8ED2}" dt="2023-09-27T16:52:02.226" v="1193" actId="1038"/>
          <ac:spMkLst>
            <pc:docMk/>
            <pc:sldMk cId="3338587597" sldId="306"/>
            <ac:spMk id="12" creationId="{65917332-B06B-4BF4-64BD-1AD6D1994FE5}"/>
          </ac:spMkLst>
        </pc:spChg>
        <pc:spChg chg="mod">
          <ac:chgData name="Lafferty, David Conway" userId="ee2a5367-d46c-4272-ac84-d10fd750c23d" providerId="ADAL" clId="{BA8D8192-BA6D-7A48-AC23-274AABAB8ED2}" dt="2023-09-27T13:55:02.461" v="219" actId="1037"/>
          <ac:spMkLst>
            <pc:docMk/>
            <pc:sldMk cId="3338587597" sldId="306"/>
            <ac:spMk id="16" creationId="{28F5768F-5798-28AF-23D2-CF03BEE00AAB}"/>
          </ac:spMkLst>
        </pc:spChg>
        <pc:spChg chg="mod">
          <ac:chgData name="Lafferty, David Conway" userId="ee2a5367-d46c-4272-ac84-d10fd750c23d" providerId="ADAL" clId="{BA8D8192-BA6D-7A48-AC23-274AABAB8ED2}" dt="2023-09-27T16:53:45.778" v="1200" actId="20577"/>
          <ac:spMkLst>
            <pc:docMk/>
            <pc:sldMk cId="3338587597" sldId="306"/>
            <ac:spMk id="18" creationId="{3AC23BEC-6FD5-9E84-00C3-E56C22FB354D}"/>
          </ac:spMkLst>
        </pc:spChg>
        <pc:spChg chg="del">
          <ac:chgData name="Lafferty, David Conway" userId="ee2a5367-d46c-4272-ac84-d10fd750c23d" providerId="ADAL" clId="{BA8D8192-BA6D-7A48-AC23-274AABAB8ED2}" dt="2023-09-26T17:15:45.971" v="0" actId="478"/>
          <ac:spMkLst>
            <pc:docMk/>
            <pc:sldMk cId="3338587597" sldId="306"/>
            <ac:spMk id="20" creationId="{94EB08E7-3403-773E-2CC5-05CD3A741E5B}"/>
          </ac:spMkLst>
        </pc:spChg>
        <pc:spChg chg="del">
          <ac:chgData name="Lafferty, David Conway" userId="ee2a5367-d46c-4272-ac84-d10fd750c23d" providerId="ADAL" clId="{BA8D8192-BA6D-7A48-AC23-274AABAB8ED2}" dt="2023-09-26T17:15:47.096" v="1" actId="478"/>
          <ac:spMkLst>
            <pc:docMk/>
            <pc:sldMk cId="3338587597" sldId="306"/>
            <ac:spMk id="21" creationId="{7E332F29-6941-3F4D-7C6B-E05751FC57E0}"/>
          </ac:spMkLst>
        </pc:spChg>
        <pc:spChg chg="mod">
          <ac:chgData name="Lafferty, David Conway" userId="ee2a5367-d46c-4272-ac84-d10fd750c23d" providerId="ADAL" clId="{BA8D8192-BA6D-7A48-AC23-274AABAB8ED2}" dt="2023-09-27T16:43:26.176" v="1125" actId="1038"/>
          <ac:spMkLst>
            <pc:docMk/>
            <pc:sldMk cId="3338587597" sldId="306"/>
            <ac:spMk id="22" creationId="{ABF516EA-6879-7578-8162-901C9326C0D7}"/>
          </ac:spMkLst>
        </pc:spChg>
        <pc:spChg chg="del">
          <ac:chgData name="Lafferty, David Conway" userId="ee2a5367-d46c-4272-ac84-d10fd750c23d" providerId="ADAL" clId="{BA8D8192-BA6D-7A48-AC23-274AABAB8ED2}" dt="2023-09-27T16:51:15.576" v="1161" actId="478"/>
          <ac:spMkLst>
            <pc:docMk/>
            <pc:sldMk cId="3338587597" sldId="306"/>
            <ac:spMk id="24" creationId="{B9E3A299-2D56-D18E-E686-789F7E1EB051}"/>
          </ac:spMkLst>
        </pc:spChg>
        <pc:spChg chg="mod">
          <ac:chgData name="Lafferty, David Conway" userId="ee2a5367-d46c-4272-ac84-d10fd750c23d" providerId="ADAL" clId="{BA8D8192-BA6D-7A48-AC23-274AABAB8ED2}" dt="2023-09-27T16:55:38.823" v="1206" actId="14100"/>
          <ac:spMkLst>
            <pc:docMk/>
            <pc:sldMk cId="3338587597" sldId="306"/>
            <ac:spMk id="27" creationId="{B5FDF791-248B-0487-D3DE-DFA749E65F65}"/>
          </ac:spMkLst>
        </pc:spChg>
        <pc:spChg chg="del mod">
          <ac:chgData name="Lafferty, David Conway" userId="ee2a5367-d46c-4272-ac84-d10fd750c23d" providerId="ADAL" clId="{BA8D8192-BA6D-7A48-AC23-274AABAB8ED2}" dt="2023-09-27T16:51:14.547" v="1160" actId="478"/>
          <ac:spMkLst>
            <pc:docMk/>
            <pc:sldMk cId="3338587597" sldId="306"/>
            <ac:spMk id="29" creationId="{35C2CF2B-1C4F-064D-C32A-C1AA89427188}"/>
          </ac:spMkLst>
        </pc:spChg>
        <pc:spChg chg="mod">
          <ac:chgData name="Lafferty, David Conway" userId="ee2a5367-d46c-4272-ac84-d10fd750c23d" providerId="ADAL" clId="{BA8D8192-BA6D-7A48-AC23-274AABAB8ED2}" dt="2023-09-27T14:06:51.508" v="506" actId="20577"/>
          <ac:spMkLst>
            <pc:docMk/>
            <pc:sldMk cId="3338587597" sldId="306"/>
            <ac:spMk id="30" creationId="{53577ADC-D4AB-C604-7488-799934FEF32D}"/>
          </ac:spMkLst>
        </pc:spChg>
        <pc:spChg chg="mod">
          <ac:chgData name="Lafferty, David Conway" userId="ee2a5367-d46c-4272-ac84-d10fd750c23d" providerId="ADAL" clId="{BA8D8192-BA6D-7A48-AC23-274AABAB8ED2}" dt="2023-09-27T16:52:02.226" v="1193" actId="1038"/>
          <ac:spMkLst>
            <pc:docMk/>
            <pc:sldMk cId="3338587597" sldId="306"/>
            <ac:spMk id="34" creationId="{2EB86682-A6B5-CE7E-6357-075A6AF02B01}"/>
          </ac:spMkLst>
        </pc:spChg>
        <pc:spChg chg="mod">
          <ac:chgData name="Lafferty, David Conway" userId="ee2a5367-d46c-4272-ac84-d10fd750c23d" providerId="ADAL" clId="{BA8D8192-BA6D-7A48-AC23-274AABAB8ED2}" dt="2023-09-27T16:51:50.822" v="1189" actId="14100"/>
          <ac:spMkLst>
            <pc:docMk/>
            <pc:sldMk cId="3338587597" sldId="306"/>
            <ac:spMk id="76" creationId="{920F22B6-3931-814A-B8D0-E66ADD8F7E7E}"/>
          </ac:spMkLst>
        </pc:spChg>
        <pc:picChg chg="mod">
          <ac:chgData name="Lafferty, David Conway" userId="ee2a5367-d46c-4272-ac84-d10fd750c23d" providerId="ADAL" clId="{BA8D8192-BA6D-7A48-AC23-274AABAB8ED2}" dt="2023-09-27T16:51:39.624" v="1183" actId="1038"/>
          <ac:picMkLst>
            <pc:docMk/>
            <pc:sldMk cId="3338587597" sldId="306"/>
            <ac:picMk id="13" creationId="{0C11FAB9-9335-511C-BD32-5C3CE268665C}"/>
          </ac:picMkLst>
        </pc:picChg>
        <pc:picChg chg="add mod modCrop">
          <ac:chgData name="Lafferty, David Conway" userId="ee2a5367-d46c-4272-ac84-d10fd750c23d" providerId="ADAL" clId="{BA8D8192-BA6D-7A48-AC23-274AABAB8ED2}" dt="2023-09-27T14:43:04.820" v="1088" actId="1038"/>
          <ac:picMkLst>
            <pc:docMk/>
            <pc:sldMk cId="3338587597" sldId="306"/>
            <ac:picMk id="15" creationId="{3151A723-61F8-F2DC-1B34-C5FCFA783610}"/>
          </ac:picMkLst>
        </pc:picChg>
        <pc:picChg chg="del">
          <ac:chgData name="Lafferty, David Conway" userId="ee2a5367-d46c-4272-ac84-d10fd750c23d" providerId="ADAL" clId="{BA8D8192-BA6D-7A48-AC23-274AABAB8ED2}" dt="2023-09-26T18:57:52.205" v="102" actId="478"/>
          <ac:picMkLst>
            <pc:docMk/>
            <pc:sldMk cId="3338587597" sldId="306"/>
            <ac:picMk id="15" creationId="{F5F8A424-4D95-2879-A77F-9DF2B1820E56}"/>
          </ac:picMkLst>
        </pc:picChg>
        <pc:picChg chg="add del mod modCrop">
          <ac:chgData name="Lafferty, David Conway" userId="ee2a5367-d46c-4272-ac84-d10fd750c23d" providerId="ADAL" clId="{BA8D8192-BA6D-7A48-AC23-274AABAB8ED2}" dt="2023-09-27T14:41:52.267" v="1042" actId="478"/>
          <ac:picMkLst>
            <pc:docMk/>
            <pc:sldMk cId="3338587597" sldId="306"/>
            <ac:picMk id="17" creationId="{4EF60C47-E89A-A856-0645-3493DF741B1A}"/>
          </ac:picMkLst>
        </pc:picChg>
        <pc:picChg chg="del">
          <ac:chgData name="Lafferty, David Conway" userId="ee2a5367-d46c-4272-ac84-d10fd750c23d" providerId="ADAL" clId="{BA8D8192-BA6D-7A48-AC23-274AABAB8ED2}" dt="2023-09-26T18:57:52.205" v="102" actId="478"/>
          <ac:picMkLst>
            <pc:docMk/>
            <pc:sldMk cId="3338587597" sldId="306"/>
            <ac:picMk id="19" creationId="{7BF929A1-EBF2-BCC2-FB19-36B3BA923FBE}"/>
          </ac:picMkLst>
        </pc:picChg>
        <pc:picChg chg="add mod">
          <ac:chgData name="Lafferty, David Conway" userId="ee2a5367-d46c-4272-ac84-d10fd750c23d" providerId="ADAL" clId="{BA8D8192-BA6D-7A48-AC23-274AABAB8ED2}" dt="2023-09-27T14:43:01.220" v="1084" actId="1038"/>
          <ac:picMkLst>
            <pc:docMk/>
            <pc:sldMk cId="3338587597" sldId="306"/>
            <ac:picMk id="20" creationId="{AF2BE018-4021-6DD0-41B7-31A7A1249FA2}"/>
          </ac:picMkLst>
        </pc:picChg>
        <pc:picChg chg="add del mod modCrop">
          <ac:chgData name="Lafferty, David Conway" userId="ee2a5367-d46c-4272-ac84-d10fd750c23d" providerId="ADAL" clId="{BA8D8192-BA6D-7A48-AC23-274AABAB8ED2}" dt="2023-09-27T14:41:52.267" v="1042" actId="478"/>
          <ac:picMkLst>
            <pc:docMk/>
            <pc:sldMk cId="3338587597" sldId="306"/>
            <ac:picMk id="21" creationId="{81B5F1CA-731B-7D80-9B7C-AB890214A7D1}"/>
          </ac:picMkLst>
        </pc:picChg>
        <pc:picChg chg="add mod modCrop">
          <ac:chgData name="Lafferty, David Conway" userId="ee2a5367-d46c-4272-ac84-d10fd750c23d" providerId="ADAL" clId="{BA8D8192-BA6D-7A48-AC23-274AABAB8ED2}" dt="2023-09-27T16:52:02.226" v="1193" actId="1038"/>
          <ac:picMkLst>
            <pc:docMk/>
            <pc:sldMk cId="3338587597" sldId="306"/>
            <ac:picMk id="31" creationId="{F5CC6304-CADB-0926-7537-9F2223FDF51E}"/>
          </ac:picMkLst>
        </pc:picChg>
        <pc:picChg chg="del mod">
          <ac:chgData name="Lafferty, David Conway" userId="ee2a5367-d46c-4272-ac84-d10fd750c23d" providerId="ADAL" clId="{BA8D8192-BA6D-7A48-AC23-274AABAB8ED2}" dt="2023-09-26T19:16:16.998" v="118" actId="478"/>
          <ac:picMkLst>
            <pc:docMk/>
            <pc:sldMk cId="3338587597" sldId="306"/>
            <ac:picMk id="35" creationId="{2D4A88CF-B096-DE7F-B87D-4E1D1C150986}"/>
          </ac:picMkLst>
        </pc:picChg>
        <pc:picChg chg="mod">
          <ac:chgData name="Lafferty, David Conway" userId="ee2a5367-d46c-4272-ac84-d10fd750c23d" providerId="ADAL" clId="{BA8D8192-BA6D-7A48-AC23-274AABAB8ED2}" dt="2023-09-27T16:51:42.648" v="1188" actId="1038"/>
          <ac:picMkLst>
            <pc:docMk/>
            <pc:sldMk cId="3338587597" sldId="306"/>
            <ac:picMk id="82" creationId="{22475D69-245D-CE4A-ADB1-0F3467D392AB}"/>
          </ac:picMkLst>
        </pc:picChg>
      </pc:sldChg>
    </pc:docChg>
  </pc:docChgLst>
  <pc:docChgLst>
    <pc:chgData name="Lafferty, David Conway" userId="ee2a5367-d46c-4272-ac84-d10fd750c23d" providerId="ADAL" clId="{D155E5FC-B269-AA42-8C43-383A7EFA2C83}"/>
    <pc:docChg chg="undo custSel modSld">
      <pc:chgData name="Lafferty, David Conway" userId="ee2a5367-d46c-4272-ac84-d10fd750c23d" providerId="ADAL" clId="{D155E5FC-B269-AA42-8C43-383A7EFA2C83}" dt="2023-12-08T15:15:09.017" v="905" actId="20577"/>
      <pc:docMkLst>
        <pc:docMk/>
      </pc:docMkLst>
      <pc:sldChg chg="modSp mod">
        <pc:chgData name="Lafferty, David Conway" userId="ee2a5367-d46c-4272-ac84-d10fd750c23d" providerId="ADAL" clId="{D155E5FC-B269-AA42-8C43-383A7EFA2C83}" dt="2023-12-08T15:15:09.017" v="905" actId="20577"/>
        <pc:sldMkLst>
          <pc:docMk/>
          <pc:sldMk cId="3338587597" sldId="306"/>
        </pc:sldMkLst>
        <pc:spChg chg="mod">
          <ac:chgData name="Lafferty, David Conway" userId="ee2a5367-d46c-4272-ac84-d10fd750c23d" providerId="ADAL" clId="{D155E5FC-B269-AA42-8C43-383A7EFA2C83}" dt="2023-12-08T05:43:57.555" v="607" actId="1036"/>
          <ac:spMkLst>
            <pc:docMk/>
            <pc:sldMk cId="3338587597" sldId="306"/>
            <ac:spMk id="3" creationId="{8E35B311-3C19-412C-ADE6-EB2E4158F366}"/>
          </ac:spMkLst>
        </pc:spChg>
        <pc:spChg chg="mod">
          <ac:chgData name="Lafferty, David Conway" userId="ee2a5367-d46c-4272-ac84-d10fd750c23d" providerId="ADAL" clId="{D155E5FC-B269-AA42-8C43-383A7EFA2C83}" dt="2023-12-08T05:45:45.350" v="672" actId="1035"/>
          <ac:spMkLst>
            <pc:docMk/>
            <pc:sldMk cId="3338587597" sldId="306"/>
            <ac:spMk id="4" creationId="{C255DC77-61CD-D360-EEB7-7D66CB1B71D6}"/>
          </ac:spMkLst>
        </pc:spChg>
        <pc:spChg chg="mod">
          <ac:chgData name="Lafferty, David Conway" userId="ee2a5367-d46c-4272-ac84-d10fd750c23d" providerId="ADAL" clId="{D155E5FC-B269-AA42-8C43-383A7EFA2C83}" dt="2023-12-08T05:43:04.135" v="597" actId="14100"/>
          <ac:spMkLst>
            <pc:docMk/>
            <pc:sldMk cId="3338587597" sldId="306"/>
            <ac:spMk id="5" creationId="{2DBEA79D-71A6-9B9B-EF37-37026C68F1BC}"/>
          </ac:spMkLst>
        </pc:spChg>
        <pc:spChg chg="mod">
          <ac:chgData name="Lafferty, David Conway" userId="ee2a5367-d46c-4272-ac84-d10fd750c23d" providerId="ADAL" clId="{D155E5FC-B269-AA42-8C43-383A7EFA2C83}" dt="2023-12-08T05:45:34.993" v="667" actId="20577"/>
          <ac:spMkLst>
            <pc:docMk/>
            <pc:sldMk cId="3338587597" sldId="306"/>
            <ac:spMk id="6" creationId="{059BEEF6-3656-3E84-2951-F3A7A9D65D85}"/>
          </ac:spMkLst>
        </pc:spChg>
        <pc:spChg chg="mod">
          <ac:chgData name="Lafferty, David Conway" userId="ee2a5367-d46c-4272-ac84-d10fd750c23d" providerId="ADAL" clId="{D155E5FC-B269-AA42-8C43-383A7EFA2C83}" dt="2023-12-08T05:43:40.436" v="603" actId="1076"/>
          <ac:spMkLst>
            <pc:docMk/>
            <pc:sldMk cId="3338587597" sldId="306"/>
            <ac:spMk id="10" creationId="{1B38583A-23D8-0E3D-1B2B-FF9EF1D33D44}"/>
          </ac:spMkLst>
        </pc:spChg>
        <pc:spChg chg="mod">
          <ac:chgData name="Lafferty, David Conway" userId="ee2a5367-d46c-4272-ac84-d10fd750c23d" providerId="ADAL" clId="{D155E5FC-B269-AA42-8C43-383A7EFA2C83}" dt="2023-12-08T05:31:30.714" v="280" actId="20577"/>
          <ac:spMkLst>
            <pc:docMk/>
            <pc:sldMk cId="3338587597" sldId="306"/>
            <ac:spMk id="16" creationId="{28F5768F-5798-28AF-23D2-CF03BEE00AAB}"/>
          </ac:spMkLst>
        </pc:spChg>
        <pc:spChg chg="mod">
          <ac:chgData name="Lafferty, David Conway" userId="ee2a5367-d46c-4272-ac84-d10fd750c23d" providerId="ADAL" clId="{D155E5FC-B269-AA42-8C43-383A7EFA2C83}" dt="2023-12-08T15:14:35.970" v="903" actId="20577"/>
          <ac:spMkLst>
            <pc:docMk/>
            <pc:sldMk cId="3338587597" sldId="306"/>
            <ac:spMk id="31" creationId="{C95AE3D3-D8AF-4913-AA95-730072B00A11}"/>
          </ac:spMkLst>
        </pc:spChg>
        <pc:spChg chg="mod">
          <ac:chgData name="Lafferty, David Conway" userId="ee2a5367-d46c-4272-ac84-d10fd750c23d" providerId="ADAL" clId="{D155E5FC-B269-AA42-8C43-383A7EFA2C83}" dt="2023-12-08T05:49:58.124" v="895" actId="20577"/>
          <ac:spMkLst>
            <pc:docMk/>
            <pc:sldMk cId="3338587597" sldId="306"/>
            <ac:spMk id="36" creationId="{621D4227-AC28-4A92-D72A-9C6C64D0FF89}"/>
          </ac:spMkLst>
        </pc:spChg>
        <pc:spChg chg="mod">
          <ac:chgData name="Lafferty, David Conway" userId="ee2a5367-d46c-4272-ac84-d10fd750c23d" providerId="ADAL" clId="{D155E5FC-B269-AA42-8C43-383A7EFA2C83}" dt="2023-12-08T05:44:10.154" v="615" actId="1035"/>
          <ac:spMkLst>
            <pc:docMk/>
            <pc:sldMk cId="3338587597" sldId="306"/>
            <ac:spMk id="37" creationId="{4E75D2CA-AB52-8AEA-E34C-37C39374FC07}"/>
          </ac:spMkLst>
        </pc:spChg>
        <pc:spChg chg="mod">
          <ac:chgData name="Lafferty, David Conway" userId="ee2a5367-d46c-4272-ac84-d10fd750c23d" providerId="ADAL" clId="{D155E5FC-B269-AA42-8C43-383A7EFA2C83}" dt="2023-12-08T05:24:52.268" v="2" actId="14100"/>
          <ac:spMkLst>
            <pc:docMk/>
            <pc:sldMk cId="3338587597" sldId="306"/>
            <ac:spMk id="40" creationId="{D131F7FC-B421-0A8B-28F5-4E99EFCC5ACF}"/>
          </ac:spMkLst>
        </pc:spChg>
        <pc:spChg chg="mod">
          <ac:chgData name="Lafferty, David Conway" userId="ee2a5367-d46c-4272-ac84-d10fd750c23d" providerId="ADAL" clId="{D155E5FC-B269-AA42-8C43-383A7EFA2C83}" dt="2023-12-08T05:37:48.422" v="385" actId="20577"/>
          <ac:spMkLst>
            <pc:docMk/>
            <pc:sldMk cId="3338587597" sldId="306"/>
            <ac:spMk id="46" creationId="{213D4138-6F56-4FF1-34E7-D7182A0DDBE5}"/>
          </ac:spMkLst>
        </pc:spChg>
        <pc:spChg chg="mod">
          <ac:chgData name="Lafferty, David Conway" userId="ee2a5367-d46c-4272-ac84-d10fd750c23d" providerId="ADAL" clId="{D155E5FC-B269-AA42-8C43-383A7EFA2C83}" dt="2023-12-08T05:43:53.802" v="606" actId="1036"/>
          <ac:spMkLst>
            <pc:docMk/>
            <pc:sldMk cId="3338587597" sldId="306"/>
            <ac:spMk id="68" creationId="{B9BE6F8E-293F-9DA2-EACA-B56DF0180723}"/>
          </ac:spMkLst>
        </pc:spChg>
        <pc:spChg chg="mod">
          <ac:chgData name="Lafferty, David Conway" userId="ee2a5367-d46c-4272-ac84-d10fd750c23d" providerId="ADAL" clId="{D155E5FC-B269-AA42-8C43-383A7EFA2C83}" dt="2023-12-08T05:44:05.306" v="610" actId="1036"/>
          <ac:spMkLst>
            <pc:docMk/>
            <pc:sldMk cId="3338587597" sldId="306"/>
            <ac:spMk id="69" creationId="{50C6DF0C-6737-DEE6-60C9-5E93A76BA8CE}"/>
          </ac:spMkLst>
        </pc:spChg>
        <pc:spChg chg="mod">
          <ac:chgData name="Lafferty, David Conway" userId="ee2a5367-d46c-4272-ac84-d10fd750c23d" providerId="ADAL" clId="{D155E5FC-B269-AA42-8C43-383A7EFA2C83}" dt="2023-12-08T05:50:51.260" v="898" actId="1035"/>
          <ac:spMkLst>
            <pc:docMk/>
            <pc:sldMk cId="3338587597" sldId="306"/>
            <ac:spMk id="70" creationId="{41E4FD2C-DA6D-D581-09DE-1327B1A6C160}"/>
          </ac:spMkLst>
        </pc:spChg>
        <pc:spChg chg="mod">
          <ac:chgData name="Lafferty, David Conway" userId="ee2a5367-d46c-4272-ac84-d10fd750c23d" providerId="ADAL" clId="{D155E5FC-B269-AA42-8C43-383A7EFA2C83}" dt="2023-12-08T15:15:09.017" v="905" actId="20577"/>
          <ac:spMkLst>
            <pc:docMk/>
            <pc:sldMk cId="3338587597" sldId="306"/>
            <ac:spMk id="76" creationId="{920F22B6-3931-814A-B8D0-E66ADD8F7E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7/30/24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03126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1204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2150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06359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07028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5131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7/30/24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3751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7/30/24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4089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7/30/24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8111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96454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93337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7/30/24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870632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Oval 58">
            <a:extLst>
              <a:ext uri="{FF2B5EF4-FFF2-40B4-BE49-F238E27FC236}">
                <a16:creationId xmlns:a16="http://schemas.microsoft.com/office/drawing/2014/main" id="{3D4F52E9-CC01-8697-AECC-D420E44944C5}"/>
              </a:ext>
            </a:extLst>
          </p:cNvPr>
          <p:cNvSpPr/>
          <p:nvPr/>
        </p:nvSpPr>
        <p:spPr>
          <a:xfrm>
            <a:off x="5467340" y="22253389"/>
            <a:ext cx="966361" cy="1052443"/>
          </a:xfrm>
          <a:prstGeom prst="ellipse">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pic>
        <p:nvPicPr>
          <p:cNvPr id="19" name="Graphic 18" descr="Plant With Roots with solid fill">
            <a:extLst>
              <a:ext uri="{FF2B5EF4-FFF2-40B4-BE49-F238E27FC236}">
                <a16:creationId xmlns:a16="http://schemas.microsoft.com/office/drawing/2014/main" id="{0ADC198C-85CB-62E7-628E-6C2FCAE19B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3295" y="21613458"/>
            <a:ext cx="1747042" cy="1747042"/>
          </a:xfrm>
          <a:prstGeom prst="rect">
            <a:avLst/>
          </a:prstGeom>
        </p:spPr>
      </p:pic>
      <p:sp>
        <p:nvSpPr>
          <p:cNvPr id="76" name="Rounded Rectangle 75">
            <a:extLst>
              <a:ext uri="{FF2B5EF4-FFF2-40B4-BE49-F238E27FC236}">
                <a16:creationId xmlns:a16="http://schemas.microsoft.com/office/drawing/2014/main" id="{920F22B6-3931-814A-B8D0-E66ADD8F7E7E}"/>
              </a:ext>
            </a:extLst>
          </p:cNvPr>
          <p:cNvSpPr/>
          <p:nvPr/>
        </p:nvSpPr>
        <p:spPr>
          <a:xfrm>
            <a:off x="34194571" y="29554713"/>
            <a:ext cx="9547145" cy="185876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altLang="en-US" sz="4000" i="1" dirty="0">
                <a:solidFill>
                  <a:schemeClr val="tx1"/>
                </a:solidFill>
                <a:uFill>
                  <a:solidFill>
                    <a:schemeClr val="accent3">
                      <a:lumMod val="60000"/>
                      <a:lumOff val="40000"/>
                    </a:schemeClr>
                  </a:solidFill>
                </a:uFill>
                <a:latin typeface="Avenir Book Oblique" panose="02000503020000020003" pitchFamily="2" charset="0"/>
              </a:rPr>
              <a:t>Website: david0811.github.io</a:t>
            </a:r>
          </a:p>
          <a:p>
            <a:pPr algn="ctr">
              <a:lnSpc>
                <a:spcPct val="120000"/>
              </a:lnSpc>
            </a:pPr>
            <a:r>
              <a:rPr lang="en-GB" altLang="en-US" sz="4000" i="1" dirty="0">
                <a:solidFill>
                  <a:schemeClr val="tx1"/>
                </a:solidFill>
                <a:uFill>
                  <a:solidFill>
                    <a:schemeClr val="accent3">
                      <a:lumMod val="60000"/>
                      <a:lumOff val="40000"/>
                    </a:schemeClr>
                  </a:solidFill>
                </a:uFill>
                <a:latin typeface="Avenir Book Oblique" panose="02000503020000020003" pitchFamily="2" charset="0"/>
              </a:rPr>
              <a:t>Email: davidcl2@illinois.edu</a:t>
            </a:r>
          </a:p>
        </p:txBody>
      </p:sp>
      <p:sp>
        <p:nvSpPr>
          <p:cNvPr id="3" name="TextBox 2">
            <a:extLst>
              <a:ext uri="{FF2B5EF4-FFF2-40B4-BE49-F238E27FC236}">
                <a16:creationId xmlns:a16="http://schemas.microsoft.com/office/drawing/2014/main" id="{8E35B311-3C19-412C-ADE6-EB2E4158F366}"/>
              </a:ext>
            </a:extLst>
          </p:cNvPr>
          <p:cNvSpPr txBox="1"/>
          <p:nvPr/>
        </p:nvSpPr>
        <p:spPr>
          <a:xfrm>
            <a:off x="523805" y="4118464"/>
            <a:ext cx="6899669" cy="1149802"/>
          </a:xfrm>
          <a:prstGeom prst="rect">
            <a:avLst/>
          </a:prstGeom>
          <a:noFill/>
        </p:spPr>
        <p:txBody>
          <a:bodyPr wrap="square" rtlCol="0">
            <a:spAutoFit/>
          </a:bodyPr>
          <a:lstStyle/>
          <a:p>
            <a:pPr algn="just">
              <a:lnSpc>
                <a:spcPct val="120000"/>
              </a:lnSpc>
              <a:spcBef>
                <a:spcPts val="600"/>
              </a:spcBef>
            </a:pPr>
            <a:r>
              <a:rPr lang="en-US" sz="6000" b="1" cap="small" dirty="0">
                <a:solidFill>
                  <a:srgbClr val="FF5F05"/>
                </a:solidFill>
                <a:latin typeface="Avenir Heavy" panose="02000503020000020003" pitchFamily="2" charset="0"/>
                <a:cs typeface="Segoe UI" panose="020B0502040204020203" pitchFamily="34" charset="0"/>
              </a:rPr>
              <a:t>1. Motivation</a:t>
            </a:r>
          </a:p>
        </p:txBody>
      </p:sp>
      <p:sp>
        <p:nvSpPr>
          <p:cNvPr id="44" name="Rounded Rectangle 43">
            <a:extLst>
              <a:ext uri="{FF2B5EF4-FFF2-40B4-BE49-F238E27FC236}">
                <a16:creationId xmlns:a16="http://schemas.microsoft.com/office/drawing/2014/main" id="{4E29D865-E65D-6142-8A9B-27984FD7DE02}"/>
              </a:ext>
            </a:extLst>
          </p:cNvPr>
          <p:cNvSpPr/>
          <p:nvPr/>
        </p:nvSpPr>
        <p:spPr>
          <a:xfrm>
            <a:off x="0" y="-134730"/>
            <a:ext cx="43891200" cy="3801031"/>
          </a:xfrm>
          <a:prstGeom prst="roundRect">
            <a:avLst>
              <a:gd name="adj" fmla="val 0"/>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endParaRPr lang="en-US" sz="10000" b="1" dirty="0">
              <a:solidFill>
                <a:schemeClr val="bg1">
                  <a:lumMod val="95000"/>
                </a:schemeClr>
              </a:solidFill>
              <a:latin typeface="Avenir Black" panose="02000503020000020003" pitchFamily="2" charset="0"/>
            </a:endParaRPr>
          </a:p>
        </p:txBody>
      </p:sp>
      <p:sp>
        <p:nvSpPr>
          <p:cNvPr id="16" name="TextBox 15">
            <a:extLst>
              <a:ext uri="{FF2B5EF4-FFF2-40B4-BE49-F238E27FC236}">
                <a16:creationId xmlns:a16="http://schemas.microsoft.com/office/drawing/2014/main" id="{28F5768F-5798-28AF-23D2-CF03BEE00AAB}"/>
              </a:ext>
            </a:extLst>
          </p:cNvPr>
          <p:cNvSpPr txBox="1"/>
          <p:nvPr/>
        </p:nvSpPr>
        <p:spPr>
          <a:xfrm>
            <a:off x="0" y="31792352"/>
            <a:ext cx="43891199" cy="1138773"/>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US" sz="3400" i="1" dirty="0">
                <a:latin typeface="Avenir Oblique" panose="02000503020000020003" pitchFamily="2" charset="0"/>
              </a:rPr>
              <a:t>This work was supported by the U.S. Department of Energy, Office of Science, Biological and Environmental Research Program, Earth and Environmental Systems Modeling, MultiSector Dynamics under Cooperative Agreement DE-SC0022141. This work was partially supported by the Thayer School of Engineering at Dartmouth College. Any findings or recommendations expressed in this material are those of the author(s).</a:t>
            </a:r>
          </a:p>
        </p:txBody>
      </p:sp>
      <p:pic>
        <p:nvPicPr>
          <p:cNvPr id="28" name="Picture 27">
            <a:extLst>
              <a:ext uri="{FF2B5EF4-FFF2-40B4-BE49-F238E27FC236}">
                <a16:creationId xmlns:a16="http://schemas.microsoft.com/office/drawing/2014/main" id="{CEB9FB11-6F90-88FE-8FA2-8F485FB97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9893" y="184250"/>
            <a:ext cx="3286436" cy="3286436"/>
          </a:xfrm>
          <a:prstGeom prst="rect">
            <a:avLst/>
          </a:prstGeom>
        </p:spPr>
      </p:pic>
      <p:sp>
        <p:nvSpPr>
          <p:cNvPr id="6" name="TextBox 5">
            <a:extLst>
              <a:ext uri="{FF2B5EF4-FFF2-40B4-BE49-F238E27FC236}">
                <a16:creationId xmlns:a16="http://schemas.microsoft.com/office/drawing/2014/main" id="{059BEEF6-3656-3E84-2951-F3A7A9D65D85}"/>
              </a:ext>
            </a:extLst>
          </p:cNvPr>
          <p:cNvSpPr txBox="1"/>
          <p:nvPr/>
        </p:nvSpPr>
        <p:spPr>
          <a:xfrm>
            <a:off x="523805" y="5326466"/>
            <a:ext cx="11783284" cy="4401205"/>
          </a:xfrm>
          <a:prstGeom prst="rect">
            <a:avLst/>
          </a:prstGeom>
          <a:noFill/>
        </p:spPr>
        <p:txBody>
          <a:bodyPr wrap="square" rtlCol="0">
            <a:spAutoFit/>
          </a:bodyPr>
          <a:lstStyle/>
          <a:p>
            <a:pPr algn="just">
              <a:spcAft>
                <a:spcPts val="1200"/>
              </a:spcAft>
            </a:pPr>
            <a:r>
              <a:rPr lang="en-US" sz="4000" dirty="0">
                <a:latin typeface="Avenir Book" panose="02000503020000020003" pitchFamily="2" charset="0"/>
              </a:rPr>
              <a:t>	Models involving soil moisture are crucial to understanding the evolution of many coupled natural-human systems under climate change. However, projecting long-term changes in soil moisture is difficult  due to uncertainties surrounding soil dynamics and the representation of past and future climate.</a:t>
            </a:r>
          </a:p>
        </p:txBody>
      </p:sp>
      <p:sp>
        <p:nvSpPr>
          <p:cNvPr id="9" name="Rounded Rectangle 8">
            <a:extLst>
              <a:ext uri="{FF2B5EF4-FFF2-40B4-BE49-F238E27FC236}">
                <a16:creationId xmlns:a16="http://schemas.microsoft.com/office/drawing/2014/main" id="{0E343C6E-7A13-D5B0-AE87-90F9DE44A63F}"/>
              </a:ext>
            </a:extLst>
          </p:cNvPr>
          <p:cNvSpPr/>
          <p:nvPr/>
        </p:nvSpPr>
        <p:spPr>
          <a:xfrm>
            <a:off x="12959059" y="4117065"/>
            <a:ext cx="30721388" cy="16556104"/>
          </a:xfrm>
          <a:prstGeom prst="roundRect">
            <a:avLst>
              <a:gd name="adj" fmla="val 1873"/>
            </a:avLst>
          </a:prstGeom>
          <a:noFill/>
          <a:ln w="76200">
            <a:solidFill>
              <a:srgbClr val="132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BF516EA-6879-7578-8162-901C9326C0D7}"/>
              </a:ext>
            </a:extLst>
          </p:cNvPr>
          <p:cNvSpPr txBox="1"/>
          <p:nvPr/>
        </p:nvSpPr>
        <p:spPr>
          <a:xfrm>
            <a:off x="464397" y="27439961"/>
            <a:ext cx="11653943" cy="1661993"/>
          </a:xfrm>
          <a:prstGeom prst="rect">
            <a:avLst/>
          </a:prstGeom>
          <a:noFill/>
        </p:spPr>
        <p:txBody>
          <a:bodyPr wrap="square" rtlCol="0">
            <a:spAutoFit/>
          </a:bodyPr>
          <a:lstStyle/>
          <a:p>
            <a:pPr algn="just"/>
            <a:r>
              <a:rPr lang="en-US" sz="3400" i="1" dirty="0">
                <a:latin typeface="Avenir Medium Oblique" panose="02000503020000020003" pitchFamily="2" charset="0"/>
              </a:rPr>
              <a:t>Fig. 1:  </a:t>
            </a:r>
            <a:r>
              <a:rPr lang="en-US" sz="3400" i="1" dirty="0">
                <a:latin typeface="Avenir Oblique" panose="02000503020000020003" pitchFamily="2" charset="0"/>
              </a:rPr>
              <a:t>Schematic representation of water fluxes within the simple soil moisture model. Additional details can be found in [1].</a:t>
            </a:r>
            <a:endParaRPr lang="en-US" sz="3400" i="1" dirty="0">
              <a:latin typeface="Avenir Medium Oblique" panose="02000503020000020003" pitchFamily="2" charset="0"/>
            </a:endParaRPr>
          </a:p>
        </p:txBody>
      </p:sp>
      <p:sp>
        <p:nvSpPr>
          <p:cNvPr id="12" name="Rounded Rectangle 11">
            <a:extLst>
              <a:ext uri="{FF2B5EF4-FFF2-40B4-BE49-F238E27FC236}">
                <a16:creationId xmlns:a16="http://schemas.microsoft.com/office/drawing/2014/main" id="{65917332-B06B-4BF4-64BD-1AD6D1994FE5}"/>
              </a:ext>
            </a:extLst>
          </p:cNvPr>
          <p:cNvSpPr/>
          <p:nvPr/>
        </p:nvSpPr>
        <p:spPr>
          <a:xfrm>
            <a:off x="464398" y="29233569"/>
            <a:ext cx="11653944" cy="182886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GB" altLang="en-US" sz="2700" dirty="0">
                <a:solidFill>
                  <a:schemeClr val="tx1"/>
                </a:solidFill>
                <a:latin typeface="Avenir Book" panose="02000503020000020003" pitchFamily="2" charset="0"/>
              </a:rPr>
              <a:t>[1] Grogan, D.S., et. al., Water balance model (WBM) v.1.0.0: a scalable gridded global hydrologic model with water-tracking functionality, </a:t>
            </a:r>
            <a:r>
              <a:rPr lang="en-GB" altLang="en-US" sz="2700" i="1" dirty="0" err="1">
                <a:solidFill>
                  <a:schemeClr val="tx1"/>
                </a:solidFill>
                <a:latin typeface="Avenir Book Oblique" panose="02000503020000020003" pitchFamily="2" charset="0"/>
              </a:rPr>
              <a:t>Geosci</a:t>
            </a:r>
            <a:r>
              <a:rPr lang="en-GB" altLang="en-US" sz="2700" i="1" dirty="0">
                <a:solidFill>
                  <a:schemeClr val="tx1"/>
                </a:solidFill>
                <a:latin typeface="Avenir Book Oblique" panose="02000503020000020003" pitchFamily="2" charset="0"/>
              </a:rPr>
              <a:t>. Model Dev.</a:t>
            </a:r>
            <a:r>
              <a:rPr lang="en-GB" altLang="en-US" sz="2700" dirty="0">
                <a:solidFill>
                  <a:schemeClr val="tx1"/>
                </a:solidFill>
                <a:latin typeface="Avenir Book" panose="02000503020000020003" pitchFamily="2" charset="0"/>
              </a:rPr>
              <a:t> (2022). https://</a:t>
            </a:r>
            <a:r>
              <a:rPr lang="en-GB" altLang="en-US" sz="2700" dirty="0" err="1">
                <a:solidFill>
                  <a:schemeClr val="tx1"/>
                </a:solidFill>
                <a:latin typeface="Avenir Book" panose="02000503020000020003" pitchFamily="2" charset="0"/>
              </a:rPr>
              <a:t>doi.org</a:t>
            </a:r>
            <a:r>
              <a:rPr lang="en-GB" altLang="en-US" sz="2700" dirty="0">
                <a:solidFill>
                  <a:schemeClr val="tx1"/>
                </a:solidFill>
                <a:latin typeface="Avenir Book" panose="02000503020000020003" pitchFamily="2" charset="0"/>
              </a:rPr>
              <a:t>/10.5194/gmd-15-7287-2022</a:t>
            </a:r>
          </a:p>
        </p:txBody>
      </p:sp>
      <p:sp>
        <p:nvSpPr>
          <p:cNvPr id="11" name="TextBox 10">
            <a:extLst>
              <a:ext uri="{FF2B5EF4-FFF2-40B4-BE49-F238E27FC236}">
                <a16:creationId xmlns:a16="http://schemas.microsoft.com/office/drawing/2014/main" id="{1067AE24-9C99-DC6D-4158-10138D2B3D51}"/>
              </a:ext>
            </a:extLst>
          </p:cNvPr>
          <p:cNvSpPr txBox="1"/>
          <p:nvPr/>
        </p:nvSpPr>
        <p:spPr>
          <a:xfrm>
            <a:off x="28335630" y="272155"/>
            <a:ext cx="12278568" cy="3170099"/>
          </a:xfrm>
          <a:prstGeom prst="rect">
            <a:avLst/>
          </a:prstGeom>
          <a:noFill/>
        </p:spPr>
        <p:txBody>
          <a:bodyPr wrap="square" rtlCol="0">
            <a:spAutoFit/>
          </a:bodyPr>
          <a:lstStyle/>
          <a:p>
            <a:r>
              <a:rPr lang="en-US" sz="5000" b="1" i="1" dirty="0">
                <a:solidFill>
                  <a:schemeClr val="bg2"/>
                </a:solidFill>
                <a:latin typeface="Avenir Black" panose="02000503020000020003" pitchFamily="2" charset="0"/>
              </a:rPr>
              <a:t>David Lafferty</a:t>
            </a:r>
            <a:r>
              <a:rPr lang="en-US" sz="5000" i="1" dirty="0">
                <a:solidFill>
                  <a:schemeClr val="bg2"/>
                </a:solidFill>
                <a:latin typeface="Avenir Medium Oblique" panose="02000503020000020003" pitchFamily="2" charset="0"/>
              </a:rPr>
              <a:t> &amp; Ryan Sriver</a:t>
            </a:r>
            <a:r>
              <a:rPr lang="en-US" sz="5000" i="1" dirty="0">
                <a:solidFill>
                  <a:schemeClr val="bg2"/>
                </a:solidFill>
                <a:latin typeface="Avenir Book Oblique" panose="02000503020000020003" pitchFamily="2" charset="0"/>
              </a:rPr>
              <a:t> (UIUC)</a:t>
            </a:r>
          </a:p>
          <a:p>
            <a:r>
              <a:rPr lang="en-US" sz="5000" i="1" dirty="0">
                <a:solidFill>
                  <a:schemeClr val="bg2"/>
                </a:solidFill>
                <a:latin typeface="Avenir Medium Oblique" panose="02000503020000020003" pitchFamily="2" charset="0"/>
              </a:rPr>
              <a:t>Danielle Grogan &amp; Shan Zuidema</a:t>
            </a:r>
            <a:r>
              <a:rPr lang="en-US" sz="5000" i="1" dirty="0">
                <a:solidFill>
                  <a:schemeClr val="bg2"/>
                </a:solidFill>
                <a:latin typeface="Avenir Book Oblique" panose="02000503020000020003" pitchFamily="2" charset="0"/>
              </a:rPr>
              <a:t> (UNH)</a:t>
            </a:r>
          </a:p>
          <a:p>
            <a:r>
              <a:rPr lang="en-US" sz="5000" i="1" dirty="0">
                <a:solidFill>
                  <a:schemeClr val="bg2"/>
                </a:solidFill>
                <a:latin typeface="Avenir Medium Oblique" panose="02000503020000020003" pitchFamily="2" charset="0"/>
              </a:rPr>
              <a:t>Atieh Alipour &amp; Klaus Keller</a:t>
            </a:r>
            <a:r>
              <a:rPr lang="en-US" sz="5000" i="1" dirty="0">
                <a:solidFill>
                  <a:schemeClr val="bg2"/>
                </a:solidFill>
                <a:latin typeface="Avenir Book Oblique" panose="02000503020000020003" pitchFamily="2" charset="0"/>
              </a:rPr>
              <a:t> (Dartmouth)</a:t>
            </a:r>
          </a:p>
          <a:p>
            <a:r>
              <a:rPr lang="en-US" sz="5000" i="1" dirty="0">
                <a:solidFill>
                  <a:schemeClr val="bg2"/>
                </a:solidFill>
                <a:latin typeface="Avenir Medium Oblique" panose="02000503020000020003" pitchFamily="2" charset="0"/>
              </a:rPr>
              <a:t>Iman Haqiqi</a:t>
            </a:r>
            <a:r>
              <a:rPr lang="en-US" sz="5000" i="1" dirty="0">
                <a:solidFill>
                  <a:schemeClr val="bg2"/>
                </a:solidFill>
                <a:latin typeface="Avenir Book Oblique" panose="02000503020000020003" pitchFamily="2" charset="0"/>
              </a:rPr>
              <a:t> (Purdue)</a:t>
            </a:r>
          </a:p>
        </p:txBody>
      </p:sp>
      <p:sp>
        <p:nvSpPr>
          <p:cNvPr id="2" name="TextBox 1">
            <a:extLst>
              <a:ext uri="{FF2B5EF4-FFF2-40B4-BE49-F238E27FC236}">
                <a16:creationId xmlns:a16="http://schemas.microsoft.com/office/drawing/2014/main" id="{F6C462AB-9206-AE0E-E0F6-D010F4C2F610}"/>
              </a:ext>
            </a:extLst>
          </p:cNvPr>
          <p:cNvSpPr txBox="1"/>
          <p:nvPr/>
        </p:nvSpPr>
        <p:spPr>
          <a:xfrm>
            <a:off x="548639" y="260269"/>
            <a:ext cx="27786991" cy="3046988"/>
          </a:xfrm>
          <a:prstGeom prst="rect">
            <a:avLst/>
          </a:prstGeom>
          <a:noFill/>
        </p:spPr>
        <p:txBody>
          <a:bodyPr wrap="square" rtlCol="0">
            <a:spAutoFit/>
          </a:bodyPr>
          <a:lstStyle/>
          <a:p>
            <a:r>
              <a:rPr lang="en-US" sz="9600" b="1" dirty="0">
                <a:solidFill>
                  <a:schemeClr val="bg1">
                    <a:lumMod val="95000"/>
                  </a:schemeClr>
                </a:solidFill>
                <a:latin typeface="Avenir Black" panose="02000503020000020003" pitchFamily="2" charset="0"/>
              </a:rPr>
              <a:t>Combined climate and hydrologic uncertainties shape projections of future soil moisture</a:t>
            </a:r>
          </a:p>
        </p:txBody>
      </p:sp>
      <p:sp>
        <p:nvSpPr>
          <p:cNvPr id="17" name="Rounded Rectangle 16">
            <a:extLst>
              <a:ext uri="{FF2B5EF4-FFF2-40B4-BE49-F238E27FC236}">
                <a16:creationId xmlns:a16="http://schemas.microsoft.com/office/drawing/2014/main" id="{807BC765-A20C-AB29-291E-1299F1E78893}"/>
              </a:ext>
            </a:extLst>
          </p:cNvPr>
          <p:cNvSpPr/>
          <p:nvPr/>
        </p:nvSpPr>
        <p:spPr>
          <a:xfrm>
            <a:off x="204795" y="4117063"/>
            <a:ext cx="12392982" cy="5665036"/>
          </a:xfrm>
          <a:prstGeom prst="roundRect">
            <a:avLst>
              <a:gd name="adj" fmla="val 6599"/>
            </a:avLst>
          </a:prstGeom>
          <a:noFill/>
          <a:ln w="76200">
            <a:solidFill>
              <a:srgbClr val="132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55DC77-61CD-D360-EEB7-7D66CB1B71D6}"/>
              </a:ext>
            </a:extLst>
          </p:cNvPr>
          <p:cNvSpPr txBox="1"/>
          <p:nvPr/>
        </p:nvSpPr>
        <p:spPr>
          <a:xfrm>
            <a:off x="515235" y="11403909"/>
            <a:ext cx="11791853" cy="6632585"/>
          </a:xfrm>
          <a:prstGeom prst="rect">
            <a:avLst/>
          </a:prstGeom>
          <a:noFill/>
        </p:spPr>
        <p:txBody>
          <a:bodyPr wrap="square" rtlCol="0">
            <a:spAutoFit/>
          </a:bodyPr>
          <a:lstStyle/>
          <a:p>
            <a:pPr algn="just"/>
            <a:r>
              <a:rPr lang="en-US" sz="4000" dirty="0">
                <a:latin typeface="Avenir Book" panose="02000503020000020003" pitchFamily="2" charset="0"/>
              </a:rPr>
              <a:t>	We use a new Python-implementation of the soil moisture module </a:t>
            </a:r>
            <a:r>
              <a:rPr lang="en-US" sz="4000" b="1" dirty="0" err="1">
                <a:solidFill>
                  <a:srgbClr val="FF0000"/>
                </a:solidFill>
                <a:latin typeface="Avenir Book" panose="02000503020000020003" pitchFamily="2" charset="0"/>
              </a:rPr>
              <a:t>pyWBM</a:t>
            </a:r>
            <a:r>
              <a:rPr lang="en-US" sz="4000" dirty="0">
                <a:latin typeface="Avenir Book" panose="02000503020000020003" pitchFamily="2" charset="0"/>
              </a:rPr>
              <a:t> within the University of New Hampshire Water Balance Model [1]. </a:t>
            </a:r>
            <a:r>
              <a:rPr lang="en-US" sz="4000" dirty="0" err="1">
                <a:latin typeface="Avenir Book" panose="02000503020000020003" pitchFamily="2" charset="0"/>
              </a:rPr>
              <a:t>pyWBM</a:t>
            </a:r>
            <a:r>
              <a:rPr lang="en-US" sz="4000" dirty="0">
                <a:latin typeface="Avenir Book" panose="02000503020000020003" pitchFamily="2" charset="0"/>
              </a:rPr>
              <a:t> is a simple 1-dimensional representation of water fluxes within the active soil layer. Uncertain parameters include:</a:t>
            </a:r>
          </a:p>
          <a:p>
            <a:pPr algn="just">
              <a:spcBef>
                <a:spcPts val="600"/>
              </a:spcBef>
            </a:pPr>
            <a:r>
              <a:rPr lang="en-US" sz="4000" b="1" i="1" dirty="0">
                <a:latin typeface="Avenir Heavy Oblique" panose="02000503020000020003" pitchFamily="2" charset="0"/>
              </a:rPr>
              <a:t>	alpha</a:t>
            </a:r>
            <a:r>
              <a:rPr lang="en-US" sz="4000" dirty="0">
                <a:latin typeface="Avenir Medium" panose="02000503020000020003" pitchFamily="2" charset="0"/>
              </a:rPr>
              <a:t> </a:t>
            </a:r>
            <a:r>
              <a:rPr lang="en-US" sz="4000" dirty="0">
                <a:latin typeface="Avenir Book" panose="02000503020000020003" pitchFamily="2" charset="0"/>
              </a:rPr>
              <a:t>(efficiency of evapotranspiration)</a:t>
            </a:r>
          </a:p>
          <a:p>
            <a:pPr algn="just">
              <a:spcBef>
                <a:spcPts val="600"/>
              </a:spcBef>
            </a:pPr>
            <a:r>
              <a:rPr lang="en-US" sz="4000" b="1" i="1" dirty="0">
                <a:latin typeface="Avenir Heavy Oblique" panose="02000503020000020003" pitchFamily="2" charset="0"/>
              </a:rPr>
              <a:t>	</a:t>
            </a:r>
            <a:r>
              <a:rPr lang="en-US" sz="4000" b="1" i="1" dirty="0" err="1">
                <a:latin typeface="Avenir Heavy Oblique" panose="02000503020000020003" pitchFamily="2" charset="0"/>
              </a:rPr>
              <a:t>beta</a:t>
            </a:r>
            <a:r>
              <a:rPr lang="en-US" sz="4000" b="1" i="1" baseline="-25000" dirty="0" err="1">
                <a:latin typeface="Avenir Heavy Oblique" panose="02000503020000020003" pitchFamily="2" charset="0"/>
              </a:rPr>
              <a:t>HBV</a:t>
            </a:r>
            <a:r>
              <a:rPr lang="en-US" sz="4000" baseline="-25000" dirty="0">
                <a:latin typeface="Avenir Medium" panose="02000503020000020003" pitchFamily="2" charset="0"/>
              </a:rPr>
              <a:t> </a:t>
            </a:r>
            <a:r>
              <a:rPr lang="en-US" sz="4000" dirty="0">
                <a:latin typeface="Avenir Book" panose="02000503020000020003" pitchFamily="2" charset="0"/>
              </a:rPr>
              <a:t>(efficiency of runoff)</a:t>
            </a:r>
          </a:p>
          <a:p>
            <a:pPr algn="just">
              <a:spcBef>
                <a:spcPts val="600"/>
              </a:spcBef>
            </a:pPr>
            <a:r>
              <a:rPr lang="en-US" sz="4000" i="1" dirty="0">
                <a:latin typeface="Avenir Book Oblique" panose="02000503020000020003" pitchFamily="2" charset="0"/>
              </a:rPr>
              <a:t>	</a:t>
            </a:r>
            <a:r>
              <a:rPr lang="en-US" sz="4000" b="1" i="1" dirty="0" err="1">
                <a:latin typeface="Avenir Heavy Oblique" panose="02000503020000020003" pitchFamily="2" charset="0"/>
              </a:rPr>
              <a:t>wiltingp</a:t>
            </a:r>
            <a:r>
              <a:rPr lang="en-US" sz="4000" dirty="0">
                <a:latin typeface="Avenir Book" panose="02000503020000020003" pitchFamily="2" charset="0"/>
              </a:rPr>
              <a:t> (wilting point)</a:t>
            </a:r>
          </a:p>
          <a:p>
            <a:pPr algn="just">
              <a:spcBef>
                <a:spcPts val="600"/>
              </a:spcBef>
            </a:pPr>
            <a:r>
              <a:rPr lang="en-US" sz="4000" i="1" dirty="0">
                <a:latin typeface="Avenir Book Oblique" panose="02000503020000020003" pitchFamily="2" charset="0"/>
              </a:rPr>
              <a:t>	</a:t>
            </a:r>
            <a:r>
              <a:rPr lang="en-US" sz="4000" b="1" i="1" dirty="0" err="1">
                <a:latin typeface="Avenir Heavy Oblique" panose="02000503020000020003" pitchFamily="2" charset="0"/>
              </a:rPr>
              <a:t>awCap</a:t>
            </a:r>
            <a:r>
              <a:rPr lang="en-US" sz="4000" dirty="0">
                <a:latin typeface="Avenir Book" panose="02000503020000020003" pitchFamily="2" charset="0"/>
              </a:rPr>
              <a:t> (water capacity of the active layer)</a:t>
            </a:r>
          </a:p>
        </p:txBody>
      </p:sp>
      <p:sp>
        <p:nvSpPr>
          <p:cNvPr id="5" name="Rounded Rectangle 4">
            <a:extLst>
              <a:ext uri="{FF2B5EF4-FFF2-40B4-BE49-F238E27FC236}">
                <a16:creationId xmlns:a16="http://schemas.microsoft.com/office/drawing/2014/main" id="{2DBEA79D-71A6-9B9B-EF37-37026C68F1BC}"/>
              </a:ext>
            </a:extLst>
          </p:cNvPr>
          <p:cNvSpPr/>
          <p:nvPr/>
        </p:nvSpPr>
        <p:spPr>
          <a:xfrm>
            <a:off x="204794" y="10101943"/>
            <a:ext cx="12392982" cy="21311531"/>
          </a:xfrm>
          <a:prstGeom prst="roundRect">
            <a:avLst>
              <a:gd name="adj" fmla="val 3247"/>
            </a:avLst>
          </a:prstGeom>
          <a:noFill/>
          <a:ln w="76200">
            <a:solidFill>
              <a:srgbClr val="132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38583A-23D8-0E3D-1B2B-FF9EF1D33D44}"/>
              </a:ext>
            </a:extLst>
          </p:cNvPr>
          <p:cNvSpPr txBox="1"/>
          <p:nvPr/>
        </p:nvSpPr>
        <p:spPr>
          <a:xfrm>
            <a:off x="13222753" y="5203952"/>
            <a:ext cx="16544390" cy="6401753"/>
          </a:xfrm>
          <a:prstGeom prst="rect">
            <a:avLst/>
          </a:prstGeom>
          <a:noFill/>
        </p:spPr>
        <p:txBody>
          <a:bodyPr wrap="square" rtlCol="0">
            <a:spAutoFit/>
          </a:bodyPr>
          <a:lstStyle/>
          <a:p>
            <a:pPr algn="just">
              <a:spcAft>
                <a:spcPts val="1200"/>
              </a:spcAft>
            </a:pPr>
            <a:r>
              <a:rPr lang="en-US" sz="4000" dirty="0">
                <a:latin typeface="Avenir Book" panose="02000503020000020003" pitchFamily="2" charset="0"/>
              </a:rPr>
              <a:t>	We calibrate </a:t>
            </a:r>
            <a:r>
              <a:rPr lang="en-US" sz="4000" dirty="0" err="1">
                <a:latin typeface="Avenir Book" panose="02000503020000020003" pitchFamily="2" charset="0"/>
              </a:rPr>
              <a:t>pyWBM</a:t>
            </a:r>
            <a:r>
              <a:rPr lang="en-US" sz="4000" dirty="0">
                <a:latin typeface="Avenir Book" panose="02000503020000020003" pitchFamily="2" charset="0"/>
              </a:rPr>
              <a:t> parameters using four pseudo-observational products: VIC, MOSAIC, and NOAH model outputs from NLDAS-2, and the SMAP satellite L4 product. The ensemble is convolved with LOCA2 downscaled projections to produce a large (~2200) ensemble of long-term (2030-2100) soil moisture simulations and high spatial ( 12.5 km) and temporal (daily) resolution.</a:t>
            </a:r>
          </a:p>
          <a:p>
            <a:pPr algn="just">
              <a:spcAft>
                <a:spcPts val="1200"/>
              </a:spcAft>
            </a:pPr>
            <a:r>
              <a:rPr lang="en-US" sz="4000" dirty="0">
                <a:latin typeface="Avenir Book" panose="02000503020000020003" pitchFamily="2" charset="0"/>
              </a:rPr>
              <a:t>			The simple model can reproduce each observational product over most of the domain and can generate an ensemble with reasonable coverage. Specific regions with large disagreements may require structural model changes. </a:t>
            </a:r>
          </a:p>
        </p:txBody>
      </p:sp>
      <p:sp>
        <p:nvSpPr>
          <p:cNvPr id="30" name="Rounded Rectangle 29">
            <a:extLst>
              <a:ext uri="{FF2B5EF4-FFF2-40B4-BE49-F238E27FC236}">
                <a16:creationId xmlns:a16="http://schemas.microsoft.com/office/drawing/2014/main" id="{1F863A8B-3E6D-2ED5-0EF1-5D4B75E4DFF6}"/>
              </a:ext>
            </a:extLst>
          </p:cNvPr>
          <p:cNvSpPr/>
          <p:nvPr/>
        </p:nvSpPr>
        <p:spPr>
          <a:xfrm>
            <a:off x="12916787" y="21003286"/>
            <a:ext cx="20870474" cy="10410189"/>
          </a:xfrm>
          <a:prstGeom prst="roundRect">
            <a:avLst>
              <a:gd name="adj" fmla="val 4089"/>
            </a:avLst>
          </a:prstGeom>
          <a:noFill/>
          <a:ln w="76200">
            <a:solidFill>
              <a:srgbClr val="132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95AE3D3-D8AF-4913-AA95-730072B00A11}"/>
              </a:ext>
            </a:extLst>
          </p:cNvPr>
          <p:cNvSpPr txBox="1"/>
          <p:nvPr/>
        </p:nvSpPr>
        <p:spPr>
          <a:xfrm>
            <a:off x="13127115" y="21985444"/>
            <a:ext cx="7350735" cy="6863417"/>
          </a:xfrm>
          <a:prstGeom prst="rect">
            <a:avLst/>
          </a:prstGeom>
          <a:noFill/>
        </p:spPr>
        <p:txBody>
          <a:bodyPr wrap="square" rtlCol="0">
            <a:spAutoFit/>
          </a:bodyPr>
          <a:lstStyle/>
          <a:p>
            <a:pPr algn="just">
              <a:spcAft>
                <a:spcPts val="1200"/>
              </a:spcAft>
            </a:pPr>
            <a:r>
              <a:rPr lang="en-US" sz="4000" dirty="0">
                <a:latin typeface="Avenir Book" panose="02000503020000020003" pitchFamily="2" charset="0"/>
              </a:rPr>
              <a:t>We apply the delta moment-independent measure for uncertainty analysis, which estimates sensitivity indices by calculating the normalized expected shift in the outcome distribution induced by changing a given uncertain factor.	Soil parameters are the primary source of uncertainty in extreme dry/wet conditions</a:t>
            </a:r>
          </a:p>
        </p:txBody>
      </p:sp>
      <p:sp>
        <p:nvSpPr>
          <p:cNvPr id="36" name="TextBox 35">
            <a:extLst>
              <a:ext uri="{FF2B5EF4-FFF2-40B4-BE49-F238E27FC236}">
                <a16:creationId xmlns:a16="http://schemas.microsoft.com/office/drawing/2014/main" id="{621D4227-AC28-4A92-D72A-9C6C64D0FF89}"/>
              </a:ext>
            </a:extLst>
          </p:cNvPr>
          <p:cNvSpPr txBox="1"/>
          <p:nvPr/>
        </p:nvSpPr>
        <p:spPr>
          <a:xfrm>
            <a:off x="34310684" y="22293484"/>
            <a:ext cx="9145645" cy="6863417"/>
          </a:xfrm>
          <a:prstGeom prst="rect">
            <a:avLst/>
          </a:prstGeom>
          <a:noFill/>
        </p:spPr>
        <p:txBody>
          <a:bodyPr wrap="square" rtlCol="0">
            <a:spAutoFit/>
          </a:bodyPr>
          <a:lstStyle/>
          <a:p>
            <a:pPr algn="just">
              <a:spcAft>
                <a:spcPts val="1200"/>
              </a:spcAft>
            </a:pPr>
            <a:r>
              <a:rPr lang="en-US" sz="4000" dirty="0">
                <a:latin typeface="Avenir Book" panose="02000503020000020003" pitchFamily="2" charset="0"/>
              </a:rPr>
              <a:t>	We plan to explore how the combined influence of hydrologic and climate uncertainty affects representations of past and future soil moisture, focusing on metrics relevant for agriculture in the central US. Better constraining these uncertainties can facilitate improved long-term decision-making regarding infrastructure investments and water management strategies in the agricultural sector.</a:t>
            </a:r>
          </a:p>
        </p:txBody>
      </p:sp>
      <p:sp>
        <p:nvSpPr>
          <p:cNvPr id="37" name="TextBox 36">
            <a:extLst>
              <a:ext uri="{FF2B5EF4-FFF2-40B4-BE49-F238E27FC236}">
                <a16:creationId xmlns:a16="http://schemas.microsoft.com/office/drawing/2014/main" id="{4E75D2CA-AB52-8AEA-E34C-37C39374FC07}"/>
              </a:ext>
            </a:extLst>
          </p:cNvPr>
          <p:cNvSpPr txBox="1"/>
          <p:nvPr/>
        </p:nvSpPr>
        <p:spPr>
          <a:xfrm>
            <a:off x="13254958" y="21052056"/>
            <a:ext cx="7318310" cy="1015663"/>
          </a:xfrm>
          <a:prstGeom prst="rect">
            <a:avLst/>
          </a:prstGeom>
          <a:noFill/>
        </p:spPr>
        <p:txBody>
          <a:bodyPr wrap="square" rtlCol="0">
            <a:spAutoFit/>
          </a:bodyPr>
          <a:lstStyle/>
          <a:p>
            <a:pPr algn="just"/>
            <a:r>
              <a:rPr lang="en-US" sz="6000" b="1" cap="small" dirty="0">
                <a:solidFill>
                  <a:srgbClr val="FF5F05"/>
                </a:solidFill>
                <a:latin typeface="Avenir Heavy" panose="02000503020000020003" pitchFamily="2" charset="0"/>
                <a:cs typeface="Segoe UI" panose="020B0502040204020203" pitchFamily="34" charset="0"/>
              </a:rPr>
              <a:t>4. Uncertainty</a:t>
            </a:r>
          </a:p>
        </p:txBody>
      </p:sp>
      <p:sp>
        <p:nvSpPr>
          <p:cNvPr id="40" name="TextBox 39">
            <a:extLst>
              <a:ext uri="{FF2B5EF4-FFF2-40B4-BE49-F238E27FC236}">
                <a16:creationId xmlns:a16="http://schemas.microsoft.com/office/drawing/2014/main" id="{D131F7FC-B421-0A8B-28F5-4E99EFCC5ACF}"/>
              </a:ext>
            </a:extLst>
          </p:cNvPr>
          <p:cNvSpPr txBox="1"/>
          <p:nvPr/>
        </p:nvSpPr>
        <p:spPr>
          <a:xfrm>
            <a:off x="13164635" y="18671335"/>
            <a:ext cx="15170996" cy="1661993"/>
          </a:xfrm>
          <a:prstGeom prst="rect">
            <a:avLst/>
          </a:prstGeom>
          <a:noFill/>
        </p:spPr>
        <p:txBody>
          <a:bodyPr wrap="square" rtlCol="0">
            <a:spAutoFit/>
          </a:bodyPr>
          <a:lstStyle/>
          <a:p>
            <a:pPr algn="just"/>
            <a:r>
              <a:rPr lang="en-US" sz="3400" i="1" dirty="0">
                <a:latin typeface="Avenir Medium Oblique" panose="02000503020000020003" pitchFamily="2" charset="0"/>
              </a:rPr>
              <a:t>Fig. 2:  </a:t>
            </a:r>
            <a:r>
              <a:rPr lang="en-US" sz="3400" i="1" dirty="0">
                <a:latin typeface="Avenir Oblique" panose="02000503020000020003" pitchFamily="2" charset="0"/>
              </a:rPr>
              <a:t>Ensemble coverage statistics across the entire domain. The coverage is defined as the percentage of observational values falling within the ensemble range. </a:t>
            </a:r>
          </a:p>
        </p:txBody>
      </p:sp>
      <p:sp>
        <p:nvSpPr>
          <p:cNvPr id="41" name="Rounded Rectangle 40">
            <a:extLst>
              <a:ext uri="{FF2B5EF4-FFF2-40B4-BE49-F238E27FC236}">
                <a16:creationId xmlns:a16="http://schemas.microsoft.com/office/drawing/2014/main" id="{16F7C7F8-B4BD-709F-F418-5F5646A0B555}"/>
              </a:ext>
            </a:extLst>
          </p:cNvPr>
          <p:cNvSpPr/>
          <p:nvPr/>
        </p:nvSpPr>
        <p:spPr>
          <a:xfrm>
            <a:off x="34093227" y="21000726"/>
            <a:ext cx="9587220" cy="8364548"/>
          </a:xfrm>
          <a:prstGeom prst="roundRect">
            <a:avLst>
              <a:gd name="adj" fmla="val 5413"/>
            </a:avLst>
          </a:prstGeom>
          <a:noFill/>
          <a:ln w="76200">
            <a:solidFill>
              <a:srgbClr val="132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13D4138-6F56-4FF1-34E7-D7182A0DDBE5}"/>
              </a:ext>
            </a:extLst>
          </p:cNvPr>
          <p:cNvSpPr txBox="1"/>
          <p:nvPr/>
        </p:nvSpPr>
        <p:spPr>
          <a:xfrm>
            <a:off x="13127115" y="29032201"/>
            <a:ext cx="8042416" cy="2185214"/>
          </a:xfrm>
          <a:prstGeom prst="rect">
            <a:avLst/>
          </a:prstGeom>
          <a:noFill/>
        </p:spPr>
        <p:txBody>
          <a:bodyPr wrap="square" rtlCol="0">
            <a:spAutoFit/>
          </a:bodyPr>
          <a:lstStyle/>
          <a:p>
            <a:pPr algn="just"/>
            <a:r>
              <a:rPr lang="en-US" sz="3400" i="1" dirty="0">
                <a:latin typeface="Avenir Medium Oblique" panose="02000503020000020003" pitchFamily="2" charset="0"/>
              </a:rPr>
              <a:t>Fig. 4:  Spatial distribution of Delta sensitivity indices for soil moisture variables (rows), grouped by different sources of uncertainty (columns). </a:t>
            </a:r>
          </a:p>
        </p:txBody>
      </p:sp>
      <p:pic>
        <p:nvPicPr>
          <p:cNvPr id="61" name="Graphic 60" descr="Envelope with solid fill">
            <a:extLst>
              <a:ext uri="{FF2B5EF4-FFF2-40B4-BE49-F238E27FC236}">
                <a16:creationId xmlns:a16="http://schemas.microsoft.com/office/drawing/2014/main" id="{E44993F6-0219-7748-3955-FDEDDE4B11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608136" y="30528112"/>
            <a:ext cx="685800" cy="685800"/>
          </a:xfrm>
          <a:prstGeom prst="rect">
            <a:avLst/>
          </a:prstGeom>
        </p:spPr>
      </p:pic>
      <p:pic>
        <p:nvPicPr>
          <p:cNvPr id="63" name="Graphic 62" descr="Internet with solid fill">
            <a:extLst>
              <a:ext uri="{FF2B5EF4-FFF2-40B4-BE49-F238E27FC236}">
                <a16:creationId xmlns:a16="http://schemas.microsoft.com/office/drawing/2014/main" id="{B1AC1614-183E-98F6-0B80-5E20ABEC59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585583" y="29783837"/>
            <a:ext cx="685800" cy="685800"/>
          </a:xfrm>
          <a:prstGeom prst="rect">
            <a:avLst/>
          </a:prstGeom>
        </p:spPr>
      </p:pic>
      <p:sp>
        <p:nvSpPr>
          <p:cNvPr id="68" name="TextBox 67">
            <a:extLst>
              <a:ext uri="{FF2B5EF4-FFF2-40B4-BE49-F238E27FC236}">
                <a16:creationId xmlns:a16="http://schemas.microsoft.com/office/drawing/2014/main" id="{B9BE6F8E-293F-9DA2-EACA-B56DF0180723}"/>
              </a:ext>
            </a:extLst>
          </p:cNvPr>
          <p:cNvSpPr txBox="1"/>
          <p:nvPr/>
        </p:nvSpPr>
        <p:spPr>
          <a:xfrm>
            <a:off x="571220" y="10147091"/>
            <a:ext cx="11679881" cy="1149802"/>
          </a:xfrm>
          <a:prstGeom prst="rect">
            <a:avLst/>
          </a:prstGeom>
          <a:noFill/>
        </p:spPr>
        <p:txBody>
          <a:bodyPr wrap="square" rtlCol="0">
            <a:spAutoFit/>
          </a:bodyPr>
          <a:lstStyle/>
          <a:p>
            <a:pPr algn="just">
              <a:lnSpc>
                <a:spcPct val="120000"/>
              </a:lnSpc>
              <a:spcBef>
                <a:spcPts val="600"/>
              </a:spcBef>
            </a:pPr>
            <a:r>
              <a:rPr lang="en-US" sz="6000" b="1" cap="small" dirty="0">
                <a:solidFill>
                  <a:srgbClr val="FF5F05"/>
                </a:solidFill>
                <a:latin typeface="Avenir Heavy" panose="02000503020000020003" pitchFamily="2" charset="0"/>
                <a:cs typeface="Segoe UI" panose="020B0502040204020203" pitchFamily="34" charset="0"/>
              </a:rPr>
              <a:t>2. Soil moisture model </a:t>
            </a:r>
            <a:r>
              <a:rPr lang="en-US" sz="6000" b="1" cap="small" dirty="0" err="1">
                <a:solidFill>
                  <a:srgbClr val="FF5F05"/>
                </a:solidFill>
                <a:latin typeface="Avenir Heavy" panose="02000503020000020003" pitchFamily="2" charset="0"/>
                <a:cs typeface="Segoe UI" panose="020B0502040204020203" pitchFamily="34" charset="0"/>
              </a:rPr>
              <a:t>pyWBM</a:t>
            </a:r>
            <a:endParaRPr lang="en-US" sz="6000" b="1" cap="small" dirty="0">
              <a:solidFill>
                <a:srgbClr val="FF5F05"/>
              </a:solidFill>
              <a:latin typeface="Avenir Heavy" panose="02000503020000020003" pitchFamily="2" charset="0"/>
              <a:cs typeface="Segoe UI" panose="020B0502040204020203" pitchFamily="34" charset="0"/>
            </a:endParaRPr>
          </a:p>
        </p:txBody>
      </p:sp>
      <p:sp>
        <p:nvSpPr>
          <p:cNvPr id="69" name="TextBox 68">
            <a:extLst>
              <a:ext uri="{FF2B5EF4-FFF2-40B4-BE49-F238E27FC236}">
                <a16:creationId xmlns:a16="http://schemas.microsoft.com/office/drawing/2014/main" id="{50C6DF0C-6737-DEE6-60C9-5E93A76BA8CE}"/>
              </a:ext>
            </a:extLst>
          </p:cNvPr>
          <p:cNvSpPr txBox="1"/>
          <p:nvPr/>
        </p:nvSpPr>
        <p:spPr>
          <a:xfrm>
            <a:off x="13190096" y="4121767"/>
            <a:ext cx="7777383" cy="1149802"/>
          </a:xfrm>
          <a:prstGeom prst="rect">
            <a:avLst/>
          </a:prstGeom>
          <a:noFill/>
        </p:spPr>
        <p:txBody>
          <a:bodyPr wrap="square" rtlCol="0">
            <a:spAutoFit/>
          </a:bodyPr>
          <a:lstStyle/>
          <a:p>
            <a:pPr algn="just">
              <a:lnSpc>
                <a:spcPct val="120000"/>
              </a:lnSpc>
              <a:spcBef>
                <a:spcPts val="600"/>
              </a:spcBef>
            </a:pPr>
            <a:r>
              <a:rPr lang="en-US" sz="6000" b="1" cap="small" dirty="0">
                <a:solidFill>
                  <a:srgbClr val="FF5F05"/>
                </a:solidFill>
                <a:latin typeface="Avenir Heavy" panose="02000503020000020003" pitchFamily="2" charset="0"/>
                <a:cs typeface="Segoe UI" panose="020B0502040204020203" pitchFamily="34" charset="0"/>
              </a:rPr>
              <a:t>3. calibration</a:t>
            </a:r>
          </a:p>
        </p:txBody>
      </p:sp>
      <p:sp>
        <p:nvSpPr>
          <p:cNvPr id="70" name="TextBox 69">
            <a:extLst>
              <a:ext uri="{FF2B5EF4-FFF2-40B4-BE49-F238E27FC236}">
                <a16:creationId xmlns:a16="http://schemas.microsoft.com/office/drawing/2014/main" id="{41E4FD2C-DA6D-D581-09DE-1327B1A6C160}"/>
              </a:ext>
            </a:extLst>
          </p:cNvPr>
          <p:cNvSpPr txBox="1"/>
          <p:nvPr/>
        </p:nvSpPr>
        <p:spPr>
          <a:xfrm>
            <a:off x="34336849" y="21080390"/>
            <a:ext cx="7318310" cy="1015663"/>
          </a:xfrm>
          <a:prstGeom prst="rect">
            <a:avLst/>
          </a:prstGeom>
          <a:noFill/>
        </p:spPr>
        <p:txBody>
          <a:bodyPr wrap="square" rtlCol="0">
            <a:spAutoFit/>
          </a:bodyPr>
          <a:lstStyle/>
          <a:p>
            <a:pPr algn="just"/>
            <a:r>
              <a:rPr lang="en-US" sz="6000" b="1" cap="small" dirty="0">
                <a:solidFill>
                  <a:srgbClr val="FF5F05"/>
                </a:solidFill>
                <a:latin typeface="Avenir Heavy" panose="02000503020000020003" pitchFamily="2" charset="0"/>
                <a:cs typeface="Segoe UI" panose="020B0502040204020203" pitchFamily="34" charset="0"/>
              </a:rPr>
              <a:t>5. Future work</a:t>
            </a:r>
          </a:p>
        </p:txBody>
      </p:sp>
      <p:sp>
        <p:nvSpPr>
          <p:cNvPr id="8" name="Rectangle 7">
            <a:extLst>
              <a:ext uri="{FF2B5EF4-FFF2-40B4-BE49-F238E27FC236}">
                <a16:creationId xmlns:a16="http://schemas.microsoft.com/office/drawing/2014/main" id="{29AFD39F-0179-CA04-6D72-FA1920C9D544}"/>
              </a:ext>
            </a:extLst>
          </p:cNvPr>
          <p:cNvSpPr/>
          <p:nvPr/>
        </p:nvSpPr>
        <p:spPr>
          <a:xfrm>
            <a:off x="3350190" y="25437704"/>
            <a:ext cx="6019800" cy="1661993"/>
          </a:xfrm>
          <a:prstGeom prst="rect">
            <a:avLst/>
          </a:prstGeom>
          <a:solidFill>
            <a:schemeClr val="accent2">
              <a:lumMod val="50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Aharoni" panose="02010803020104030203" pitchFamily="2" charset="-79"/>
                <a:cs typeface="Aharoni" panose="02010803020104030203" pitchFamily="2" charset="-79"/>
              </a:rPr>
              <a:t>Unavailable water</a:t>
            </a:r>
          </a:p>
        </p:txBody>
      </p:sp>
      <p:sp>
        <p:nvSpPr>
          <p:cNvPr id="13" name="Rectangle 12">
            <a:extLst>
              <a:ext uri="{FF2B5EF4-FFF2-40B4-BE49-F238E27FC236}">
                <a16:creationId xmlns:a16="http://schemas.microsoft.com/office/drawing/2014/main" id="{5BBAA90A-FE99-F2DE-46E2-05D2A95CE75E}"/>
              </a:ext>
            </a:extLst>
          </p:cNvPr>
          <p:cNvSpPr/>
          <p:nvPr/>
        </p:nvSpPr>
        <p:spPr>
          <a:xfrm>
            <a:off x="3350190" y="22877299"/>
            <a:ext cx="6019800" cy="2497713"/>
          </a:xfrm>
          <a:prstGeom prst="rect">
            <a:avLst/>
          </a:prstGeom>
          <a:solidFill>
            <a:schemeClr val="accent1">
              <a:lumMod val="60000"/>
              <a:lumOff val="40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haroni" panose="02010803020104030203" pitchFamily="2" charset="-79"/>
                <a:cs typeface="Aharoni" panose="02010803020104030203" pitchFamily="2" charset="-79"/>
              </a:rPr>
              <a:t>Active soil layer</a:t>
            </a:r>
          </a:p>
        </p:txBody>
      </p:sp>
      <p:pic>
        <p:nvPicPr>
          <p:cNvPr id="24" name="Graphic 23" descr="Rain outline">
            <a:extLst>
              <a:ext uri="{FF2B5EF4-FFF2-40B4-BE49-F238E27FC236}">
                <a16:creationId xmlns:a16="http://schemas.microsoft.com/office/drawing/2014/main" id="{94E2A0A0-29C5-E341-2FAA-EB6753334D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63347" y="18494924"/>
            <a:ext cx="1579375" cy="1579375"/>
          </a:xfrm>
          <a:prstGeom prst="rect">
            <a:avLst/>
          </a:prstGeom>
        </p:spPr>
      </p:pic>
      <p:sp>
        <p:nvSpPr>
          <p:cNvPr id="26" name="TextBox 25">
            <a:extLst>
              <a:ext uri="{FF2B5EF4-FFF2-40B4-BE49-F238E27FC236}">
                <a16:creationId xmlns:a16="http://schemas.microsoft.com/office/drawing/2014/main" id="{39F95E43-AD0A-1A77-4C4B-7FCE1C309C34}"/>
              </a:ext>
            </a:extLst>
          </p:cNvPr>
          <p:cNvSpPr txBox="1"/>
          <p:nvPr/>
        </p:nvSpPr>
        <p:spPr>
          <a:xfrm>
            <a:off x="2517311" y="18689638"/>
            <a:ext cx="2646035" cy="1015663"/>
          </a:xfrm>
          <a:prstGeom prst="rect">
            <a:avLst/>
          </a:prstGeom>
          <a:noFill/>
        </p:spPr>
        <p:txBody>
          <a:bodyPr wrap="square">
            <a:spAutoFit/>
          </a:bodyPr>
          <a:lstStyle/>
          <a:p>
            <a:r>
              <a:rPr lang="en-US" sz="3000" dirty="0">
                <a:latin typeface="Aharoni" panose="02010803020104030203" pitchFamily="2" charset="-79"/>
                <a:ea typeface="Microsoft YaHei" panose="020B0503020204020204" pitchFamily="34" charset="-122"/>
                <a:cs typeface="Aharoni" panose="02010803020104030203" pitchFamily="2" charset="-79"/>
              </a:rPr>
              <a:t>Precipitation</a:t>
            </a:r>
          </a:p>
          <a:p>
            <a:r>
              <a:rPr lang="en-US" sz="3000" dirty="0">
                <a:latin typeface="Aharoni" panose="02010803020104030203" pitchFamily="2" charset="-79"/>
                <a:ea typeface="Microsoft YaHei" panose="020B0503020204020204" pitchFamily="34" charset="-122"/>
                <a:cs typeface="Aharoni" panose="02010803020104030203" pitchFamily="2" charset="-79"/>
              </a:rPr>
              <a:t>&amp; snowfall</a:t>
            </a:r>
          </a:p>
        </p:txBody>
      </p:sp>
      <p:sp>
        <p:nvSpPr>
          <p:cNvPr id="29" name="TextBox 28">
            <a:extLst>
              <a:ext uri="{FF2B5EF4-FFF2-40B4-BE49-F238E27FC236}">
                <a16:creationId xmlns:a16="http://schemas.microsoft.com/office/drawing/2014/main" id="{611F8F6B-5835-E320-8310-C56281A76D74}"/>
              </a:ext>
            </a:extLst>
          </p:cNvPr>
          <p:cNvSpPr txBox="1"/>
          <p:nvPr/>
        </p:nvSpPr>
        <p:spPr>
          <a:xfrm>
            <a:off x="7298974" y="20966677"/>
            <a:ext cx="1839537" cy="553998"/>
          </a:xfrm>
          <a:prstGeom prst="rect">
            <a:avLst/>
          </a:prstGeom>
          <a:noFill/>
        </p:spPr>
        <p:txBody>
          <a:bodyPr wrap="square">
            <a:spAutoFit/>
          </a:bodyPr>
          <a:lstStyle/>
          <a:p>
            <a:pPr algn="ctr"/>
            <a:r>
              <a:rPr lang="en-US" sz="3000" dirty="0">
                <a:latin typeface="Aharoni" panose="02010803020104030203" pitchFamily="2" charset="-79"/>
                <a:ea typeface="Microsoft YaHei" panose="020B0503020204020204" pitchFamily="34" charset="-122"/>
                <a:cs typeface="Aharoni" panose="02010803020104030203" pitchFamily="2" charset="-79"/>
              </a:rPr>
              <a:t>Canopy</a:t>
            </a:r>
          </a:p>
        </p:txBody>
      </p:sp>
      <p:sp>
        <p:nvSpPr>
          <p:cNvPr id="45" name="TextBox 44">
            <a:extLst>
              <a:ext uri="{FF2B5EF4-FFF2-40B4-BE49-F238E27FC236}">
                <a16:creationId xmlns:a16="http://schemas.microsoft.com/office/drawing/2014/main" id="{83824787-50D1-1463-E597-72F6F00CE42B}"/>
              </a:ext>
            </a:extLst>
          </p:cNvPr>
          <p:cNvSpPr txBox="1"/>
          <p:nvPr/>
        </p:nvSpPr>
        <p:spPr>
          <a:xfrm>
            <a:off x="8114357" y="18546239"/>
            <a:ext cx="3721607" cy="553998"/>
          </a:xfrm>
          <a:prstGeom prst="rect">
            <a:avLst/>
          </a:prstGeom>
          <a:noFill/>
        </p:spPr>
        <p:txBody>
          <a:bodyPr wrap="square">
            <a:spAutoFit/>
          </a:bodyPr>
          <a:lstStyle/>
          <a:p>
            <a:r>
              <a:rPr lang="en-US" sz="3000" dirty="0">
                <a:latin typeface="Aharoni" panose="02010803020104030203" pitchFamily="2" charset="-79"/>
                <a:ea typeface="Microsoft YaHei" panose="020B0503020204020204" pitchFamily="34" charset="-122"/>
                <a:cs typeface="Aharoni" panose="02010803020104030203" pitchFamily="2" charset="-79"/>
              </a:rPr>
              <a:t>Evapotranspiration</a:t>
            </a:r>
          </a:p>
        </p:txBody>
      </p:sp>
      <p:cxnSp>
        <p:nvCxnSpPr>
          <p:cNvPr id="48" name="Straight Arrow Connector 47">
            <a:extLst>
              <a:ext uri="{FF2B5EF4-FFF2-40B4-BE49-F238E27FC236}">
                <a16:creationId xmlns:a16="http://schemas.microsoft.com/office/drawing/2014/main" id="{74DD1B85-51DA-9E12-C8F0-AE420C381347}"/>
              </a:ext>
            </a:extLst>
          </p:cNvPr>
          <p:cNvCxnSpPr/>
          <p:nvPr/>
        </p:nvCxnSpPr>
        <p:spPr>
          <a:xfrm>
            <a:off x="2962656" y="22847079"/>
            <a:ext cx="0" cy="2590625"/>
          </a:xfrm>
          <a:prstGeom prst="straightConnector1">
            <a:avLst/>
          </a:prstGeom>
          <a:ln w="76200">
            <a:solidFill>
              <a:srgbClr val="8FAAD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D921AD-8A9C-57E1-85B2-3E800B51AEFA}"/>
              </a:ext>
            </a:extLst>
          </p:cNvPr>
          <p:cNvCxnSpPr>
            <a:cxnSpLocks/>
          </p:cNvCxnSpPr>
          <p:nvPr/>
        </p:nvCxnSpPr>
        <p:spPr>
          <a:xfrm>
            <a:off x="2962656" y="25375012"/>
            <a:ext cx="0" cy="1724685"/>
          </a:xfrm>
          <a:prstGeom prst="straightConnector1">
            <a:avLst/>
          </a:prstGeom>
          <a:ln w="76200">
            <a:solidFill>
              <a:schemeClr val="accent2">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962A520-BC20-BA1A-A483-64DF6C2E0FE7}"/>
              </a:ext>
            </a:extLst>
          </p:cNvPr>
          <p:cNvSpPr txBox="1"/>
          <p:nvPr/>
        </p:nvSpPr>
        <p:spPr>
          <a:xfrm>
            <a:off x="799883" y="23429454"/>
            <a:ext cx="2081201" cy="1477328"/>
          </a:xfrm>
          <a:prstGeom prst="rect">
            <a:avLst/>
          </a:prstGeom>
          <a:noFill/>
        </p:spPr>
        <p:txBody>
          <a:bodyPr wrap="square">
            <a:spAutoFit/>
          </a:bodyPr>
          <a:lstStyle/>
          <a:p>
            <a:r>
              <a:rPr lang="en-US" sz="3000" dirty="0">
                <a:latin typeface="Aharoni" panose="02010803020104030203" pitchFamily="2" charset="-79"/>
                <a:ea typeface="Microsoft YaHei" panose="020B0503020204020204" pitchFamily="34" charset="-122"/>
                <a:cs typeface="Aharoni" panose="02010803020104030203" pitchFamily="2" charset="-79"/>
              </a:rPr>
              <a:t>Available water capacity</a:t>
            </a:r>
          </a:p>
        </p:txBody>
      </p:sp>
      <p:sp>
        <p:nvSpPr>
          <p:cNvPr id="56" name="TextBox 55">
            <a:extLst>
              <a:ext uri="{FF2B5EF4-FFF2-40B4-BE49-F238E27FC236}">
                <a16:creationId xmlns:a16="http://schemas.microsoft.com/office/drawing/2014/main" id="{292C943A-7C1C-AD4F-A75D-4DE913887D20}"/>
              </a:ext>
            </a:extLst>
          </p:cNvPr>
          <p:cNvSpPr txBox="1"/>
          <p:nvPr/>
        </p:nvSpPr>
        <p:spPr>
          <a:xfrm>
            <a:off x="1182971" y="25724929"/>
            <a:ext cx="1772776" cy="1015663"/>
          </a:xfrm>
          <a:prstGeom prst="rect">
            <a:avLst/>
          </a:prstGeom>
          <a:noFill/>
        </p:spPr>
        <p:txBody>
          <a:bodyPr wrap="square">
            <a:spAutoFit/>
          </a:bodyPr>
          <a:lstStyle/>
          <a:p>
            <a:r>
              <a:rPr lang="en-US" sz="3000" dirty="0">
                <a:latin typeface="Aharoni" panose="02010803020104030203" pitchFamily="2" charset="-79"/>
                <a:ea typeface="Microsoft YaHei" panose="020B0503020204020204" pitchFamily="34" charset="-122"/>
                <a:cs typeface="Aharoni" panose="02010803020104030203" pitchFamily="2" charset="-79"/>
              </a:rPr>
              <a:t>Wilting point</a:t>
            </a:r>
          </a:p>
        </p:txBody>
      </p:sp>
      <p:cxnSp>
        <p:nvCxnSpPr>
          <p:cNvPr id="62" name="Straight Arrow Connector 61">
            <a:extLst>
              <a:ext uri="{FF2B5EF4-FFF2-40B4-BE49-F238E27FC236}">
                <a16:creationId xmlns:a16="http://schemas.microsoft.com/office/drawing/2014/main" id="{7FF2BCD7-30F1-5E94-EEF6-3BE274A7744A}"/>
              </a:ext>
            </a:extLst>
          </p:cNvPr>
          <p:cNvCxnSpPr>
            <a:cxnSpLocks/>
            <a:endCxn id="71" idx="0"/>
          </p:cNvCxnSpPr>
          <p:nvPr/>
        </p:nvCxnSpPr>
        <p:spPr>
          <a:xfrm>
            <a:off x="5938743" y="19917357"/>
            <a:ext cx="0" cy="16654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A902BC1-FDF7-8423-68BC-6425BEF86776}"/>
              </a:ext>
            </a:extLst>
          </p:cNvPr>
          <p:cNvCxnSpPr>
            <a:cxnSpLocks/>
          </p:cNvCxnSpPr>
          <p:nvPr/>
        </p:nvCxnSpPr>
        <p:spPr>
          <a:xfrm>
            <a:off x="6411161" y="19736125"/>
            <a:ext cx="1296288" cy="123055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A2047A6-B087-5B76-27B2-C54965F220C1}"/>
              </a:ext>
            </a:extLst>
          </p:cNvPr>
          <p:cNvSpPr txBox="1"/>
          <p:nvPr/>
        </p:nvSpPr>
        <p:spPr>
          <a:xfrm>
            <a:off x="4832177" y="21582844"/>
            <a:ext cx="2213132" cy="553998"/>
          </a:xfrm>
          <a:prstGeom prst="rect">
            <a:avLst/>
          </a:prstGeom>
          <a:noFill/>
        </p:spPr>
        <p:txBody>
          <a:bodyPr wrap="square">
            <a:spAutoFit/>
          </a:bodyPr>
          <a:lstStyle/>
          <a:p>
            <a:pPr algn="ctr"/>
            <a:r>
              <a:rPr lang="en-US" sz="3000" dirty="0">
                <a:latin typeface="Aharoni" panose="02010803020104030203" pitchFamily="2" charset="-79"/>
                <a:ea typeface="Microsoft YaHei" panose="020B0503020204020204" pitchFamily="34" charset="-122"/>
                <a:cs typeface="Aharoni" panose="02010803020104030203" pitchFamily="2" charset="-79"/>
              </a:rPr>
              <a:t>Snowpack</a:t>
            </a:r>
          </a:p>
        </p:txBody>
      </p:sp>
      <p:cxnSp>
        <p:nvCxnSpPr>
          <p:cNvPr id="72" name="Straight Arrow Connector 71">
            <a:extLst>
              <a:ext uri="{FF2B5EF4-FFF2-40B4-BE49-F238E27FC236}">
                <a16:creationId xmlns:a16="http://schemas.microsoft.com/office/drawing/2014/main" id="{84CCD4A1-08DE-D589-8777-819251D06E37}"/>
              </a:ext>
            </a:extLst>
          </p:cNvPr>
          <p:cNvCxnSpPr>
            <a:cxnSpLocks/>
          </p:cNvCxnSpPr>
          <p:nvPr/>
        </p:nvCxnSpPr>
        <p:spPr>
          <a:xfrm flipV="1">
            <a:off x="8480460" y="19201826"/>
            <a:ext cx="0" cy="17648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8182233-62AF-7779-2E09-C42FEDD6EB0A}"/>
              </a:ext>
            </a:extLst>
          </p:cNvPr>
          <p:cNvCxnSpPr>
            <a:cxnSpLocks/>
          </p:cNvCxnSpPr>
          <p:nvPr/>
        </p:nvCxnSpPr>
        <p:spPr>
          <a:xfrm flipV="1">
            <a:off x="9131611" y="19201826"/>
            <a:ext cx="0" cy="36503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CA2AA9F-B4A6-7277-09DB-F108FAEB6EE6}"/>
              </a:ext>
            </a:extLst>
          </p:cNvPr>
          <p:cNvCxnSpPr>
            <a:cxnSpLocks/>
          </p:cNvCxnSpPr>
          <p:nvPr/>
        </p:nvCxnSpPr>
        <p:spPr>
          <a:xfrm flipH="1">
            <a:off x="4122381" y="19848693"/>
            <a:ext cx="1367498" cy="29659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Arc 101">
            <a:extLst>
              <a:ext uri="{FF2B5EF4-FFF2-40B4-BE49-F238E27FC236}">
                <a16:creationId xmlns:a16="http://schemas.microsoft.com/office/drawing/2014/main" id="{6E7D5EB5-DB5B-8E66-8CA5-8A20F640F3FB}"/>
              </a:ext>
            </a:extLst>
          </p:cNvPr>
          <p:cNvSpPr/>
          <p:nvPr/>
        </p:nvSpPr>
        <p:spPr>
          <a:xfrm rot="7155424">
            <a:off x="1426289" y="18976317"/>
            <a:ext cx="4810102" cy="2638286"/>
          </a:xfrm>
          <a:prstGeom prst="arc">
            <a:avLst>
              <a:gd name="adj1" fmla="val 15932321"/>
              <a:gd name="adj2" fmla="val 21126859"/>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a:extLst>
              <a:ext uri="{FF2B5EF4-FFF2-40B4-BE49-F238E27FC236}">
                <a16:creationId xmlns:a16="http://schemas.microsoft.com/office/drawing/2014/main" id="{A028F985-7A45-FFCB-3357-497FFE54D1C2}"/>
              </a:ext>
            </a:extLst>
          </p:cNvPr>
          <p:cNvSpPr txBox="1"/>
          <p:nvPr/>
        </p:nvSpPr>
        <p:spPr>
          <a:xfrm>
            <a:off x="990527" y="22189384"/>
            <a:ext cx="2213132" cy="553998"/>
          </a:xfrm>
          <a:prstGeom prst="rect">
            <a:avLst/>
          </a:prstGeom>
          <a:noFill/>
        </p:spPr>
        <p:txBody>
          <a:bodyPr wrap="square">
            <a:spAutoFit/>
          </a:bodyPr>
          <a:lstStyle/>
          <a:p>
            <a:pPr algn="ctr"/>
            <a:r>
              <a:rPr lang="en-US" sz="3000" dirty="0">
                <a:latin typeface="Aharoni" panose="02010803020104030203" pitchFamily="2" charset="-79"/>
                <a:ea typeface="Microsoft YaHei" panose="020B0503020204020204" pitchFamily="34" charset="-122"/>
                <a:cs typeface="Aharoni" panose="02010803020104030203" pitchFamily="2" charset="-79"/>
              </a:rPr>
              <a:t>Runoff</a:t>
            </a:r>
          </a:p>
        </p:txBody>
      </p:sp>
      <p:pic>
        <p:nvPicPr>
          <p:cNvPr id="14" name="Picture 13" descr="A collage of maps of the united states&#10;&#10;Description automatically generated">
            <a:extLst>
              <a:ext uri="{FF2B5EF4-FFF2-40B4-BE49-F238E27FC236}">
                <a16:creationId xmlns:a16="http://schemas.microsoft.com/office/drawing/2014/main" id="{7B26AE33-2153-3353-BB02-20ED09CA9B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92124" y="21123933"/>
            <a:ext cx="12118441" cy="10129187"/>
          </a:xfrm>
          <a:prstGeom prst="rect">
            <a:avLst/>
          </a:prstGeom>
        </p:spPr>
      </p:pic>
      <p:pic>
        <p:nvPicPr>
          <p:cNvPr id="18" name="Picture 17" descr="A graph of different colored lines&#10;&#10;Description automatically generated">
            <a:extLst>
              <a:ext uri="{FF2B5EF4-FFF2-40B4-BE49-F238E27FC236}">
                <a16:creationId xmlns:a16="http://schemas.microsoft.com/office/drawing/2014/main" id="{6DF4FBBE-CA4C-D7BE-CBD4-2E9AC89451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774986" y="4321609"/>
            <a:ext cx="13592409" cy="13592409"/>
          </a:xfrm>
          <a:prstGeom prst="rect">
            <a:avLst/>
          </a:prstGeom>
        </p:spPr>
      </p:pic>
      <p:pic>
        <p:nvPicPr>
          <p:cNvPr id="23" name="Picture 22" descr="A map of the united states&#10;&#10;Description automatically generated">
            <a:extLst>
              <a:ext uri="{FF2B5EF4-FFF2-40B4-BE49-F238E27FC236}">
                <a16:creationId xmlns:a16="http://schemas.microsoft.com/office/drawing/2014/main" id="{4C333722-FD11-CED1-46E7-118C4DB4C1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44180" y="11450288"/>
            <a:ext cx="15339394" cy="7137750"/>
          </a:xfrm>
          <a:prstGeom prst="rect">
            <a:avLst/>
          </a:prstGeom>
        </p:spPr>
      </p:pic>
      <p:sp>
        <p:nvSpPr>
          <p:cNvPr id="33" name="TextBox 32">
            <a:extLst>
              <a:ext uri="{FF2B5EF4-FFF2-40B4-BE49-F238E27FC236}">
                <a16:creationId xmlns:a16="http://schemas.microsoft.com/office/drawing/2014/main" id="{45728D2C-9A41-0264-251A-3129D520FF32}"/>
              </a:ext>
            </a:extLst>
          </p:cNvPr>
          <p:cNvSpPr txBox="1"/>
          <p:nvPr/>
        </p:nvSpPr>
        <p:spPr>
          <a:xfrm>
            <a:off x="28783999" y="18113580"/>
            <a:ext cx="14670483" cy="2185214"/>
          </a:xfrm>
          <a:prstGeom prst="rect">
            <a:avLst/>
          </a:prstGeom>
          <a:noFill/>
        </p:spPr>
        <p:txBody>
          <a:bodyPr wrap="square">
            <a:spAutoFit/>
          </a:bodyPr>
          <a:lstStyle/>
          <a:p>
            <a:pPr algn="just"/>
            <a:r>
              <a:rPr lang="en-US" sz="3400" i="1" dirty="0">
                <a:latin typeface="Avenir Book" panose="02000503020000020003" pitchFamily="2" charset="0"/>
              </a:rPr>
              <a:t>Fig. 3:  Hindcast results for a single </a:t>
            </a:r>
            <a:r>
              <a:rPr lang="en-US" sz="3400" i="1" dirty="0" err="1">
                <a:latin typeface="Avenir Book" panose="02000503020000020003" pitchFamily="2" charset="0"/>
              </a:rPr>
              <a:t>gridpoint</a:t>
            </a:r>
            <a:r>
              <a:rPr lang="en-US" sz="3400" i="1" dirty="0">
                <a:latin typeface="Avenir Book" panose="02000503020000020003" pitchFamily="2" charset="0"/>
              </a:rPr>
              <a:t> in McLean County, Illinois. In each plot, the solid black line shows the observations and the colored bands show the range of hindcast simulation across the parameter sets for each product. Percentages denote fraction of data within model range.</a:t>
            </a: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14480</TotalTime>
  <Words>783</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Aharoni</vt:lpstr>
      <vt:lpstr>Arial</vt:lpstr>
      <vt:lpstr>Avenir Black</vt:lpstr>
      <vt:lpstr>Avenir Book</vt:lpstr>
      <vt:lpstr>Avenir Book Oblique</vt:lpstr>
      <vt:lpstr>Avenir Heavy</vt:lpstr>
      <vt:lpstr>Avenir Heavy Oblique</vt:lpstr>
      <vt:lpstr>Avenir Medium</vt:lpstr>
      <vt:lpstr>Avenir Medium Oblique</vt:lpstr>
      <vt:lpstr>Avenir Oblique</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Sriver, Ryan</cp:lastModifiedBy>
  <cp:revision>981</cp:revision>
  <dcterms:created xsi:type="dcterms:W3CDTF">2019-07-02T13:39:34Z</dcterms:created>
  <dcterms:modified xsi:type="dcterms:W3CDTF">2024-08-01T05:33:02Z</dcterms:modified>
</cp:coreProperties>
</file>