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5" r:id="rId7"/>
    <p:sldId id="264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0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0BBF-0FB6-4D6F-1C67-9D0A9A287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081E-4B09-C557-0CD7-7DE7DB0DB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F46C2-5573-FA5B-1403-4D044CB5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9863A-1718-2BB9-5E65-9FB1C2F2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7A51-5ED7-23F9-D7E5-79C69780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E4FA-3AD7-74F7-BE76-6308429D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ABEEF-1DAA-066E-58A9-A6A06A1B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68D4-1F75-E05B-EFE2-7BC90D8E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D6247-1FEF-91F6-22EA-0AFD4DC8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8936F-CF78-D409-8553-E04BEDA8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050FC-8D06-902B-C14E-7E7D36B9B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4A0D6-83B1-5D79-BEBF-E84EAA2C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3955D-BF4D-8457-786E-DCB8E35E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AB15-2A24-46BE-E3C2-D986742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3977-6B6C-1DF9-3915-2A4BC0B2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46E8-9218-8923-0B24-B453E8A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1482-3636-1AF8-040D-F693C83BA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DFFE3-91AB-5FDF-8E8B-BD2AE85A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537F-D05C-E5A7-193D-1D87E66B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6033F-0D68-66BA-3757-6EBA9BD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2AC6-7661-2748-F902-47B203EF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C20B9-2494-AE35-9B62-81AD6841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F096-9AE5-E117-81FA-B22C0FD0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F7975-F3FE-861A-0A6F-94388257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8ABE5-29A1-C0B8-E40C-B9C8A51C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E615-D389-6F0F-2A08-3814A9EE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9683-196A-E204-9B15-1B9E810CB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F0C58-85D9-3954-C4B5-7FB71F2D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DE3C8-A3E3-E45D-B8A9-BC29D4BE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85F6F-BE19-D3E0-8978-66655B10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665FB-DB28-B9E7-45E8-4D82F9CA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68FC-8091-2884-E61F-615D6647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6C787-AE3E-9C67-CCFF-D451AA28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35D2B-4B1D-31BC-C4C6-D3154C57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1AD00-A7B4-53DC-0222-A58BF3FCF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C5F52-B081-4ED7-6B56-2333F4D33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05BDC-BC49-137B-68E9-3886BE51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17966-662D-3AFD-997D-F86896FA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A0380-988F-85BD-702C-3685204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92EA-E35E-5381-B2EA-6E21875B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4E228-E7D4-A92B-FFD6-3929574B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47854-2788-6877-CA2F-CC00F3A0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B1A9F-1A63-160D-AFEA-9129D753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FA960-0678-FC0E-F22D-47584F71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58446-63D0-9565-BF40-775BFC59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2A339-05EA-133F-8B1B-757708C7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7197-4810-6296-E506-F083B81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D8719-979C-B746-029D-EEB5CA75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79D98-C3C5-16C3-7E01-9A5DFE7D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26BAA-C080-8ECE-0C64-64DB7040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C29E4-CAE1-9EC7-89A7-D23A19A3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A17E8-A09E-73DE-9A56-CE0A6EA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E2FA-EC3A-1D9F-5A15-0EA5A323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58126-742D-6A01-C068-879B63B7D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BA533-8462-2600-BCA3-44E513434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E9168-3478-5C90-EA20-31405DC9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C0D3B-F411-BA17-844C-A753365E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0AEFF-A453-A6C7-F53A-2801DECB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3C2A0-7BD1-1D7F-7A11-9AA3897A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BC269-860A-A283-DB59-F01D5755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E6F8-DF8C-59E8-FDDC-E0A4C808E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0EAC-DF15-384D-A3ED-C70226F16477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A3D5-A6E4-D95E-5039-4217EA598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CF5C6-D5FB-9AFE-B671-342D3E576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63E02-1428-D24F-8C65-B108FEE5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3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690992-0D8D-8510-681D-402D4284B3F3}"/>
              </a:ext>
            </a:extLst>
          </p:cNvPr>
          <p:cNvSpPr txBox="1"/>
          <p:nvPr/>
        </p:nvSpPr>
        <p:spPr>
          <a:xfrm>
            <a:off x="33006" y="17121"/>
            <a:ext cx="12095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Nonlinear carbon feedbacks in CMIP6 and their impacts on future freshwater availability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2A178B-C2AB-5FD3-C104-39E283A8EAC2}"/>
              </a:ext>
            </a:extLst>
          </p:cNvPr>
          <p:cNvSpPr txBox="1"/>
          <p:nvPr/>
        </p:nvSpPr>
        <p:spPr>
          <a:xfrm>
            <a:off x="-27022" y="2890616"/>
            <a:ext cx="1222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Jason E. Smerdon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Columbia Climate School, Columbia University</a:t>
            </a:r>
          </a:p>
          <a:p>
            <a:pPr algn="ctr"/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Co-Investigators: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Justin Mankin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Richard Seager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Park Williams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Ben Cook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Kate Marvel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Dartmouth College, 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Columbia University, 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University of California, 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Los Angeles, 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NASA GISS</a:t>
            </a:r>
          </a:p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DOE Project: </a:t>
            </a:r>
          </a:p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The Role of Vegetation in Past and Future Global Hydroclimate Change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-23985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Is any of this correct and how do we know?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22714-7CB1-3BB9-C5A7-8BF109CD3194}"/>
              </a:ext>
            </a:extLst>
          </p:cNvPr>
          <p:cNvSpPr txBox="1"/>
          <p:nvPr/>
        </p:nvSpPr>
        <p:spPr>
          <a:xfrm>
            <a:off x="629741" y="2744508"/>
            <a:ext cx="109325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Process-driven investigations across a hierarchy of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Perturbed parameter ensembles and global variance-based sensitivity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Observations, observations, observations…</a:t>
            </a:r>
          </a:p>
        </p:txBody>
      </p:sp>
    </p:spTree>
    <p:extLst>
      <p:ext uri="{BB962C8B-B14F-4D97-AF65-F5344CB8AC3E}">
        <p14:creationId xmlns:p14="http://schemas.microsoft.com/office/powerpoint/2010/main" val="12356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1159359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How will plants affect water availability at the land surface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314013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D47843E-1EE4-694E-9FFA-F2B95C1C8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27" y="1171446"/>
            <a:ext cx="7506946" cy="4654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4B72C-4C18-AA04-9E59-BDB2CBC00DF4}"/>
              </a:ext>
            </a:extLst>
          </p:cNvPr>
          <p:cNvSpPr txBox="1"/>
          <p:nvPr/>
        </p:nvSpPr>
        <p:spPr>
          <a:xfrm>
            <a:off x="43656" y="5851648"/>
            <a:ext cx="1210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Mankin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J.S., R. Seager, J.E. Smerdon, B. I. Cook, and A. P. Williams,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Nature Geoscience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12, 983–988, 2019.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-5625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Mid-latitude freshwater availability reduced by projected vegetation responses to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6A943-EE87-9A8C-4580-FED07E171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5958" y="3725258"/>
            <a:ext cx="2119631" cy="21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0AC9A-3B1F-533E-E814-1A9E10D13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1" y="18524"/>
            <a:ext cx="2030925" cy="20732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6BFADB-A411-5508-3F60-95462C658939}"/>
              </a:ext>
            </a:extLst>
          </p:cNvPr>
          <p:cNvSpPr txBox="1"/>
          <p:nvPr/>
        </p:nvSpPr>
        <p:spPr>
          <a:xfrm>
            <a:off x="34478" y="2122242"/>
            <a:ext cx="27206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COU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E99EA-7E34-8003-06F7-DA3A26642372}"/>
              </a:ext>
            </a:extLst>
          </p:cNvPr>
          <p:cNvSpPr txBox="1"/>
          <p:nvPr/>
        </p:nvSpPr>
        <p:spPr>
          <a:xfrm>
            <a:off x="3846346" y="2122242"/>
            <a:ext cx="27350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BGC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3C682-94C6-992F-A031-3835AF11123D}"/>
              </a:ext>
            </a:extLst>
          </p:cNvPr>
          <p:cNvSpPr txBox="1"/>
          <p:nvPr/>
        </p:nvSpPr>
        <p:spPr>
          <a:xfrm>
            <a:off x="7323630" y="2122242"/>
            <a:ext cx="2646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RAD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ECBED-F3F9-D38E-FF77-BC7D28F96E2F}"/>
              </a:ext>
            </a:extLst>
          </p:cNvPr>
          <p:cNvSpPr txBox="1"/>
          <p:nvPr/>
        </p:nvSpPr>
        <p:spPr>
          <a:xfrm>
            <a:off x="294966" y="3989327"/>
            <a:ext cx="2199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1pctCO2-&gt;140yrs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4XCO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Fully Coupled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36F80F-BC88-ACA8-F9C4-C9964EFF976B}"/>
              </a:ext>
            </a:extLst>
          </p:cNvPr>
          <p:cNvSpPr txBox="1"/>
          <p:nvPr/>
        </p:nvSpPr>
        <p:spPr>
          <a:xfrm>
            <a:off x="3839132" y="3989327"/>
            <a:ext cx="2749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1pctCO2-&gt;140yrs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4XCO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Biochemical Scheme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43F93-7333-4412-8A9E-A79269914E15}"/>
              </a:ext>
            </a:extLst>
          </p:cNvPr>
          <p:cNvSpPr txBox="1"/>
          <p:nvPr/>
        </p:nvSpPr>
        <p:spPr>
          <a:xfrm>
            <a:off x="7457481" y="3989327"/>
            <a:ext cx="2379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1pctCO2-&gt;140yrs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4XCO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Radiative Scheme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FDDADB-FF13-92F0-C989-C70315C6B4DD}"/>
              </a:ext>
            </a:extLst>
          </p:cNvPr>
          <p:cNvSpPr txBox="1"/>
          <p:nvPr/>
        </p:nvSpPr>
        <p:spPr>
          <a:xfrm>
            <a:off x="2458582" y="379378"/>
            <a:ext cx="4997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CMIP6 Models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7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CMIP5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6D7307-F6F8-400E-7EF4-593F386F8B1D}"/>
                  </a:ext>
                </a:extLst>
              </p:cNvPr>
              <p:cNvSpPr txBox="1"/>
              <p:nvPr/>
            </p:nvSpPr>
            <p:spPr>
              <a:xfrm>
                <a:off x="2592068" y="2226013"/>
                <a:ext cx="13692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9600" b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6D7307-F6F8-400E-7EF4-593F386F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68" y="2226013"/>
                <a:ext cx="1369285" cy="1569660"/>
              </a:xfrm>
              <a:prstGeom prst="rect">
                <a:avLst/>
              </a:prstGeom>
              <a:blipFill>
                <a:blip r:embed="rId9"/>
                <a:stretch>
                  <a:fillRect l="-3704"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0173819-A2CC-5122-267D-1A7B2CD5E991}"/>
              </a:ext>
            </a:extLst>
          </p:cNvPr>
          <p:cNvSpPr txBox="1"/>
          <p:nvPr/>
        </p:nvSpPr>
        <p:spPr>
          <a:xfrm>
            <a:off x="6553201" y="2226013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BE8156-38BD-DD76-12AC-9ADDEC7B08AB}"/>
              </a:ext>
            </a:extLst>
          </p:cNvPr>
          <p:cNvSpPr txBox="1"/>
          <p:nvPr/>
        </p:nvSpPr>
        <p:spPr>
          <a:xfrm>
            <a:off x="10586055" y="2122242"/>
            <a:ext cx="1603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NL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C89DDD-1C4E-8875-90C9-A18880384E98}"/>
              </a:ext>
            </a:extLst>
          </p:cNvPr>
          <p:cNvSpPr txBox="1"/>
          <p:nvPr/>
        </p:nvSpPr>
        <p:spPr>
          <a:xfrm>
            <a:off x="9884879" y="230690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B42163-9268-0EE2-E84E-C37E1AE8AFF8}"/>
              </a:ext>
            </a:extLst>
          </p:cNvPr>
          <p:cNvSpPr txBox="1"/>
          <p:nvPr/>
        </p:nvSpPr>
        <p:spPr>
          <a:xfrm>
            <a:off x="-11044" y="5528186"/>
            <a:ext cx="1220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Mankin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Siegert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 E. Smerdon, B. I. Cook, R. Seager, A. P. Williams,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Lesk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Z. Li, H. Singh, and E. Martinez, Nonlinear carbon feedbacks in CMIP6 and their impacts on future freshwater availability,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Climate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 review.</a:t>
            </a:r>
          </a:p>
        </p:txBody>
      </p:sp>
    </p:spTree>
    <p:extLst>
      <p:ext uri="{BB962C8B-B14F-4D97-AF65-F5344CB8AC3E}">
        <p14:creationId xmlns:p14="http://schemas.microsoft.com/office/powerpoint/2010/main" val="4490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-11004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Simultaneous Greening and Drying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FA5E9-B16F-7A69-9E6B-57195DFE3D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3091" y="839803"/>
            <a:ext cx="7065818" cy="5329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88FF9-5976-1C29-839B-EB42FB449FA2}"/>
              </a:ext>
            </a:extLst>
          </p:cNvPr>
          <p:cNvSpPr txBox="1"/>
          <p:nvPr/>
        </p:nvSpPr>
        <p:spPr>
          <a:xfrm rot="16200000">
            <a:off x="-1814424" y="3136612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Last 30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82027-FF41-1B61-C013-47DB0158CD1A}"/>
              </a:ext>
            </a:extLst>
          </p:cNvPr>
          <p:cNvSpPr txBox="1"/>
          <p:nvPr/>
        </p:nvSpPr>
        <p:spPr>
          <a:xfrm>
            <a:off x="1161826" y="1436833"/>
            <a:ext cx="177249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Gross Primary Productivity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5D76F-199A-E2FF-0743-145E716B738D}"/>
              </a:ext>
            </a:extLst>
          </p:cNvPr>
          <p:cNvSpPr txBox="1"/>
          <p:nvPr/>
        </p:nvSpPr>
        <p:spPr>
          <a:xfrm>
            <a:off x="1422068" y="3159366"/>
            <a:ext cx="15122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Leaf Area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22FEA-C3DB-23AD-7981-11413E5E339C}"/>
              </a:ext>
            </a:extLst>
          </p:cNvPr>
          <p:cNvSpPr txBox="1"/>
          <p:nvPr/>
        </p:nvSpPr>
        <p:spPr>
          <a:xfrm>
            <a:off x="1261747" y="972702"/>
            <a:ext cx="1568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Changes 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E5317-58D4-2E1C-E8CD-5C32813AF761}"/>
              </a:ext>
            </a:extLst>
          </p:cNvPr>
          <p:cNvSpPr txBox="1"/>
          <p:nvPr/>
        </p:nvSpPr>
        <p:spPr>
          <a:xfrm>
            <a:off x="1314492" y="4669485"/>
            <a:ext cx="16198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Water Use Efficiency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2BDDB-C1A3-D95C-2726-66B0B2F1ACEB}"/>
              </a:ext>
            </a:extLst>
          </p:cNvPr>
          <p:cNvSpPr txBox="1"/>
          <p:nvPr/>
        </p:nvSpPr>
        <p:spPr>
          <a:xfrm>
            <a:off x="9289954" y="1393471"/>
            <a:ext cx="14139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Soil Moisture (1 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B8506-197D-0F03-504C-87670766533D}"/>
              </a:ext>
            </a:extLst>
          </p:cNvPr>
          <p:cNvSpPr txBox="1"/>
          <p:nvPr/>
        </p:nvSpPr>
        <p:spPr>
          <a:xfrm>
            <a:off x="9289954" y="2986908"/>
            <a:ext cx="15122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Soil Moisture (2 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27F17-0F6C-A1B3-58D7-A14620182D98}"/>
              </a:ext>
            </a:extLst>
          </p:cNvPr>
          <p:cNvSpPr txBox="1"/>
          <p:nvPr/>
        </p:nvSpPr>
        <p:spPr>
          <a:xfrm>
            <a:off x="9289954" y="4464753"/>
            <a:ext cx="16198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16FDE-BD9D-E739-B859-9B9C310D7F6A}"/>
              </a:ext>
            </a:extLst>
          </p:cNvPr>
          <p:cNvSpPr txBox="1"/>
          <p:nvPr/>
        </p:nvSpPr>
        <p:spPr>
          <a:xfrm>
            <a:off x="9229777" y="972702"/>
            <a:ext cx="1568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Changes 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6CC45-695E-4587-35E6-D86CC8E5BE9F}"/>
              </a:ext>
            </a:extLst>
          </p:cNvPr>
          <p:cNvSpPr txBox="1"/>
          <p:nvPr/>
        </p:nvSpPr>
        <p:spPr>
          <a:xfrm>
            <a:off x="2966377" y="196704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D608C-0830-2927-D963-68A65ACDE0E8}"/>
              </a:ext>
            </a:extLst>
          </p:cNvPr>
          <p:cNvSpPr txBox="1"/>
          <p:nvPr/>
        </p:nvSpPr>
        <p:spPr>
          <a:xfrm>
            <a:off x="2966377" y="352425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8E716-714C-0F84-D7BD-5721E4A99B1D}"/>
              </a:ext>
            </a:extLst>
          </p:cNvPr>
          <p:cNvSpPr txBox="1"/>
          <p:nvPr/>
        </p:nvSpPr>
        <p:spPr>
          <a:xfrm>
            <a:off x="2966377" y="5020955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9BA94-B351-E1A2-AF58-17E8872120D4}"/>
              </a:ext>
            </a:extLst>
          </p:cNvPr>
          <p:cNvSpPr txBox="1"/>
          <p:nvPr/>
        </p:nvSpPr>
        <p:spPr>
          <a:xfrm>
            <a:off x="6160117" y="1964842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F6F22B-20E6-2508-752D-E89A026FFB2E}"/>
              </a:ext>
            </a:extLst>
          </p:cNvPr>
          <p:cNvSpPr txBox="1"/>
          <p:nvPr/>
        </p:nvSpPr>
        <p:spPr>
          <a:xfrm>
            <a:off x="6160117" y="352204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3991C-8C1E-01F8-69DB-626040C33B71}"/>
              </a:ext>
            </a:extLst>
          </p:cNvPr>
          <p:cNvSpPr txBox="1"/>
          <p:nvPr/>
        </p:nvSpPr>
        <p:spPr>
          <a:xfrm>
            <a:off x="6160117" y="5018751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~40%</a:t>
            </a:r>
          </a:p>
        </p:txBody>
      </p:sp>
    </p:spTree>
    <p:extLst>
      <p:ext uri="{BB962C8B-B14F-4D97-AF65-F5344CB8AC3E}">
        <p14:creationId xmlns:p14="http://schemas.microsoft.com/office/powerpoint/2010/main" val="250827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-5625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Emergent Nonlinear Term in Vegetation Productivity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5A4D8-1242-C6B5-22ED-2CA7E27B3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325" y="2254211"/>
            <a:ext cx="12242650" cy="3711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F41F4F-0B0D-508E-457E-957F99C51C2C}"/>
              </a:ext>
            </a:extLst>
          </p:cNvPr>
          <p:cNvSpPr txBox="1"/>
          <p:nvPr/>
        </p:nvSpPr>
        <p:spPr>
          <a:xfrm>
            <a:off x="9434455" y="301977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51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~25%</a:t>
            </a:r>
          </a:p>
        </p:txBody>
      </p:sp>
    </p:spTree>
    <p:extLst>
      <p:ext uri="{BB962C8B-B14F-4D97-AF65-F5344CB8AC3E}">
        <p14:creationId xmlns:p14="http://schemas.microsoft.com/office/powerpoint/2010/main" val="403686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4056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Model Uncertainties in Vegetation Productivity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3EDB84-CA6B-5799-8286-305E7B8E4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6" y="905805"/>
            <a:ext cx="11852148" cy="3775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97B46-392D-1D2B-4CB8-38F5CB7ED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171" y="4692189"/>
            <a:ext cx="3746500" cy="11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8B672-E0A4-D6FE-4ABF-8F526E250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9004" y="4580678"/>
            <a:ext cx="579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3E5A-6BE7-34BA-F895-9BD467A56CFB}"/>
              </a:ext>
            </a:extLst>
          </p:cNvPr>
          <p:cNvSpPr txBox="1"/>
          <p:nvPr/>
        </p:nvSpPr>
        <p:spPr>
          <a:xfrm>
            <a:off x="0" y="-2398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Water Partitioning in 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DF77E-0146-1518-7AA6-B72AF4B8E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501" y="1155243"/>
            <a:ext cx="11674998" cy="49728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8A9561-F68A-1D1A-ADDA-D32C0E0943E4}"/>
              </a:ext>
            </a:extLst>
          </p:cNvPr>
          <p:cNvSpPr/>
          <p:nvPr/>
        </p:nvSpPr>
        <p:spPr>
          <a:xfrm>
            <a:off x="3707296" y="1155243"/>
            <a:ext cx="5456582" cy="43013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ECFAF-BC61-508D-04E1-F730DC999556}"/>
              </a:ext>
            </a:extLst>
          </p:cNvPr>
          <p:cNvSpPr/>
          <p:nvPr/>
        </p:nvSpPr>
        <p:spPr>
          <a:xfrm>
            <a:off x="9163878" y="1155243"/>
            <a:ext cx="2809542" cy="43013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07777-D861-F878-4A34-C9A9C96A876F}"/>
              </a:ext>
            </a:extLst>
          </p:cNvPr>
          <p:cNvSpPr/>
          <p:nvPr/>
        </p:nvSpPr>
        <p:spPr>
          <a:xfrm>
            <a:off x="-30480" y="6182139"/>
            <a:ext cx="1225296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2" tIns="40806" rIns="81612" bIns="40806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5B91-C565-1060-16F5-6F656993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68" y="6312528"/>
            <a:ext cx="3715721" cy="43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83DD8-23C2-7ED9-8B6D-77E635D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" y="6201713"/>
            <a:ext cx="64008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53E80-CE11-136D-EA80-F8232512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57" y="6312528"/>
            <a:ext cx="3832644" cy="4389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F5434-BA0E-A61B-DE73-5FE749E3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91" y="6116452"/>
            <a:ext cx="2120425" cy="805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B84665-C8AD-E867-7632-B3CBDC70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307" y="6193312"/>
            <a:ext cx="867426" cy="725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5DEC57-34D2-FBFC-D01E-2FF0C07D25CC}"/>
              </a:ext>
            </a:extLst>
          </p:cNvPr>
          <p:cNvSpPr txBox="1"/>
          <p:nvPr/>
        </p:nvSpPr>
        <p:spPr>
          <a:xfrm>
            <a:off x="67191" y="14348"/>
            <a:ext cx="27350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BGC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47F63-4850-7690-0654-289E24397FCA}"/>
              </a:ext>
            </a:extLst>
          </p:cNvPr>
          <p:cNvSpPr txBox="1"/>
          <p:nvPr/>
        </p:nvSpPr>
        <p:spPr>
          <a:xfrm>
            <a:off x="67191" y="2110246"/>
            <a:ext cx="2646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RAD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1F171-37D4-18E4-B4D1-BD0252EFB8B7}"/>
              </a:ext>
            </a:extLst>
          </p:cNvPr>
          <p:cNvSpPr txBox="1"/>
          <p:nvPr/>
        </p:nvSpPr>
        <p:spPr>
          <a:xfrm>
            <a:off x="67191" y="4219689"/>
            <a:ext cx="1603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49E95-AAC3-1606-C3BD-79EDC9E67618}"/>
              </a:ext>
            </a:extLst>
          </p:cNvPr>
          <p:cNvSpPr txBox="1"/>
          <p:nvPr/>
        </p:nvSpPr>
        <p:spPr>
          <a:xfrm>
            <a:off x="3887517" y="400296"/>
            <a:ext cx="3517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Stomatal 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Conductance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LAI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D6809-ACF3-DE0F-0ECF-0C3F0B9618C3}"/>
              </a:ext>
            </a:extLst>
          </p:cNvPr>
          <p:cNvSpPr txBox="1"/>
          <p:nvPr/>
        </p:nvSpPr>
        <p:spPr>
          <a:xfrm>
            <a:off x="3887517" y="2652192"/>
            <a:ext cx="383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Longer and warmer growing seasons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47A68-6896-3F2D-9F5B-36EC3574F862}"/>
              </a:ext>
            </a:extLst>
          </p:cNvPr>
          <p:cNvSpPr txBox="1"/>
          <p:nvPr/>
        </p:nvSpPr>
        <p:spPr>
          <a:xfrm>
            <a:off x="3887517" y="4650611"/>
            <a:ext cx="333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LAI + Longer Growing Seasons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38E5F87-EADC-8A3E-2918-ED70FF207046}"/>
              </a:ext>
            </a:extLst>
          </p:cNvPr>
          <p:cNvSpPr/>
          <p:nvPr/>
        </p:nvSpPr>
        <p:spPr>
          <a:xfrm>
            <a:off x="6446944" y="177498"/>
            <a:ext cx="774555" cy="5792995"/>
          </a:xfrm>
          <a:prstGeom prst="righ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A1BD377-DD6A-8505-2998-A31A9ACC9B5B}"/>
              </a:ext>
            </a:extLst>
          </p:cNvPr>
          <p:cNvSpPr/>
          <p:nvPr/>
        </p:nvSpPr>
        <p:spPr>
          <a:xfrm>
            <a:off x="2855767" y="441064"/>
            <a:ext cx="945428" cy="1118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5701196-9FF9-D4C8-C6EB-68590D738881}"/>
              </a:ext>
            </a:extLst>
          </p:cNvPr>
          <p:cNvSpPr/>
          <p:nvPr/>
        </p:nvSpPr>
        <p:spPr>
          <a:xfrm>
            <a:off x="2855767" y="2543727"/>
            <a:ext cx="945428" cy="1118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C2337FB-3487-9BCA-B2CA-40FDE910F9BE}"/>
              </a:ext>
            </a:extLst>
          </p:cNvPr>
          <p:cNvSpPr/>
          <p:nvPr/>
        </p:nvSpPr>
        <p:spPr>
          <a:xfrm>
            <a:off x="2855767" y="4691379"/>
            <a:ext cx="945428" cy="1118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2381A5-D1E9-864D-2ABC-25BD59F2B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2589" y="3263877"/>
            <a:ext cx="5203000" cy="2276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BEF409-E953-38D9-D8C0-057E7502D4EF}"/>
              </a:ext>
            </a:extLst>
          </p:cNvPr>
          <p:cNvSpPr txBox="1"/>
          <p:nvPr/>
        </p:nvSpPr>
        <p:spPr>
          <a:xfrm>
            <a:off x="7490498" y="1731052"/>
            <a:ext cx="415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Reduced Runoff and Soil Moisture</a:t>
            </a:r>
          </a:p>
        </p:txBody>
      </p:sp>
    </p:spTree>
    <p:extLst>
      <p:ext uri="{BB962C8B-B14F-4D97-AF65-F5344CB8AC3E}">
        <p14:creationId xmlns:p14="http://schemas.microsoft.com/office/powerpoint/2010/main" val="18989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13337</TotalTime>
  <Words>362</Words>
  <Application>Microsoft Macintosh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Smerdon</dc:creator>
  <cp:lastModifiedBy>Jason Smerdon</cp:lastModifiedBy>
  <cp:revision>18</cp:revision>
  <dcterms:created xsi:type="dcterms:W3CDTF">2022-07-01T17:05:59Z</dcterms:created>
  <dcterms:modified xsi:type="dcterms:W3CDTF">2024-08-05T15:56:45Z</dcterms:modified>
</cp:coreProperties>
</file>