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148" r:id="rId2"/>
    <p:sldId id="1517" r:id="rId3"/>
    <p:sldId id="1538" r:id="rId4"/>
    <p:sldId id="1546" r:id="rId5"/>
    <p:sldId id="1524" r:id="rId6"/>
    <p:sldId id="1527" r:id="rId7"/>
    <p:sldId id="1548" r:id="rId8"/>
    <p:sldId id="1549" r:id="rId9"/>
    <p:sldId id="1535" r:id="rId10"/>
    <p:sldId id="1531" r:id="rId11"/>
    <p:sldId id="1534" r:id="rId12"/>
    <p:sldId id="1547" r:id="rId13"/>
    <p:sldId id="1544" r:id="rId14"/>
    <p:sldId id="1545" r:id="rId15"/>
    <p:sldId id="1526" r:id="rId16"/>
    <p:sldId id="152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7D00"/>
    <a:srgbClr val="8DA0CB"/>
    <a:srgbClr val="66C2A5"/>
    <a:srgbClr val="FC8D6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2070" autoAdjust="0"/>
  </p:normalViewPr>
  <p:slideViewPr>
    <p:cSldViewPr snapToGrid="0">
      <p:cViewPr varScale="1">
        <p:scale>
          <a:sx n="120" d="100"/>
          <a:sy n="120" d="100"/>
        </p:scale>
        <p:origin x="1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F204D-B470-4AEC-992A-41F857A43A06}"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085B3-B78B-43C2-9B17-FC4099525C6B}" type="slidenum">
              <a:rPr lang="en-US" smtClean="0"/>
              <a:t>‹#›</a:t>
            </a:fld>
            <a:endParaRPr lang="en-US"/>
          </a:p>
        </p:txBody>
      </p:sp>
    </p:spTree>
    <p:extLst>
      <p:ext uri="{BB962C8B-B14F-4D97-AF65-F5344CB8AC3E}">
        <p14:creationId xmlns:p14="http://schemas.microsoft.com/office/powerpoint/2010/main" val="339725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Thank you for joining us today. My name is Di Sheng, and I am a post-doc at the joint global change research institute at PNNL. Today, I am excited to discuss the team work on </a:t>
            </a:r>
          </a:p>
        </p:txBody>
      </p:sp>
      <p:sp>
        <p:nvSpPr>
          <p:cNvPr id="4" name="Slide Number Placeholder 3"/>
          <p:cNvSpPr>
            <a:spLocks noGrp="1"/>
          </p:cNvSpPr>
          <p:nvPr>
            <p:ph type="sldNum" sz="quarter" idx="5"/>
          </p:nvPr>
        </p:nvSpPr>
        <p:spPr/>
        <p:txBody>
          <a:bodyPr/>
          <a:lstStyle/>
          <a:p>
            <a:fld id="{025085B3-B78B-43C2-9B17-FC4099525C6B}" type="slidenum">
              <a:rPr lang="en-US" smtClean="0"/>
              <a:t>1</a:t>
            </a:fld>
            <a:endParaRPr lang="en-US"/>
          </a:p>
        </p:txBody>
      </p:sp>
    </p:spTree>
    <p:extLst>
      <p:ext uri="{BB962C8B-B14F-4D97-AF65-F5344CB8AC3E}">
        <p14:creationId xmlns:p14="http://schemas.microsoft.com/office/powerpoint/2010/main" val="4105891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2020 GDP = $86 trillion</a:t>
            </a:r>
          </a:p>
          <a:p>
            <a:r>
              <a:rPr lang="en-US" dirty="0"/>
              <a:t>U.S. 2020 GDP = $21 trillion</a:t>
            </a:r>
          </a:p>
        </p:txBody>
      </p:sp>
      <p:sp>
        <p:nvSpPr>
          <p:cNvPr id="4" name="Slide Number Placeholder 3"/>
          <p:cNvSpPr>
            <a:spLocks noGrp="1"/>
          </p:cNvSpPr>
          <p:nvPr>
            <p:ph type="sldNum" sz="quarter" idx="5"/>
          </p:nvPr>
        </p:nvSpPr>
        <p:spPr/>
        <p:txBody>
          <a:bodyPr/>
          <a:lstStyle/>
          <a:p>
            <a:fld id="{15B361BC-0D4C-4259-81F2-FABFC715120B}" type="slidenum">
              <a:rPr lang="en-US" smtClean="0"/>
              <a:t>11</a:t>
            </a:fld>
            <a:endParaRPr lang="en-US"/>
          </a:p>
        </p:txBody>
      </p:sp>
    </p:spTree>
    <p:extLst>
      <p:ext uri="{BB962C8B-B14F-4D97-AF65-F5344CB8AC3E}">
        <p14:creationId xmlns:p14="http://schemas.microsoft.com/office/powerpoint/2010/main" val="33547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climate-induced crop yield and labor productivity changes, we further observe fluctuation in the market outcomes.</a:t>
            </a:r>
          </a:p>
          <a:p>
            <a:endParaRPr lang="en-US" dirty="0"/>
          </a:p>
          <a:p>
            <a:r>
              <a:rPr lang="en-US" dirty="0"/>
              <a:t>First, the major crop production is projected to shift out from tropics to the rest of the world, which encourage international trade. The global production declines by 4%, and the trade </a:t>
            </a:r>
          </a:p>
          <a:p>
            <a:r>
              <a:rPr lang="en-US" dirty="0"/>
              <a:t> </a:t>
            </a:r>
          </a:p>
          <a:p>
            <a:endParaRPr lang="en-US" dirty="0"/>
          </a:p>
          <a:p>
            <a:r>
              <a:rPr lang="en-US" dirty="0"/>
              <a:t>In the severe scenario, </a:t>
            </a:r>
          </a:p>
          <a:p>
            <a:r>
              <a:rPr lang="en-US" dirty="0"/>
              <a:t>Global production – 2%, shifts out of the tropics</a:t>
            </a:r>
          </a:p>
          <a:p>
            <a:r>
              <a:rPr lang="en-US" dirty="0"/>
              <a:t>Global major crop producer prices increases as a result</a:t>
            </a:r>
          </a:p>
          <a:p>
            <a:endParaRPr lang="en-US" dirty="0"/>
          </a:p>
          <a:p>
            <a:endParaRPr lang="en-US" dirty="0"/>
          </a:p>
          <a:p>
            <a:r>
              <a:rPr lang="en-US" dirty="0"/>
              <a:t>Globally, major crop production decreases by 2%, price increases by 4%</a:t>
            </a:r>
          </a:p>
          <a:p>
            <a:r>
              <a:rPr lang="en-US" sz="1800" dirty="0">
                <a:effectLst/>
                <a:latin typeface="Times New Roman" panose="02020603050405020304" pitchFamily="18" charset="0"/>
                <a:ea typeface="Calibri" panose="020F0502020204030204" pitchFamily="34" charset="0"/>
              </a:rPr>
              <a:t>regional major crop production can decrease by up to 16% and regional crop price can increase by 13% in 2100. </a:t>
            </a:r>
            <a:endParaRPr lang="en-US" dirty="0"/>
          </a:p>
        </p:txBody>
      </p:sp>
      <p:sp>
        <p:nvSpPr>
          <p:cNvPr id="4" name="Slide Number Placeholder 3"/>
          <p:cNvSpPr>
            <a:spLocks noGrp="1"/>
          </p:cNvSpPr>
          <p:nvPr>
            <p:ph type="sldNum" sz="quarter" idx="5"/>
          </p:nvPr>
        </p:nvSpPr>
        <p:spPr/>
        <p:txBody>
          <a:bodyPr/>
          <a:lstStyle/>
          <a:p>
            <a:fld id="{15B361BC-0D4C-4259-81F2-FABFC715120B}" type="slidenum">
              <a:rPr lang="en-US" smtClean="0"/>
              <a:t>12</a:t>
            </a:fld>
            <a:endParaRPr lang="en-US"/>
          </a:p>
        </p:txBody>
      </p:sp>
    </p:spTree>
    <p:extLst>
      <p:ext uri="{BB962C8B-B14F-4D97-AF65-F5344CB8AC3E}">
        <p14:creationId xmlns:p14="http://schemas.microsoft.com/office/powerpoint/2010/main" val="236273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severe scenario, </a:t>
            </a:r>
          </a:p>
          <a:p>
            <a:r>
              <a:rPr lang="en-US" dirty="0"/>
              <a:t>Global production – 2%, shifts out of the tropics</a:t>
            </a:r>
          </a:p>
          <a:p>
            <a:r>
              <a:rPr lang="en-US" dirty="0"/>
              <a:t>Global major crop producer prices increases as a result</a:t>
            </a:r>
          </a:p>
          <a:p>
            <a:endParaRPr lang="en-US" dirty="0"/>
          </a:p>
          <a:p>
            <a:endParaRPr lang="en-US" dirty="0"/>
          </a:p>
          <a:p>
            <a:r>
              <a:rPr lang="en-US" dirty="0"/>
              <a:t>Globally, major crop production decreases by 2%, price increases by 4%</a:t>
            </a:r>
          </a:p>
          <a:p>
            <a:r>
              <a:rPr lang="en-US" sz="1800" dirty="0">
                <a:effectLst/>
                <a:latin typeface="Times New Roman" panose="02020603050405020304" pitchFamily="18" charset="0"/>
                <a:ea typeface="Calibri" panose="020F0502020204030204" pitchFamily="34" charset="0"/>
              </a:rPr>
              <a:t>regional major crop production can decrease by up to 16% and regional crop price can increase by 13% in 2100. </a:t>
            </a:r>
            <a:endParaRPr lang="en-US" dirty="0"/>
          </a:p>
        </p:txBody>
      </p:sp>
      <p:sp>
        <p:nvSpPr>
          <p:cNvPr id="4" name="Slide Number Placeholder 3"/>
          <p:cNvSpPr>
            <a:spLocks noGrp="1"/>
          </p:cNvSpPr>
          <p:nvPr>
            <p:ph type="sldNum" sz="quarter" idx="5"/>
          </p:nvPr>
        </p:nvSpPr>
        <p:spPr/>
        <p:txBody>
          <a:bodyPr/>
          <a:lstStyle/>
          <a:p>
            <a:fld id="{15B361BC-0D4C-4259-81F2-FABFC715120B}" type="slidenum">
              <a:rPr lang="en-US" smtClean="0"/>
              <a:t>13</a:t>
            </a:fld>
            <a:endParaRPr lang="en-US"/>
          </a:p>
        </p:txBody>
      </p:sp>
    </p:spTree>
    <p:extLst>
      <p:ext uri="{BB962C8B-B14F-4D97-AF65-F5344CB8AC3E}">
        <p14:creationId xmlns:p14="http://schemas.microsoft.com/office/powerpoint/2010/main" val="852075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severe scenario, </a:t>
            </a:r>
          </a:p>
          <a:p>
            <a:r>
              <a:rPr lang="en-US" dirty="0"/>
              <a:t>Global production – 2%, shifts out of the tropics</a:t>
            </a:r>
          </a:p>
          <a:p>
            <a:r>
              <a:rPr lang="en-US" dirty="0"/>
              <a:t>Global major crop producer prices increases as a result</a:t>
            </a:r>
          </a:p>
          <a:p>
            <a:endParaRPr lang="en-US" dirty="0"/>
          </a:p>
          <a:p>
            <a:endParaRPr lang="en-US" dirty="0"/>
          </a:p>
          <a:p>
            <a:r>
              <a:rPr lang="en-US" dirty="0"/>
              <a:t>Globally, major crop production decreases by 2%, price increases by 4%</a:t>
            </a:r>
          </a:p>
          <a:p>
            <a:r>
              <a:rPr lang="en-US" sz="1800" dirty="0">
                <a:effectLst/>
                <a:latin typeface="Times New Roman" panose="02020603050405020304" pitchFamily="18" charset="0"/>
                <a:ea typeface="Calibri" panose="020F0502020204030204" pitchFamily="34" charset="0"/>
              </a:rPr>
              <a:t>regional major crop production can decrease by up to 16% and regional crop price can increase by 13% in 2100. </a:t>
            </a:r>
            <a:endParaRPr lang="en-US" dirty="0"/>
          </a:p>
        </p:txBody>
      </p:sp>
      <p:sp>
        <p:nvSpPr>
          <p:cNvPr id="4" name="Slide Number Placeholder 3"/>
          <p:cNvSpPr>
            <a:spLocks noGrp="1"/>
          </p:cNvSpPr>
          <p:nvPr>
            <p:ph type="sldNum" sz="quarter" idx="5"/>
          </p:nvPr>
        </p:nvSpPr>
        <p:spPr/>
        <p:txBody>
          <a:bodyPr/>
          <a:lstStyle/>
          <a:p>
            <a:fld id="{15B361BC-0D4C-4259-81F2-FABFC715120B}" type="slidenum">
              <a:rPr lang="en-US" smtClean="0"/>
              <a:t>14</a:t>
            </a:fld>
            <a:endParaRPr lang="en-US"/>
          </a:p>
        </p:txBody>
      </p:sp>
    </p:spTree>
    <p:extLst>
      <p:ext uri="{BB962C8B-B14F-4D97-AF65-F5344CB8AC3E}">
        <p14:creationId xmlns:p14="http://schemas.microsoft.com/office/powerpoint/2010/main" val="3773803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2020 GDP = $86 trillion</a:t>
            </a:r>
          </a:p>
          <a:p>
            <a:r>
              <a:rPr lang="en-US" dirty="0"/>
              <a:t>U.S. 2020 GDP = $21 trillion</a:t>
            </a:r>
          </a:p>
        </p:txBody>
      </p:sp>
      <p:sp>
        <p:nvSpPr>
          <p:cNvPr id="4" name="Slide Number Placeholder 3"/>
          <p:cNvSpPr>
            <a:spLocks noGrp="1"/>
          </p:cNvSpPr>
          <p:nvPr>
            <p:ph type="sldNum" sz="quarter" idx="5"/>
          </p:nvPr>
        </p:nvSpPr>
        <p:spPr/>
        <p:txBody>
          <a:bodyPr/>
          <a:lstStyle/>
          <a:p>
            <a:fld id="{15B361BC-0D4C-4259-81F2-FABFC715120B}" type="slidenum">
              <a:rPr lang="en-US" smtClean="0"/>
              <a:t>15</a:t>
            </a:fld>
            <a:endParaRPr lang="en-US"/>
          </a:p>
        </p:txBody>
      </p:sp>
    </p:spTree>
    <p:extLst>
      <p:ext uri="{BB962C8B-B14F-4D97-AF65-F5344CB8AC3E}">
        <p14:creationId xmlns:p14="http://schemas.microsoft.com/office/powerpoint/2010/main" val="3579368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framework of studies that solely addresses crop response to climate change entails three components</a:t>
            </a:r>
          </a:p>
          <a:p>
            <a:r>
              <a:rPr lang="en-US" dirty="0"/>
              <a:t>Choose a future climate</a:t>
            </a:r>
          </a:p>
          <a:p>
            <a:r>
              <a:rPr lang="en-US" dirty="0"/>
              <a:t>Estimate the crop yield response to climate change</a:t>
            </a:r>
          </a:p>
          <a:p>
            <a:r>
              <a:rPr lang="en-US" dirty="0"/>
              <a:t>Apply the crop yield response into an economic model and explore the market response</a:t>
            </a:r>
          </a:p>
        </p:txBody>
      </p:sp>
      <p:sp>
        <p:nvSpPr>
          <p:cNvPr id="4" name="Slide Number Placeholder 3"/>
          <p:cNvSpPr>
            <a:spLocks noGrp="1"/>
          </p:cNvSpPr>
          <p:nvPr>
            <p:ph type="sldNum" sz="quarter" idx="5"/>
          </p:nvPr>
        </p:nvSpPr>
        <p:spPr/>
        <p:txBody>
          <a:bodyPr/>
          <a:lstStyle/>
          <a:p>
            <a:fld id="{15B361BC-0D4C-4259-81F2-FABFC715120B}" type="slidenum">
              <a:rPr lang="en-US" smtClean="0"/>
              <a:t>16</a:t>
            </a:fld>
            <a:endParaRPr lang="en-US"/>
          </a:p>
        </p:txBody>
      </p:sp>
    </p:spTree>
    <p:extLst>
      <p:ext uri="{BB962C8B-B14F-4D97-AF65-F5344CB8AC3E}">
        <p14:creationId xmlns:p14="http://schemas.microsoft.com/office/powerpoint/2010/main" val="322669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 is particularly vulnerable to climate change through two pathways</a:t>
            </a:r>
          </a:p>
          <a:p>
            <a:pPr marL="228600" indent="-228600">
              <a:buAutoNum type="arabicPeriod"/>
            </a:pPr>
            <a:r>
              <a:rPr lang="en-US" dirty="0"/>
              <a:t>Climate induced crop yield changes, mainly due to changes in temp, prep, and CO2, this pathway has been the main focus in previous assessments of climate impact on agriculture.  is a rich literature addressing this pathway</a:t>
            </a:r>
          </a:p>
          <a:p>
            <a:pPr marL="228600" indent="-228600">
              <a:buAutoNum type="arabicPeriod"/>
            </a:pPr>
            <a:r>
              <a:rPr lang="en-US" dirty="0"/>
              <a:t>With growing evidence of decreasing labor productivity under heat stress, labor productivity here is measured as output per worker in a given working time period, it raise attention on the second pathway: Climate induced labor productivity changes, supported by </a:t>
            </a:r>
          </a:p>
          <a:p>
            <a:pPr marL="228600" indent="-228600">
              <a:buAutoNum type="arabicPeriod"/>
            </a:pPr>
            <a:endParaRPr lang="en-US" dirty="0"/>
          </a:p>
          <a:p>
            <a:r>
              <a:rPr lang="en-US" dirty="0"/>
              <a:t>Agricultural labor accounts for more than 25% of the current global employment, and they are particularly sensitive to heat stress due to high work intensity and outdoor working environment</a:t>
            </a:r>
          </a:p>
          <a:p>
            <a:endParaRPr lang="en-US" dirty="0"/>
          </a:p>
          <a:p>
            <a:r>
              <a:rPr lang="en-US" dirty="0"/>
              <a:t>Given heat waves are projected to be more intensive and frequent, and disproportionately affect tropics.</a:t>
            </a:r>
          </a:p>
          <a:p>
            <a:r>
              <a:rPr lang="en-US" dirty="0"/>
              <a:t>We are interested in answer the research question:</a:t>
            </a:r>
          </a:p>
          <a:p>
            <a:endParaRPr lang="en-US" dirty="0"/>
          </a:p>
        </p:txBody>
      </p:sp>
      <p:sp>
        <p:nvSpPr>
          <p:cNvPr id="4" name="Slide Number Placeholder 3"/>
          <p:cNvSpPr>
            <a:spLocks noGrp="1"/>
          </p:cNvSpPr>
          <p:nvPr>
            <p:ph type="sldNum" sz="quarter" idx="5"/>
          </p:nvPr>
        </p:nvSpPr>
        <p:spPr/>
        <p:txBody>
          <a:bodyPr/>
          <a:lstStyle/>
          <a:p>
            <a:fld id="{15B361BC-0D4C-4259-81F2-FABFC715120B}" type="slidenum">
              <a:rPr lang="en-US" smtClean="0"/>
              <a:t>2</a:t>
            </a:fld>
            <a:endParaRPr lang="en-US"/>
          </a:p>
        </p:txBody>
      </p:sp>
    </p:spTree>
    <p:extLst>
      <p:ext uri="{BB962C8B-B14F-4D97-AF65-F5344CB8AC3E}">
        <p14:creationId xmlns:p14="http://schemas.microsoft.com/office/powerpoint/2010/main" val="373513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design 4 experiments to answer our research questions</a:t>
            </a:r>
          </a:p>
          <a:p>
            <a:r>
              <a:rPr lang="en-US" dirty="0"/>
              <a:t>We start with a reference scenario with SSP2, and no biophysical response in crop and labor to climate change</a:t>
            </a:r>
          </a:p>
          <a:p>
            <a:r>
              <a:rPr lang="en-US" dirty="0"/>
              <a:t>Then we have the crop-only experiment to represent the widely-addressed crop pathway</a:t>
            </a:r>
          </a:p>
          <a:p>
            <a:r>
              <a:rPr lang="en-US" dirty="0"/>
              <a:t>Next, we have the labor-only experiment to incorporate labor pathway</a:t>
            </a:r>
          </a:p>
          <a:p>
            <a:r>
              <a:rPr lang="en-US" dirty="0"/>
              <a:t>The last experiment include both pathways</a:t>
            </a:r>
          </a:p>
          <a:p>
            <a:endParaRPr lang="en-US" dirty="0"/>
          </a:p>
          <a:p>
            <a:r>
              <a:rPr lang="en-US" dirty="0"/>
              <a:t>We obtain agricultural market outcomes from each experiment, and compare the outcomes across experiments relative to the reference to evaluate the climate impact on agriculture through alternative pathways.</a:t>
            </a:r>
          </a:p>
          <a:p>
            <a:endParaRPr lang="en-US" dirty="0"/>
          </a:p>
        </p:txBody>
      </p:sp>
      <p:sp>
        <p:nvSpPr>
          <p:cNvPr id="4" name="Slide Number Placeholder 3"/>
          <p:cNvSpPr>
            <a:spLocks noGrp="1"/>
          </p:cNvSpPr>
          <p:nvPr>
            <p:ph type="sldNum" sz="quarter" idx="5"/>
          </p:nvPr>
        </p:nvSpPr>
        <p:spPr/>
        <p:txBody>
          <a:bodyPr/>
          <a:lstStyle/>
          <a:p>
            <a:fld id="{15B361BC-0D4C-4259-81F2-FABFC715120B}" type="slidenum">
              <a:rPr lang="en-US" smtClean="0"/>
              <a:t>3</a:t>
            </a:fld>
            <a:endParaRPr lang="en-US"/>
          </a:p>
        </p:txBody>
      </p:sp>
    </p:spTree>
    <p:extLst>
      <p:ext uri="{BB962C8B-B14F-4D97-AF65-F5344CB8AC3E}">
        <p14:creationId xmlns:p14="http://schemas.microsoft.com/office/powerpoint/2010/main" val="3421770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we adopt climate projections and crop yield projections from ISIMIP2b data, we take the climate projections as input and derive heat stress and the associated labor productivity loss following the Dunne et al paper.</a:t>
            </a:r>
          </a:p>
          <a:p>
            <a:r>
              <a:rPr lang="en-US" dirty="0"/>
              <a:t>We adopt the Global Change Analysis Model (GCAM), to conduct the experiments. GCAM is multi-sector dynamic model, which integrates both earth and human systems,.</a:t>
            </a:r>
          </a:p>
          <a:p>
            <a:endParaRPr lang="en-US" dirty="0"/>
          </a:p>
          <a:p>
            <a:r>
              <a:rPr lang="en-US" dirty="0"/>
              <a:t>While in our paper we have conducted all experiments in with alternative model and input choices, In this presentation, we focus on one scenario, where the climate projections are based on HadGEM2, crop yield projection is from GEPIC, and labor-heat response function is based on Dunne. All the following results are experiments conducted with this set of choices of models.</a:t>
            </a:r>
          </a:p>
        </p:txBody>
      </p:sp>
      <p:sp>
        <p:nvSpPr>
          <p:cNvPr id="4" name="Slide Number Placeholder 3"/>
          <p:cNvSpPr>
            <a:spLocks noGrp="1"/>
          </p:cNvSpPr>
          <p:nvPr>
            <p:ph type="sldNum" sz="quarter" idx="5"/>
          </p:nvPr>
        </p:nvSpPr>
        <p:spPr/>
        <p:txBody>
          <a:bodyPr/>
          <a:lstStyle/>
          <a:p>
            <a:fld id="{15B361BC-0D4C-4259-81F2-FABFC715120B}" type="slidenum">
              <a:rPr lang="en-US" smtClean="0"/>
              <a:t>4</a:t>
            </a:fld>
            <a:endParaRPr lang="en-US"/>
          </a:p>
        </p:txBody>
      </p:sp>
    </p:spTree>
    <p:extLst>
      <p:ext uri="{BB962C8B-B14F-4D97-AF65-F5344CB8AC3E}">
        <p14:creationId xmlns:p14="http://schemas.microsoft.com/office/powerpoint/2010/main" val="312818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biophysical response to future climate change </a:t>
            </a:r>
          </a:p>
          <a:p>
            <a:r>
              <a:rPr lang="en-US" dirty="0"/>
              <a:t>The top map plots the water-basin level average crop yield changes under RCP 6.0, where we observe large heterogeneity across regions in terms of magnitude and direction, while at the global level, crop yield is projected to decrease by 2.67% compared to the reference in 2100.</a:t>
            </a:r>
          </a:p>
          <a:p>
            <a:endParaRPr lang="en-US" dirty="0"/>
          </a:p>
          <a:p>
            <a:r>
              <a:rPr lang="en-US" dirty="0"/>
              <a:t>The bottom map plots the water-basin level average agricultural labor productivity loss under RCP 6.0, and the global ag labor productivity can decline by 18%. With the key regions.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5B361BC-0D4C-4259-81F2-FABFC715120B}" type="slidenum">
              <a:rPr lang="en-US" smtClean="0"/>
              <a:t>5</a:t>
            </a:fld>
            <a:endParaRPr lang="en-US"/>
          </a:p>
        </p:txBody>
      </p:sp>
    </p:spTree>
    <p:extLst>
      <p:ext uri="{BB962C8B-B14F-4D97-AF65-F5344CB8AC3E}">
        <p14:creationId xmlns:p14="http://schemas.microsoft.com/office/powerpoint/2010/main" val="305625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climate-induced crop yield and labor productivity changes, we further observe fluctuation in the market outcomes.</a:t>
            </a:r>
          </a:p>
          <a:p>
            <a:endParaRPr lang="en-US" dirty="0"/>
          </a:p>
          <a:p>
            <a:r>
              <a:rPr lang="en-US" dirty="0"/>
              <a:t>Left hand side represent regional combined climate impact on major crop production. Major crop consists of corn, wheat rice and soybean. </a:t>
            </a:r>
          </a:p>
          <a:p>
            <a:endParaRPr lang="en-US" dirty="0"/>
          </a:p>
          <a:p>
            <a:r>
              <a:rPr lang="en-US" dirty="0"/>
              <a:t>First, the major crop production is projected to shift out from tropics and Canada to the rest of the world, heterogeneity across regions encourage agricultural trade. The global production decline by 4%</a:t>
            </a:r>
          </a:p>
          <a:p>
            <a:endParaRPr lang="en-US" dirty="0"/>
          </a:p>
          <a:p>
            <a:r>
              <a:rPr lang="en-US" dirty="0"/>
              <a:t>To decompose the combined impact, we find crop and labor pathways both introduce about 2% impact.</a:t>
            </a:r>
          </a:p>
          <a:p>
            <a:r>
              <a:rPr lang="en-US" dirty="0"/>
              <a:t> </a:t>
            </a:r>
          </a:p>
        </p:txBody>
      </p:sp>
      <p:sp>
        <p:nvSpPr>
          <p:cNvPr id="4" name="Slide Number Placeholder 3"/>
          <p:cNvSpPr>
            <a:spLocks noGrp="1"/>
          </p:cNvSpPr>
          <p:nvPr>
            <p:ph type="sldNum" sz="quarter" idx="5"/>
          </p:nvPr>
        </p:nvSpPr>
        <p:spPr/>
        <p:txBody>
          <a:bodyPr/>
          <a:lstStyle/>
          <a:p>
            <a:fld id="{15B361BC-0D4C-4259-81F2-FABFC715120B}" type="slidenum">
              <a:rPr lang="en-US" smtClean="0"/>
              <a:t>6</a:t>
            </a:fld>
            <a:endParaRPr lang="en-US"/>
          </a:p>
        </p:txBody>
      </p:sp>
    </p:spTree>
    <p:extLst>
      <p:ext uri="{BB962C8B-B14F-4D97-AF65-F5344CB8AC3E}">
        <p14:creationId xmlns:p14="http://schemas.microsoft.com/office/powerpoint/2010/main" val="2821250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production reduction introduce food price increase in most regions, Middle East and South Africa have less than 0.3% reduction in food price</a:t>
            </a:r>
          </a:p>
        </p:txBody>
      </p:sp>
      <p:sp>
        <p:nvSpPr>
          <p:cNvPr id="4" name="Slide Number Placeholder 3"/>
          <p:cNvSpPr>
            <a:spLocks noGrp="1"/>
          </p:cNvSpPr>
          <p:nvPr>
            <p:ph type="sldNum" sz="quarter" idx="5"/>
          </p:nvPr>
        </p:nvSpPr>
        <p:spPr/>
        <p:txBody>
          <a:bodyPr/>
          <a:lstStyle/>
          <a:p>
            <a:fld id="{15B361BC-0D4C-4259-81F2-FABFC715120B}" type="slidenum">
              <a:rPr lang="en-US" smtClean="0"/>
              <a:t>7</a:t>
            </a:fld>
            <a:endParaRPr lang="en-US"/>
          </a:p>
        </p:txBody>
      </p:sp>
    </p:spTree>
    <p:extLst>
      <p:ext uri="{BB962C8B-B14F-4D97-AF65-F5344CB8AC3E}">
        <p14:creationId xmlns:p14="http://schemas.microsoft.com/office/powerpoint/2010/main" val="265036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compensate the reduced labor productivity, agricultural draws labor from the rest of economy</a:t>
            </a:r>
          </a:p>
        </p:txBody>
      </p:sp>
      <p:sp>
        <p:nvSpPr>
          <p:cNvPr id="4" name="Slide Number Placeholder 3"/>
          <p:cNvSpPr>
            <a:spLocks noGrp="1"/>
          </p:cNvSpPr>
          <p:nvPr>
            <p:ph type="sldNum" sz="quarter" idx="5"/>
          </p:nvPr>
        </p:nvSpPr>
        <p:spPr/>
        <p:txBody>
          <a:bodyPr/>
          <a:lstStyle/>
          <a:p>
            <a:fld id="{15B361BC-0D4C-4259-81F2-FABFC715120B}" type="slidenum">
              <a:rPr lang="en-US" smtClean="0"/>
              <a:t>8</a:t>
            </a:fld>
            <a:endParaRPr lang="en-US"/>
          </a:p>
        </p:txBody>
      </p:sp>
    </p:spTree>
    <p:extLst>
      <p:ext uri="{BB962C8B-B14F-4D97-AF65-F5344CB8AC3E}">
        <p14:creationId xmlns:p14="http://schemas.microsoft.com/office/powerpoint/2010/main" val="318731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present the poster of this study this Wednesday, and happy to discuss more details of this study.</a:t>
            </a:r>
          </a:p>
          <a:p>
            <a:r>
              <a:rPr lang="en-US" dirty="0"/>
              <a:t>Here I am closing the presentation with a few key insights and welcome discussion with future studies,</a:t>
            </a:r>
          </a:p>
          <a:p>
            <a:endParaRPr lang="en-US" dirty="0"/>
          </a:p>
          <a:p>
            <a:r>
              <a:rPr lang="en-US" dirty="0"/>
              <a:t>Our results show that </a:t>
            </a:r>
          </a:p>
          <a:p>
            <a:r>
              <a:rPr lang="en-US" dirty="0"/>
              <a:t>First, </a:t>
            </a:r>
          </a:p>
          <a:p>
            <a:r>
              <a:rPr lang="en-US" dirty="0"/>
              <a:t>Second, climate impact through labor and crop response are sensitive to the input model and function choices, and </a:t>
            </a:r>
          </a:p>
          <a:p>
            <a:r>
              <a:rPr lang="en-US" dirty="0"/>
              <a:t>Third, </a:t>
            </a:r>
          </a:p>
          <a:p>
            <a:endParaRPr lang="en-US" dirty="0"/>
          </a:p>
          <a:p>
            <a:r>
              <a:rPr lang="en-US" dirty="0"/>
              <a:t>Looking forwards, we advocate studies to further include heat stress impact on livestock, and also other non-ag sectors. We’d also be excited to see how labor response to climate playing a role in answering the long-lasting question: how climate impact on the GDP</a:t>
            </a:r>
          </a:p>
        </p:txBody>
      </p:sp>
      <p:sp>
        <p:nvSpPr>
          <p:cNvPr id="4" name="Slide Number Placeholder 3"/>
          <p:cNvSpPr>
            <a:spLocks noGrp="1"/>
          </p:cNvSpPr>
          <p:nvPr>
            <p:ph type="sldNum" sz="quarter" idx="5"/>
          </p:nvPr>
        </p:nvSpPr>
        <p:spPr/>
        <p:txBody>
          <a:bodyPr/>
          <a:lstStyle/>
          <a:p>
            <a:fld id="{15B361BC-0D4C-4259-81F2-FABFC715120B}" type="slidenum">
              <a:rPr lang="en-US" smtClean="0"/>
              <a:t>9</a:t>
            </a:fld>
            <a:endParaRPr lang="en-US"/>
          </a:p>
        </p:txBody>
      </p:sp>
    </p:spTree>
    <p:extLst>
      <p:ext uri="{BB962C8B-B14F-4D97-AF65-F5344CB8AC3E}">
        <p14:creationId xmlns:p14="http://schemas.microsoft.com/office/powerpoint/2010/main" val="408627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6DA7-51AC-1563-5BA7-DD632334BD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769BCC-24E4-4EF1-7E34-CE0CEF5D0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57A0DA-ACEA-E8B6-CA74-29121C8CEAA9}"/>
              </a:ext>
            </a:extLst>
          </p:cNvPr>
          <p:cNvSpPr>
            <a:spLocks noGrp="1"/>
          </p:cNvSpPr>
          <p:nvPr>
            <p:ph type="dt" sz="half" idx="10"/>
          </p:nvPr>
        </p:nvSpPr>
        <p:spPr/>
        <p:txBody>
          <a:bodyPr/>
          <a:lstStyle/>
          <a:p>
            <a:fld id="{BF4193DC-AD5B-4EA7-BECD-9C54A9512D0E}" type="datetimeFigureOut">
              <a:rPr lang="en-US" smtClean="0"/>
              <a:t>8/5/2024</a:t>
            </a:fld>
            <a:endParaRPr lang="en-US"/>
          </a:p>
        </p:txBody>
      </p:sp>
      <p:sp>
        <p:nvSpPr>
          <p:cNvPr id="5" name="Footer Placeholder 4">
            <a:extLst>
              <a:ext uri="{FF2B5EF4-FFF2-40B4-BE49-F238E27FC236}">
                <a16:creationId xmlns:a16="http://schemas.microsoft.com/office/drawing/2014/main" id="{7BC6EE29-8FF9-D036-8833-D9E1BDD88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2065F-E2BD-BCE3-8D8B-0F6A890AA2F0}"/>
              </a:ext>
            </a:extLst>
          </p:cNvPr>
          <p:cNvSpPr>
            <a:spLocks noGrp="1"/>
          </p:cNvSpPr>
          <p:nvPr>
            <p:ph type="sldNum" sz="quarter" idx="12"/>
          </p:nvPr>
        </p:nvSpPr>
        <p:spPr/>
        <p:txBody>
          <a:bodyPr/>
          <a:lstStyle/>
          <a:p>
            <a:fld id="{A3748736-20A4-4895-B995-9EC90EC6D0F5}" type="slidenum">
              <a:rPr lang="en-US" smtClean="0"/>
              <a:t>‹#›</a:t>
            </a:fld>
            <a:endParaRPr lang="en-US"/>
          </a:p>
        </p:txBody>
      </p:sp>
    </p:spTree>
    <p:extLst>
      <p:ext uri="{BB962C8B-B14F-4D97-AF65-F5344CB8AC3E}">
        <p14:creationId xmlns:p14="http://schemas.microsoft.com/office/powerpoint/2010/main" val="26901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9F76-8A3E-419F-669A-96C2FFB9A5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64A18A-B5F5-1D95-27F5-5DC862C034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56F39-711D-47E2-1D42-1D9BB8CC8FE2}"/>
              </a:ext>
            </a:extLst>
          </p:cNvPr>
          <p:cNvSpPr>
            <a:spLocks noGrp="1"/>
          </p:cNvSpPr>
          <p:nvPr>
            <p:ph type="dt" sz="half" idx="10"/>
          </p:nvPr>
        </p:nvSpPr>
        <p:spPr/>
        <p:txBody>
          <a:bodyPr/>
          <a:lstStyle/>
          <a:p>
            <a:fld id="{BF4193DC-AD5B-4EA7-BECD-9C54A9512D0E}" type="datetimeFigureOut">
              <a:rPr lang="en-US" smtClean="0"/>
              <a:t>8/5/2024</a:t>
            </a:fld>
            <a:endParaRPr lang="en-US"/>
          </a:p>
        </p:txBody>
      </p:sp>
      <p:sp>
        <p:nvSpPr>
          <p:cNvPr id="5" name="Footer Placeholder 4">
            <a:extLst>
              <a:ext uri="{FF2B5EF4-FFF2-40B4-BE49-F238E27FC236}">
                <a16:creationId xmlns:a16="http://schemas.microsoft.com/office/drawing/2014/main" id="{CFBE6281-FABA-E192-6F1D-5C026025E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24BE0-A4EC-C82A-417E-D1E1E7742489}"/>
              </a:ext>
            </a:extLst>
          </p:cNvPr>
          <p:cNvSpPr>
            <a:spLocks noGrp="1"/>
          </p:cNvSpPr>
          <p:nvPr>
            <p:ph type="sldNum" sz="quarter" idx="12"/>
          </p:nvPr>
        </p:nvSpPr>
        <p:spPr/>
        <p:txBody>
          <a:bodyPr/>
          <a:lstStyle/>
          <a:p>
            <a:fld id="{A3748736-20A4-4895-B995-9EC90EC6D0F5}" type="slidenum">
              <a:rPr lang="en-US" smtClean="0"/>
              <a:t>‹#›</a:t>
            </a:fld>
            <a:endParaRPr lang="en-US"/>
          </a:p>
        </p:txBody>
      </p:sp>
    </p:spTree>
    <p:extLst>
      <p:ext uri="{BB962C8B-B14F-4D97-AF65-F5344CB8AC3E}">
        <p14:creationId xmlns:p14="http://schemas.microsoft.com/office/powerpoint/2010/main" val="1197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B10C26-87B3-48A8-65A8-E3F70AE73D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AB0EDC-1C58-92B1-1591-8423DE8540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65E1C-176D-F944-7788-0466B3139559}"/>
              </a:ext>
            </a:extLst>
          </p:cNvPr>
          <p:cNvSpPr>
            <a:spLocks noGrp="1"/>
          </p:cNvSpPr>
          <p:nvPr>
            <p:ph type="dt" sz="half" idx="10"/>
          </p:nvPr>
        </p:nvSpPr>
        <p:spPr/>
        <p:txBody>
          <a:bodyPr/>
          <a:lstStyle/>
          <a:p>
            <a:fld id="{BF4193DC-AD5B-4EA7-BECD-9C54A9512D0E}" type="datetimeFigureOut">
              <a:rPr lang="en-US" smtClean="0"/>
              <a:t>8/5/2024</a:t>
            </a:fld>
            <a:endParaRPr lang="en-US"/>
          </a:p>
        </p:txBody>
      </p:sp>
      <p:sp>
        <p:nvSpPr>
          <p:cNvPr id="5" name="Footer Placeholder 4">
            <a:extLst>
              <a:ext uri="{FF2B5EF4-FFF2-40B4-BE49-F238E27FC236}">
                <a16:creationId xmlns:a16="http://schemas.microsoft.com/office/drawing/2014/main" id="{9256D9F5-7051-50DF-39AD-F818D91AD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AF131-E692-AA2F-3E10-D453F2E1FE3A}"/>
              </a:ext>
            </a:extLst>
          </p:cNvPr>
          <p:cNvSpPr>
            <a:spLocks noGrp="1"/>
          </p:cNvSpPr>
          <p:nvPr>
            <p:ph type="sldNum" sz="quarter" idx="12"/>
          </p:nvPr>
        </p:nvSpPr>
        <p:spPr/>
        <p:txBody>
          <a:bodyPr/>
          <a:lstStyle/>
          <a:p>
            <a:fld id="{A3748736-20A4-4895-B995-9EC90EC6D0F5}" type="slidenum">
              <a:rPr lang="en-US" smtClean="0"/>
              <a:t>‹#›</a:t>
            </a:fld>
            <a:endParaRPr lang="en-US"/>
          </a:p>
        </p:txBody>
      </p:sp>
    </p:spTree>
    <p:extLst>
      <p:ext uri="{BB962C8B-B14F-4D97-AF65-F5344CB8AC3E}">
        <p14:creationId xmlns:p14="http://schemas.microsoft.com/office/powerpoint/2010/main" val="378515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5EEE-FC99-3516-EAAD-F96E9363E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E26F61-7B47-519E-CE13-0C3212AA41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45AC0-8827-95C1-3C41-CF9000C4DF2C}"/>
              </a:ext>
            </a:extLst>
          </p:cNvPr>
          <p:cNvSpPr>
            <a:spLocks noGrp="1"/>
          </p:cNvSpPr>
          <p:nvPr>
            <p:ph type="dt" sz="half" idx="10"/>
          </p:nvPr>
        </p:nvSpPr>
        <p:spPr/>
        <p:txBody>
          <a:bodyPr/>
          <a:lstStyle/>
          <a:p>
            <a:fld id="{BF4193DC-AD5B-4EA7-BECD-9C54A9512D0E}" type="datetimeFigureOut">
              <a:rPr lang="en-US" smtClean="0"/>
              <a:t>8/5/2024</a:t>
            </a:fld>
            <a:endParaRPr lang="en-US"/>
          </a:p>
        </p:txBody>
      </p:sp>
      <p:sp>
        <p:nvSpPr>
          <p:cNvPr id="5" name="Footer Placeholder 4">
            <a:extLst>
              <a:ext uri="{FF2B5EF4-FFF2-40B4-BE49-F238E27FC236}">
                <a16:creationId xmlns:a16="http://schemas.microsoft.com/office/drawing/2014/main" id="{A7488964-A510-8FFF-3034-24DDA56C7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8FFF-60AA-CB34-A161-D97B2E5249BA}"/>
              </a:ext>
            </a:extLst>
          </p:cNvPr>
          <p:cNvSpPr>
            <a:spLocks noGrp="1"/>
          </p:cNvSpPr>
          <p:nvPr>
            <p:ph type="sldNum" sz="quarter" idx="12"/>
          </p:nvPr>
        </p:nvSpPr>
        <p:spPr/>
        <p:txBody>
          <a:bodyPr/>
          <a:lstStyle/>
          <a:p>
            <a:fld id="{A3748736-20A4-4895-B995-9EC90EC6D0F5}" type="slidenum">
              <a:rPr lang="en-US" smtClean="0"/>
              <a:t>‹#›</a:t>
            </a:fld>
            <a:endParaRPr lang="en-US"/>
          </a:p>
        </p:txBody>
      </p:sp>
    </p:spTree>
    <p:extLst>
      <p:ext uri="{BB962C8B-B14F-4D97-AF65-F5344CB8AC3E}">
        <p14:creationId xmlns:p14="http://schemas.microsoft.com/office/powerpoint/2010/main" val="266083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674D-B8E8-5ED1-7333-6949B1B3C1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102923-7C3D-282B-0BE8-6C6600B0EB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52DBD-59BC-6C7D-D032-EE9406FB53A9}"/>
              </a:ext>
            </a:extLst>
          </p:cNvPr>
          <p:cNvSpPr>
            <a:spLocks noGrp="1"/>
          </p:cNvSpPr>
          <p:nvPr>
            <p:ph type="dt" sz="half" idx="10"/>
          </p:nvPr>
        </p:nvSpPr>
        <p:spPr/>
        <p:txBody>
          <a:bodyPr/>
          <a:lstStyle/>
          <a:p>
            <a:fld id="{BF4193DC-AD5B-4EA7-BECD-9C54A9512D0E}" type="datetimeFigureOut">
              <a:rPr lang="en-US" smtClean="0"/>
              <a:t>8/5/2024</a:t>
            </a:fld>
            <a:endParaRPr lang="en-US"/>
          </a:p>
        </p:txBody>
      </p:sp>
      <p:sp>
        <p:nvSpPr>
          <p:cNvPr id="5" name="Footer Placeholder 4">
            <a:extLst>
              <a:ext uri="{FF2B5EF4-FFF2-40B4-BE49-F238E27FC236}">
                <a16:creationId xmlns:a16="http://schemas.microsoft.com/office/drawing/2014/main" id="{CCD289B7-1847-3AE4-C628-1AB7E5637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40E31-C085-9CC5-DF00-AD88A24911B7}"/>
              </a:ext>
            </a:extLst>
          </p:cNvPr>
          <p:cNvSpPr>
            <a:spLocks noGrp="1"/>
          </p:cNvSpPr>
          <p:nvPr>
            <p:ph type="sldNum" sz="quarter" idx="12"/>
          </p:nvPr>
        </p:nvSpPr>
        <p:spPr/>
        <p:txBody>
          <a:bodyPr/>
          <a:lstStyle/>
          <a:p>
            <a:fld id="{A3748736-20A4-4895-B995-9EC90EC6D0F5}" type="slidenum">
              <a:rPr lang="en-US" smtClean="0"/>
              <a:t>‹#›</a:t>
            </a:fld>
            <a:endParaRPr lang="en-US"/>
          </a:p>
        </p:txBody>
      </p:sp>
    </p:spTree>
    <p:extLst>
      <p:ext uri="{BB962C8B-B14F-4D97-AF65-F5344CB8AC3E}">
        <p14:creationId xmlns:p14="http://schemas.microsoft.com/office/powerpoint/2010/main" val="402956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696BB-0384-62BC-72D3-EF4624F0BD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8660DA-4B12-B23B-B425-482E509888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23F91-DDB9-CFE7-718E-10EE34EC2F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AAA359-E5E7-BF9B-D73A-21A3B808C4BB}"/>
              </a:ext>
            </a:extLst>
          </p:cNvPr>
          <p:cNvSpPr>
            <a:spLocks noGrp="1"/>
          </p:cNvSpPr>
          <p:nvPr>
            <p:ph type="dt" sz="half" idx="10"/>
          </p:nvPr>
        </p:nvSpPr>
        <p:spPr/>
        <p:txBody>
          <a:bodyPr/>
          <a:lstStyle/>
          <a:p>
            <a:fld id="{BF4193DC-AD5B-4EA7-BECD-9C54A9512D0E}" type="datetimeFigureOut">
              <a:rPr lang="en-US" smtClean="0"/>
              <a:t>8/5/2024</a:t>
            </a:fld>
            <a:endParaRPr lang="en-US"/>
          </a:p>
        </p:txBody>
      </p:sp>
      <p:sp>
        <p:nvSpPr>
          <p:cNvPr id="6" name="Footer Placeholder 5">
            <a:extLst>
              <a:ext uri="{FF2B5EF4-FFF2-40B4-BE49-F238E27FC236}">
                <a16:creationId xmlns:a16="http://schemas.microsoft.com/office/drawing/2014/main" id="{FF8A8E6D-633B-42BD-979E-4E20741E6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E556C-FC56-4A9A-6121-B39FA39FB6D0}"/>
              </a:ext>
            </a:extLst>
          </p:cNvPr>
          <p:cNvSpPr>
            <a:spLocks noGrp="1"/>
          </p:cNvSpPr>
          <p:nvPr>
            <p:ph type="sldNum" sz="quarter" idx="12"/>
          </p:nvPr>
        </p:nvSpPr>
        <p:spPr/>
        <p:txBody>
          <a:bodyPr/>
          <a:lstStyle/>
          <a:p>
            <a:fld id="{A3748736-20A4-4895-B995-9EC90EC6D0F5}" type="slidenum">
              <a:rPr lang="en-US" smtClean="0"/>
              <a:t>‹#›</a:t>
            </a:fld>
            <a:endParaRPr lang="en-US"/>
          </a:p>
        </p:txBody>
      </p:sp>
    </p:spTree>
    <p:extLst>
      <p:ext uri="{BB962C8B-B14F-4D97-AF65-F5344CB8AC3E}">
        <p14:creationId xmlns:p14="http://schemas.microsoft.com/office/powerpoint/2010/main" val="271758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7C7F-5C62-C62C-B312-61B89FCC35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3A41D0-7741-2CB6-32E9-A75D482AC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FD0B1C-FE1F-E5B9-AE5A-B561EBEB94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482D62-66D4-D12C-5F64-0E3589DB03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F72CD-C78B-687A-481B-3AE6E7FAD7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9FD2C5-3683-20B6-75DD-B541B0CED510}"/>
              </a:ext>
            </a:extLst>
          </p:cNvPr>
          <p:cNvSpPr>
            <a:spLocks noGrp="1"/>
          </p:cNvSpPr>
          <p:nvPr>
            <p:ph type="dt" sz="half" idx="10"/>
          </p:nvPr>
        </p:nvSpPr>
        <p:spPr/>
        <p:txBody>
          <a:bodyPr/>
          <a:lstStyle/>
          <a:p>
            <a:fld id="{BF4193DC-AD5B-4EA7-BECD-9C54A9512D0E}" type="datetimeFigureOut">
              <a:rPr lang="en-US" smtClean="0"/>
              <a:t>8/5/2024</a:t>
            </a:fld>
            <a:endParaRPr lang="en-US"/>
          </a:p>
        </p:txBody>
      </p:sp>
      <p:sp>
        <p:nvSpPr>
          <p:cNvPr id="8" name="Footer Placeholder 7">
            <a:extLst>
              <a:ext uri="{FF2B5EF4-FFF2-40B4-BE49-F238E27FC236}">
                <a16:creationId xmlns:a16="http://schemas.microsoft.com/office/drawing/2014/main" id="{00669D52-5F34-0C65-96F5-9AB701ADF5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023C5-1E07-B5F4-32A7-0A680DD2C55A}"/>
              </a:ext>
            </a:extLst>
          </p:cNvPr>
          <p:cNvSpPr>
            <a:spLocks noGrp="1"/>
          </p:cNvSpPr>
          <p:nvPr>
            <p:ph type="sldNum" sz="quarter" idx="12"/>
          </p:nvPr>
        </p:nvSpPr>
        <p:spPr/>
        <p:txBody>
          <a:bodyPr/>
          <a:lstStyle/>
          <a:p>
            <a:fld id="{A3748736-20A4-4895-B995-9EC90EC6D0F5}" type="slidenum">
              <a:rPr lang="en-US" smtClean="0"/>
              <a:t>‹#›</a:t>
            </a:fld>
            <a:endParaRPr lang="en-US"/>
          </a:p>
        </p:txBody>
      </p:sp>
    </p:spTree>
    <p:extLst>
      <p:ext uri="{BB962C8B-B14F-4D97-AF65-F5344CB8AC3E}">
        <p14:creationId xmlns:p14="http://schemas.microsoft.com/office/powerpoint/2010/main" val="120174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66EAF-07D3-8AD5-668F-32F54B97A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34D4EB-C8D7-0B07-240E-A053324AAB12}"/>
              </a:ext>
            </a:extLst>
          </p:cNvPr>
          <p:cNvSpPr>
            <a:spLocks noGrp="1"/>
          </p:cNvSpPr>
          <p:nvPr>
            <p:ph type="dt" sz="half" idx="10"/>
          </p:nvPr>
        </p:nvSpPr>
        <p:spPr/>
        <p:txBody>
          <a:bodyPr/>
          <a:lstStyle/>
          <a:p>
            <a:fld id="{BF4193DC-AD5B-4EA7-BECD-9C54A9512D0E}" type="datetimeFigureOut">
              <a:rPr lang="en-US" smtClean="0"/>
              <a:t>8/5/2024</a:t>
            </a:fld>
            <a:endParaRPr lang="en-US"/>
          </a:p>
        </p:txBody>
      </p:sp>
      <p:sp>
        <p:nvSpPr>
          <p:cNvPr id="4" name="Footer Placeholder 3">
            <a:extLst>
              <a:ext uri="{FF2B5EF4-FFF2-40B4-BE49-F238E27FC236}">
                <a16:creationId xmlns:a16="http://schemas.microsoft.com/office/drawing/2014/main" id="{324F34F2-3664-EB97-40D8-EBCC6188E6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B792F8-FF42-FA78-32F3-9BB8E60537A0}"/>
              </a:ext>
            </a:extLst>
          </p:cNvPr>
          <p:cNvSpPr>
            <a:spLocks noGrp="1"/>
          </p:cNvSpPr>
          <p:nvPr>
            <p:ph type="sldNum" sz="quarter" idx="12"/>
          </p:nvPr>
        </p:nvSpPr>
        <p:spPr/>
        <p:txBody>
          <a:bodyPr/>
          <a:lstStyle/>
          <a:p>
            <a:fld id="{A3748736-20A4-4895-B995-9EC90EC6D0F5}" type="slidenum">
              <a:rPr lang="en-US" smtClean="0"/>
              <a:t>‹#›</a:t>
            </a:fld>
            <a:endParaRPr lang="en-US"/>
          </a:p>
        </p:txBody>
      </p:sp>
    </p:spTree>
    <p:extLst>
      <p:ext uri="{BB962C8B-B14F-4D97-AF65-F5344CB8AC3E}">
        <p14:creationId xmlns:p14="http://schemas.microsoft.com/office/powerpoint/2010/main" val="38963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73886-B638-02CA-68DD-C7242CB2DC0F}"/>
              </a:ext>
            </a:extLst>
          </p:cNvPr>
          <p:cNvSpPr>
            <a:spLocks noGrp="1"/>
          </p:cNvSpPr>
          <p:nvPr>
            <p:ph type="dt" sz="half" idx="10"/>
          </p:nvPr>
        </p:nvSpPr>
        <p:spPr/>
        <p:txBody>
          <a:bodyPr/>
          <a:lstStyle/>
          <a:p>
            <a:fld id="{BF4193DC-AD5B-4EA7-BECD-9C54A9512D0E}" type="datetimeFigureOut">
              <a:rPr lang="en-US" smtClean="0"/>
              <a:t>8/5/2024</a:t>
            </a:fld>
            <a:endParaRPr lang="en-US"/>
          </a:p>
        </p:txBody>
      </p:sp>
      <p:sp>
        <p:nvSpPr>
          <p:cNvPr id="3" name="Footer Placeholder 2">
            <a:extLst>
              <a:ext uri="{FF2B5EF4-FFF2-40B4-BE49-F238E27FC236}">
                <a16:creationId xmlns:a16="http://schemas.microsoft.com/office/drawing/2014/main" id="{022530DE-9A00-F141-6123-F80BA85529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01D315-69F9-9106-D9FB-A446F5398596}"/>
              </a:ext>
            </a:extLst>
          </p:cNvPr>
          <p:cNvSpPr>
            <a:spLocks noGrp="1"/>
          </p:cNvSpPr>
          <p:nvPr>
            <p:ph type="sldNum" sz="quarter" idx="12"/>
          </p:nvPr>
        </p:nvSpPr>
        <p:spPr/>
        <p:txBody>
          <a:bodyPr/>
          <a:lstStyle/>
          <a:p>
            <a:fld id="{A3748736-20A4-4895-B995-9EC90EC6D0F5}" type="slidenum">
              <a:rPr lang="en-US" smtClean="0"/>
              <a:t>‹#›</a:t>
            </a:fld>
            <a:endParaRPr lang="en-US"/>
          </a:p>
        </p:txBody>
      </p:sp>
    </p:spTree>
    <p:extLst>
      <p:ext uri="{BB962C8B-B14F-4D97-AF65-F5344CB8AC3E}">
        <p14:creationId xmlns:p14="http://schemas.microsoft.com/office/powerpoint/2010/main" val="393136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FCE4-C3A2-D53C-63FA-8AA9C535A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7862B6-1970-F483-0334-818F5A024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BFA405-EE73-6DF1-16E6-1B16CDE88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99B45-EF69-24A7-35E0-81BA9D686EB9}"/>
              </a:ext>
            </a:extLst>
          </p:cNvPr>
          <p:cNvSpPr>
            <a:spLocks noGrp="1"/>
          </p:cNvSpPr>
          <p:nvPr>
            <p:ph type="dt" sz="half" idx="10"/>
          </p:nvPr>
        </p:nvSpPr>
        <p:spPr/>
        <p:txBody>
          <a:bodyPr/>
          <a:lstStyle/>
          <a:p>
            <a:fld id="{BF4193DC-AD5B-4EA7-BECD-9C54A9512D0E}" type="datetimeFigureOut">
              <a:rPr lang="en-US" smtClean="0"/>
              <a:t>8/5/2024</a:t>
            </a:fld>
            <a:endParaRPr lang="en-US"/>
          </a:p>
        </p:txBody>
      </p:sp>
      <p:sp>
        <p:nvSpPr>
          <p:cNvPr id="6" name="Footer Placeholder 5">
            <a:extLst>
              <a:ext uri="{FF2B5EF4-FFF2-40B4-BE49-F238E27FC236}">
                <a16:creationId xmlns:a16="http://schemas.microsoft.com/office/drawing/2014/main" id="{CF55F9E8-EFD3-6531-60C9-0E362B157E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B0A4A5-75AA-06BB-7AD8-A8BDC1962CF5}"/>
              </a:ext>
            </a:extLst>
          </p:cNvPr>
          <p:cNvSpPr>
            <a:spLocks noGrp="1"/>
          </p:cNvSpPr>
          <p:nvPr>
            <p:ph type="sldNum" sz="quarter" idx="12"/>
          </p:nvPr>
        </p:nvSpPr>
        <p:spPr/>
        <p:txBody>
          <a:bodyPr/>
          <a:lstStyle/>
          <a:p>
            <a:fld id="{A3748736-20A4-4895-B995-9EC90EC6D0F5}" type="slidenum">
              <a:rPr lang="en-US" smtClean="0"/>
              <a:t>‹#›</a:t>
            </a:fld>
            <a:endParaRPr lang="en-US"/>
          </a:p>
        </p:txBody>
      </p:sp>
    </p:spTree>
    <p:extLst>
      <p:ext uri="{BB962C8B-B14F-4D97-AF65-F5344CB8AC3E}">
        <p14:creationId xmlns:p14="http://schemas.microsoft.com/office/powerpoint/2010/main" val="320347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BE2F-03DA-8BA2-7594-774CA7C573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1A8AD2-0709-E6DC-5F00-FB1BEA4174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93CBE6-EA21-8C02-5A18-CA5884BD3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BB45AB-EB4F-4F3F-EE38-5DE6DEA67E37}"/>
              </a:ext>
            </a:extLst>
          </p:cNvPr>
          <p:cNvSpPr>
            <a:spLocks noGrp="1"/>
          </p:cNvSpPr>
          <p:nvPr>
            <p:ph type="dt" sz="half" idx="10"/>
          </p:nvPr>
        </p:nvSpPr>
        <p:spPr/>
        <p:txBody>
          <a:bodyPr/>
          <a:lstStyle/>
          <a:p>
            <a:fld id="{BF4193DC-AD5B-4EA7-BECD-9C54A9512D0E}" type="datetimeFigureOut">
              <a:rPr lang="en-US" smtClean="0"/>
              <a:t>8/5/2024</a:t>
            </a:fld>
            <a:endParaRPr lang="en-US"/>
          </a:p>
        </p:txBody>
      </p:sp>
      <p:sp>
        <p:nvSpPr>
          <p:cNvPr id="6" name="Footer Placeholder 5">
            <a:extLst>
              <a:ext uri="{FF2B5EF4-FFF2-40B4-BE49-F238E27FC236}">
                <a16:creationId xmlns:a16="http://schemas.microsoft.com/office/drawing/2014/main" id="{F6ACA6F8-4AAF-F435-92B5-058E15928C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B76B7-8600-AAB1-0625-B9B25B853A82}"/>
              </a:ext>
            </a:extLst>
          </p:cNvPr>
          <p:cNvSpPr>
            <a:spLocks noGrp="1"/>
          </p:cNvSpPr>
          <p:nvPr>
            <p:ph type="sldNum" sz="quarter" idx="12"/>
          </p:nvPr>
        </p:nvSpPr>
        <p:spPr/>
        <p:txBody>
          <a:bodyPr/>
          <a:lstStyle/>
          <a:p>
            <a:fld id="{A3748736-20A4-4895-B995-9EC90EC6D0F5}" type="slidenum">
              <a:rPr lang="en-US" smtClean="0"/>
              <a:t>‹#›</a:t>
            </a:fld>
            <a:endParaRPr lang="en-US"/>
          </a:p>
        </p:txBody>
      </p:sp>
    </p:spTree>
    <p:extLst>
      <p:ext uri="{BB962C8B-B14F-4D97-AF65-F5344CB8AC3E}">
        <p14:creationId xmlns:p14="http://schemas.microsoft.com/office/powerpoint/2010/main" val="412317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C833A-AFBF-7B3B-C271-C523174690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439C6E-6029-1576-D38F-CB63171C6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EB8A7-93A1-D9A1-3648-7B8074C8BB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193DC-AD5B-4EA7-BECD-9C54A9512D0E}" type="datetimeFigureOut">
              <a:rPr lang="en-US" smtClean="0"/>
              <a:t>8/5/2024</a:t>
            </a:fld>
            <a:endParaRPr lang="en-US"/>
          </a:p>
        </p:txBody>
      </p:sp>
      <p:sp>
        <p:nvSpPr>
          <p:cNvPr id="5" name="Footer Placeholder 4">
            <a:extLst>
              <a:ext uri="{FF2B5EF4-FFF2-40B4-BE49-F238E27FC236}">
                <a16:creationId xmlns:a16="http://schemas.microsoft.com/office/drawing/2014/main" id="{9213C19C-4668-D53B-6FBE-EAE28C35D6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D21F1C-878F-FB88-1092-CDFB825372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48736-20A4-4895-B995-9EC90EC6D0F5}" type="slidenum">
              <a:rPr lang="en-US" smtClean="0"/>
              <a:t>‹#›</a:t>
            </a:fld>
            <a:endParaRPr lang="en-US"/>
          </a:p>
        </p:txBody>
      </p:sp>
    </p:spTree>
    <p:extLst>
      <p:ext uri="{BB962C8B-B14F-4D97-AF65-F5344CB8AC3E}">
        <p14:creationId xmlns:p14="http://schemas.microsoft.com/office/powerpoint/2010/main" val="670580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Pacific Northwest National Laboratory | Inclusive Graduate Education Network">
            <a:extLst>
              <a:ext uri="{FF2B5EF4-FFF2-40B4-BE49-F238E27FC236}">
                <a16:creationId xmlns:a16="http://schemas.microsoft.com/office/drawing/2014/main" id="{55D427CE-7064-DE93-EF9E-7D3EC4747F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68"/>
          <a:stretch/>
        </p:blipFill>
        <p:spPr bwMode="auto">
          <a:xfrm>
            <a:off x="0" y="0"/>
            <a:ext cx="3213717" cy="16437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784D331-6E66-4D80-B68B-CFFB2CEB8C32}"/>
              </a:ext>
            </a:extLst>
          </p:cNvPr>
          <p:cNvSpPr>
            <a:spLocks noGrp="1"/>
          </p:cNvSpPr>
          <p:nvPr>
            <p:ph type="ctrTitle"/>
          </p:nvPr>
        </p:nvSpPr>
        <p:spPr>
          <a:xfrm>
            <a:off x="622852" y="1652536"/>
            <a:ext cx="10946296" cy="1588253"/>
          </a:xfrm>
          <a:ln w="38100">
            <a:solidFill>
              <a:srgbClr val="C55A11"/>
            </a:solidFill>
          </a:ln>
        </p:spPr>
        <p:txBody>
          <a:bodyPr anchor="ctr">
            <a:noAutofit/>
          </a:bodyPr>
          <a:lstStyle/>
          <a:p>
            <a:r>
              <a:rPr lang="en-US" sz="3600" b="1" dirty="0">
                <a:solidFill>
                  <a:srgbClr val="DA7D00"/>
                </a:solidFill>
                <a:effectLst/>
                <a:ea typeface="Times New Roman" panose="02020603050405020304" pitchFamily="18" charset="0"/>
              </a:rPr>
              <a:t>Agricultural labor under future heat stress: productivity shocks and global agroeconomic consequences </a:t>
            </a:r>
            <a:endParaRPr lang="en-US" sz="3600" b="1" i="1" dirty="0">
              <a:solidFill>
                <a:srgbClr val="DA7D00"/>
              </a:solidFill>
            </a:endParaRPr>
          </a:p>
        </p:txBody>
      </p:sp>
      <p:sp>
        <p:nvSpPr>
          <p:cNvPr id="5" name="Subtitle 4">
            <a:extLst>
              <a:ext uri="{FF2B5EF4-FFF2-40B4-BE49-F238E27FC236}">
                <a16:creationId xmlns:a16="http://schemas.microsoft.com/office/drawing/2014/main" id="{CB27799A-17E6-4E53-8DB5-C3E09B0399B8}"/>
              </a:ext>
            </a:extLst>
          </p:cNvPr>
          <p:cNvSpPr>
            <a:spLocks noGrp="1"/>
          </p:cNvSpPr>
          <p:nvPr>
            <p:ph type="subTitle" idx="1"/>
          </p:nvPr>
        </p:nvSpPr>
        <p:spPr>
          <a:xfrm>
            <a:off x="537966" y="3575458"/>
            <a:ext cx="11116067" cy="1655762"/>
          </a:xfrm>
        </p:spPr>
        <p:txBody>
          <a:bodyPr>
            <a:normAutofit fontScale="77500" lnSpcReduction="20000"/>
          </a:bodyPr>
          <a:lstStyle/>
          <a:p>
            <a:pPr>
              <a:lnSpc>
                <a:spcPct val="120000"/>
              </a:lnSpc>
            </a:pPr>
            <a:r>
              <a:rPr lang="en-US" dirty="0"/>
              <a:t>Di Sheng, Xin Zhao, Jae Edmonds, Stephanie Waldhoff, </a:t>
            </a:r>
            <a:r>
              <a:rPr lang="en-US" baseline="30000" dirty="0"/>
              <a:t> </a:t>
            </a:r>
            <a:r>
              <a:rPr lang="en-US" dirty="0"/>
              <a:t>Pralit Patel, Brian O’Neill, Claudia Tebaldi, Marshall Wise </a:t>
            </a:r>
            <a:endParaRPr lang="en-US" baseline="30000" dirty="0"/>
          </a:p>
          <a:p>
            <a:pPr>
              <a:lnSpc>
                <a:spcPct val="120000"/>
              </a:lnSpc>
              <a:spcBef>
                <a:spcPts val="0"/>
              </a:spcBef>
            </a:pPr>
            <a:endParaRPr lang="en-US" sz="1400" baseline="30000" dirty="0"/>
          </a:p>
          <a:p>
            <a:pPr>
              <a:lnSpc>
                <a:spcPct val="120000"/>
              </a:lnSpc>
              <a:spcBef>
                <a:spcPts val="0"/>
              </a:spcBef>
            </a:pPr>
            <a:r>
              <a:rPr lang="en-US" sz="2100" dirty="0"/>
              <a:t> Joint Global Change Research Institute, Pacific Northwest National Laboratory | Correspondence: di.sheng@pnnl.gov</a:t>
            </a:r>
          </a:p>
          <a:p>
            <a:endParaRPr lang="en-US" dirty="0"/>
          </a:p>
          <a:p>
            <a:r>
              <a:rPr lang="en-US" dirty="0"/>
              <a:t>06 August 2024</a:t>
            </a:r>
          </a:p>
        </p:txBody>
      </p:sp>
      <p:pic>
        <p:nvPicPr>
          <p:cNvPr id="2" name="Picture 1">
            <a:extLst>
              <a:ext uri="{FF2B5EF4-FFF2-40B4-BE49-F238E27FC236}">
                <a16:creationId xmlns:a16="http://schemas.microsoft.com/office/drawing/2014/main" id="{446E1A45-8D47-A5EB-F692-DC4650F04447}"/>
              </a:ext>
            </a:extLst>
          </p:cNvPr>
          <p:cNvPicPr>
            <a:picLocks noChangeAspect="1"/>
          </p:cNvPicPr>
          <p:nvPr/>
        </p:nvPicPr>
        <p:blipFill>
          <a:blip r:embed="rId4"/>
          <a:stretch>
            <a:fillRect/>
          </a:stretch>
        </p:blipFill>
        <p:spPr>
          <a:xfrm>
            <a:off x="9302302" y="395269"/>
            <a:ext cx="2556235" cy="866603"/>
          </a:xfrm>
          <a:prstGeom prst="rect">
            <a:avLst/>
          </a:prstGeom>
        </p:spPr>
      </p:pic>
      <p:sp>
        <p:nvSpPr>
          <p:cNvPr id="13" name="Rectangle 1">
            <a:extLst>
              <a:ext uri="{FF2B5EF4-FFF2-40B4-BE49-F238E27FC236}">
                <a16:creationId xmlns:a16="http://schemas.microsoft.com/office/drawing/2014/main" id="{5986FB2A-3691-1010-FC71-C5EFC2F86A3A}"/>
              </a:ext>
            </a:extLst>
          </p:cNvPr>
          <p:cNvSpPr>
            <a:spLocks noChangeArrowheads="1"/>
          </p:cNvSpPr>
          <p:nvPr/>
        </p:nvSpPr>
        <p:spPr bwMode="auto">
          <a:xfrm>
            <a:off x="2413257" y="5316841"/>
            <a:ext cx="7365486" cy="106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874" rIns="0" bIns="161874"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1D1C1D"/>
                </a:solidFill>
                <a:effectLst/>
                <a:latin typeface="Arial" panose="020B0604020202020204" pitchFamily="34" charset="0"/>
                <a:ea typeface="Monaco"/>
                <a:cs typeface="Arial" panose="020B0604020202020204" pitchFamily="34" charset="0"/>
              </a:rPr>
              <a:t>Acknowledgments</a:t>
            </a:r>
            <a:r>
              <a:rPr kumimoji="0" lang="en-US" altLang="en-US" sz="1600" b="0" i="1" u="none" strike="noStrike" cap="none" normalizeH="0" baseline="0" dirty="0">
                <a:ln>
                  <a:noFill/>
                </a:ln>
                <a:solidFill>
                  <a:srgbClr val="1D1C1D"/>
                </a:solidFill>
                <a:effectLst/>
                <a:latin typeface="Arial" panose="020B0604020202020204" pitchFamily="34" charset="0"/>
                <a:ea typeface="Monaco"/>
                <a:cs typeface="Arial" panose="020B0604020202020204" pitchFamily="34" charset="0"/>
              </a:rPr>
              <a:t>: This research was supported by the U.S. Department of Energy, Office of Science, as part of research in MultiSector Dynamics, Earth and Environmental System Modeling Program.</a:t>
            </a:r>
            <a:r>
              <a:rPr kumimoji="0" lang="en-US" altLang="en-US"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2321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63BDF1-0649-4966-7986-620D058EB78F}"/>
              </a:ext>
            </a:extLst>
          </p:cNvPr>
          <p:cNvSpPr txBox="1"/>
          <p:nvPr/>
        </p:nvSpPr>
        <p:spPr>
          <a:xfrm>
            <a:off x="605118" y="618565"/>
            <a:ext cx="4276164" cy="707886"/>
          </a:xfrm>
          <a:prstGeom prst="rect">
            <a:avLst/>
          </a:prstGeom>
          <a:noFill/>
        </p:spPr>
        <p:txBody>
          <a:bodyPr wrap="square" rtlCol="0">
            <a:spAutoFit/>
          </a:bodyPr>
          <a:lstStyle/>
          <a:p>
            <a:r>
              <a:rPr lang="en-US" sz="4000" dirty="0"/>
              <a:t>SI</a:t>
            </a:r>
          </a:p>
        </p:txBody>
      </p:sp>
    </p:spTree>
    <p:extLst>
      <p:ext uri="{BB962C8B-B14F-4D97-AF65-F5344CB8AC3E}">
        <p14:creationId xmlns:p14="http://schemas.microsoft.com/office/powerpoint/2010/main" val="260274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47054F-2B28-89A0-C509-48B697FCAF6F}"/>
              </a:ext>
            </a:extLst>
          </p:cNvPr>
          <p:cNvSpPr txBox="1">
            <a:spLocks/>
          </p:cNvSpPr>
          <p:nvPr/>
        </p:nvSpPr>
        <p:spPr>
          <a:xfrm>
            <a:off x="838200" y="353895"/>
            <a:ext cx="10515600" cy="705330"/>
          </a:xfrm>
          <a:prstGeom prst="rect">
            <a:avLst/>
          </a:prstGeom>
          <a:solidFill>
            <a:schemeClr val="bg1"/>
          </a:solidFill>
          <a:ln w="57150">
            <a:solidFill>
              <a:srgbClr val="DA7D00"/>
            </a:solidFill>
          </a:ln>
        </p:spPr>
        <p:txBody>
          <a:bodyPr vert="horz" lIns="0" tIns="38100" rIns="76200" bIns="381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DA7D00"/>
                </a:solidFill>
                <a:latin typeface="Arial" panose="020B0604020202020204" pitchFamily="34" charset="0"/>
                <a:ea typeface="+mn-ea"/>
                <a:cs typeface="Arial" panose="020B0604020202020204" pitchFamily="34" charset="0"/>
              </a:rPr>
              <a:t>Severe vs Mild</a:t>
            </a:r>
            <a:endParaRPr lang="en-US" sz="3200" dirty="0">
              <a:solidFill>
                <a:schemeClr val="bg1">
                  <a:lumMod val="65000"/>
                </a:schemeClr>
              </a:solidFill>
              <a:latin typeface="Arial" panose="020B0604020202020204" pitchFamily="34" charset="0"/>
              <a:ea typeface="+mn-ea"/>
              <a:cs typeface="Arial" panose="020B0604020202020204" pitchFamily="34" charset="0"/>
            </a:endParaRPr>
          </a:p>
        </p:txBody>
      </p:sp>
      <p:sp>
        <p:nvSpPr>
          <p:cNvPr id="2" name="Slide Number Placeholder 3">
            <a:extLst>
              <a:ext uri="{FF2B5EF4-FFF2-40B4-BE49-F238E27FC236}">
                <a16:creationId xmlns:a16="http://schemas.microsoft.com/office/drawing/2014/main" id="{A42541CD-8E08-9370-6DDB-D7B6105E1401}"/>
              </a:ext>
            </a:extLst>
          </p:cNvPr>
          <p:cNvSpPr>
            <a:spLocks noGrp="1"/>
          </p:cNvSpPr>
          <p:nvPr>
            <p:ph type="sldNum" sz="quarter" idx="12"/>
          </p:nvPr>
        </p:nvSpPr>
        <p:spPr>
          <a:xfrm>
            <a:off x="11387253" y="6473415"/>
            <a:ext cx="8047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5B396-8804-46D5-8B76-B98252BC9C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81A296-7B48-8729-2A7A-0D8B0F78A521}"/>
              </a:ext>
            </a:extLst>
          </p:cNvPr>
          <p:cNvPicPr>
            <a:picLocks noChangeAspect="1"/>
          </p:cNvPicPr>
          <p:nvPr/>
        </p:nvPicPr>
        <p:blipFill>
          <a:blip r:embed="rId3"/>
          <a:stretch>
            <a:fillRect/>
          </a:stretch>
        </p:blipFill>
        <p:spPr>
          <a:xfrm>
            <a:off x="132155" y="6484708"/>
            <a:ext cx="913650" cy="309741"/>
          </a:xfrm>
          <a:prstGeom prst="rect">
            <a:avLst/>
          </a:prstGeom>
        </p:spPr>
      </p:pic>
      <p:pic>
        <p:nvPicPr>
          <p:cNvPr id="6" name="Picture 5">
            <a:extLst>
              <a:ext uri="{FF2B5EF4-FFF2-40B4-BE49-F238E27FC236}">
                <a16:creationId xmlns:a16="http://schemas.microsoft.com/office/drawing/2014/main" id="{F0F48DEC-C4C1-D415-B6B0-E2F0093F0AE0}"/>
              </a:ext>
            </a:extLst>
          </p:cNvPr>
          <p:cNvPicPr>
            <a:picLocks noChangeAspect="1"/>
          </p:cNvPicPr>
          <p:nvPr/>
        </p:nvPicPr>
        <p:blipFill>
          <a:blip r:embed="rId4"/>
          <a:stretch>
            <a:fillRect/>
          </a:stretch>
        </p:blipFill>
        <p:spPr>
          <a:xfrm>
            <a:off x="3070412" y="1146897"/>
            <a:ext cx="6292233" cy="5509080"/>
          </a:xfrm>
          <a:prstGeom prst="rect">
            <a:avLst/>
          </a:prstGeom>
        </p:spPr>
      </p:pic>
    </p:spTree>
    <p:extLst>
      <p:ext uri="{BB962C8B-B14F-4D97-AF65-F5344CB8AC3E}">
        <p14:creationId xmlns:p14="http://schemas.microsoft.com/office/powerpoint/2010/main" val="212627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47054F-2B28-89A0-C509-48B697FCAF6F}"/>
              </a:ext>
            </a:extLst>
          </p:cNvPr>
          <p:cNvSpPr txBox="1">
            <a:spLocks/>
          </p:cNvSpPr>
          <p:nvPr/>
        </p:nvSpPr>
        <p:spPr>
          <a:xfrm>
            <a:off x="202561" y="150309"/>
            <a:ext cx="11722740" cy="1147604"/>
          </a:xfrm>
          <a:prstGeom prst="rect">
            <a:avLst/>
          </a:prstGeom>
          <a:solidFill>
            <a:schemeClr val="bg1"/>
          </a:solidFill>
          <a:ln w="57150">
            <a:solidFill>
              <a:srgbClr val="DA7D00"/>
            </a:solidFill>
          </a:ln>
        </p:spPr>
        <p:txBody>
          <a:bodyPr vert="horz" lIns="0" tIns="38100" rIns="76200" bIns="381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DA7D00"/>
                </a:solidFill>
                <a:latin typeface="Arial" panose="020B0604020202020204" pitchFamily="34" charset="0"/>
                <a:ea typeface="+mn-ea"/>
                <a:cs typeface="Arial" panose="020B0604020202020204" pitchFamily="34" charset="0"/>
              </a:rPr>
              <a:t>Climate Impacts on </a:t>
            </a:r>
          </a:p>
          <a:p>
            <a:pPr algn="ctr"/>
            <a:r>
              <a:rPr lang="en-US" sz="3200" dirty="0">
                <a:solidFill>
                  <a:srgbClr val="DA7D00"/>
                </a:solidFill>
                <a:latin typeface="Arial" panose="020B0604020202020204" pitchFamily="34" charset="0"/>
                <a:ea typeface="+mn-ea"/>
                <a:cs typeface="Arial" panose="020B0604020202020204" pitchFamily="34" charset="0"/>
              </a:rPr>
              <a:t>Major </a:t>
            </a:r>
            <a:r>
              <a:rPr lang="en-US" sz="3600" b="1" dirty="0">
                <a:solidFill>
                  <a:srgbClr val="DA7D00"/>
                </a:solidFill>
                <a:latin typeface="Arial" panose="020B0604020202020204" pitchFamily="34" charset="0"/>
                <a:ea typeface="+mn-ea"/>
                <a:cs typeface="Arial" panose="020B0604020202020204" pitchFamily="34" charset="0"/>
              </a:rPr>
              <a:t>Crop Production: 2100</a:t>
            </a:r>
            <a:endParaRPr lang="en-US" sz="3200" dirty="0">
              <a:solidFill>
                <a:schemeClr val="bg1">
                  <a:lumMod val="65000"/>
                </a:schemeClr>
              </a:solidFill>
              <a:latin typeface="Arial" panose="020B0604020202020204" pitchFamily="34" charset="0"/>
              <a:ea typeface="+mn-ea"/>
              <a:cs typeface="Arial" panose="020B0604020202020204" pitchFamily="34" charset="0"/>
            </a:endParaRPr>
          </a:p>
        </p:txBody>
      </p:sp>
      <p:sp>
        <p:nvSpPr>
          <p:cNvPr id="2" name="Slide Number Placeholder 3">
            <a:extLst>
              <a:ext uri="{FF2B5EF4-FFF2-40B4-BE49-F238E27FC236}">
                <a16:creationId xmlns:a16="http://schemas.microsoft.com/office/drawing/2014/main" id="{A42541CD-8E08-9370-6DDB-D7B6105E1401}"/>
              </a:ext>
            </a:extLst>
          </p:cNvPr>
          <p:cNvSpPr>
            <a:spLocks noGrp="1"/>
          </p:cNvSpPr>
          <p:nvPr>
            <p:ph type="sldNum" sz="quarter" idx="12"/>
          </p:nvPr>
        </p:nvSpPr>
        <p:spPr>
          <a:xfrm>
            <a:off x="11387253" y="6473415"/>
            <a:ext cx="8047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5B396-8804-46D5-8B76-B98252BC9C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81A296-7B48-8729-2A7A-0D8B0F78A521}"/>
              </a:ext>
            </a:extLst>
          </p:cNvPr>
          <p:cNvPicPr>
            <a:picLocks noChangeAspect="1"/>
          </p:cNvPicPr>
          <p:nvPr/>
        </p:nvPicPr>
        <p:blipFill>
          <a:blip r:embed="rId3"/>
          <a:stretch>
            <a:fillRect/>
          </a:stretch>
        </p:blipFill>
        <p:spPr>
          <a:xfrm>
            <a:off x="132155" y="6484708"/>
            <a:ext cx="913650" cy="309741"/>
          </a:xfrm>
          <a:prstGeom prst="rect">
            <a:avLst/>
          </a:prstGeom>
        </p:spPr>
      </p:pic>
      <p:pic>
        <p:nvPicPr>
          <p:cNvPr id="21" name="Picture 20">
            <a:extLst>
              <a:ext uri="{FF2B5EF4-FFF2-40B4-BE49-F238E27FC236}">
                <a16:creationId xmlns:a16="http://schemas.microsoft.com/office/drawing/2014/main" id="{DBA0B274-9531-4F2C-8759-5E84A7DD2CC0}"/>
              </a:ext>
            </a:extLst>
          </p:cNvPr>
          <p:cNvPicPr>
            <a:picLocks noChangeAspect="1"/>
          </p:cNvPicPr>
          <p:nvPr/>
        </p:nvPicPr>
        <p:blipFill>
          <a:blip r:embed="rId4"/>
          <a:stretch>
            <a:fillRect/>
          </a:stretch>
        </p:blipFill>
        <p:spPr>
          <a:xfrm>
            <a:off x="5420834" y="1801314"/>
            <a:ext cx="947383" cy="2711940"/>
          </a:xfrm>
          <a:prstGeom prst="rect">
            <a:avLst/>
          </a:prstGeom>
        </p:spPr>
      </p:pic>
      <p:pic>
        <p:nvPicPr>
          <p:cNvPr id="6" name="Picture 5">
            <a:extLst>
              <a:ext uri="{FF2B5EF4-FFF2-40B4-BE49-F238E27FC236}">
                <a16:creationId xmlns:a16="http://schemas.microsoft.com/office/drawing/2014/main" id="{84D0BA50-938D-1262-A37B-253B43D75AA7}"/>
              </a:ext>
            </a:extLst>
          </p:cNvPr>
          <p:cNvPicPr>
            <a:picLocks noChangeAspect="1"/>
          </p:cNvPicPr>
          <p:nvPr/>
        </p:nvPicPr>
        <p:blipFill>
          <a:blip r:embed="rId5"/>
          <a:stretch>
            <a:fillRect/>
          </a:stretch>
        </p:blipFill>
        <p:spPr>
          <a:xfrm>
            <a:off x="202560" y="1731954"/>
            <a:ext cx="5086350" cy="2781300"/>
          </a:xfrm>
          <a:prstGeom prst="rect">
            <a:avLst/>
          </a:prstGeom>
        </p:spPr>
      </p:pic>
      <p:sp>
        <p:nvSpPr>
          <p:cNvPr id="30" name="TextBox 29">
            <a:extLst>
              <a:ext uri="{FF2B5EF4-FFF2-40B4-BE49-F238E27FC236}">
                <a16:creationId xmlns:a16="http://schemas.microsoft.com/office/drawing/2014/main" id="{8AE48106-7383-A2F5-5107-61C9FDD64E7E}"/>
              </a:ext>
            </a:extLst>
          </p:cNvPr>
          <p:cNvSpPr txBox="1"/>
          <p:nvPr/>
        </p:nvSpPr>
        <p:spPr>
          <a:xfrm>
            <a:off x="7445521" y="1668454"/>
            <a:ext cx="4161588" cy="461665"/>
          </a:xfrm>
          <a:prstGeom prst="rect">
            <a:avLst/>
          </a:prstGeom>
          <a:noFill/>
        </p:spPr>
        <p:txBody>
          <a:bodyPr wrap="none" rtlCol="0">
            <a:spAutoFit/>
          </a:bodyPr>
          <a:lstStyle/>
          <a:p>
            <a:r>
              <a:rPr lang="en-US" sz="2400" b="1" dirty="0"/>
              <a:t>Global Aggregate Change: 2100</a:t>
            </a:r>
          </a:p>
        </p:txBody>
      </p:sp>
      <p:sp>
        <p:nvSpPr>
          <p:cNvPr id="27" name="TextBox 26">
            <a:extLst>
              <a:ext uri="{FF2B5EF4-FFF2-40B4-BE49-F238E27FC236}">
                <a16:creationId xmlns:a16="http://schemas.microsoft.com/office/drawing/2014/main" id="{85EA1196-EEA4-C4B2-DA2D-E86A74C6E900}"/>
              </a:ext>
            </a:extLst>
          </p:cNvPr>
          <p:cNvSpPr txBox="1"/>
          <p:nvPr/>
        </p:nvSpPr>
        <p:spPr>
          <a:xfrm rot="18986817">
            <a:off x="7773832" y="5777341"/>
            <a:ext cx="1431625" cy="369332"/>
          </a:xfrm>
          <a:prstGeom prst="rect">
            <a:avLst/>
          </a:prstGeom>
          <a:noFill/>
        </p:spPr>
        <p:txBody>
          <a:bodyPr wrap="square" rtlCol="0">
            <a:spAutoFit/>
          </a:bodyPr>
          <a:lstStyle/>
          <a:p>
            <a:pPr algn="ctr"/>
            <a:r>
              <a:rPr lang="en-US" dirty="0">
                <a:solidFill>
                  <a:srgbClr val="00B050"/>
                </a:solidFill>
              </a:rPr>
              <a:t>Crop-only</a:t>
            </a:r>
          </a:p>
        </p:txBody>
      </p:sp>
      <p:sp>
        <p:nvSpPr>
          <p:cNvPr id="28" name="TextBox 27">
            <a:extLst>
              <a:ext uri="{FF2B5EF4-FFF2-40B4-BE49-F238E27FC236}">
                <a16:creationId xmlns:a16="http://schemas.microsoft.com/office/drawing/2014/main" id="{51F4083A-6D5C-60A9-56C1-F11A5ABBC18F}"/>
              </a:ext>
            </a:extLst>
          </p:cNvPr>
          <p:cNvSpPr txBox="1"/>
          <p:nvPr/>
        </p:nvSpPr>
        <p:spPr>
          <a:xfrm rot="18986817">
            <a:off x="8737307" y="5791264"/>
            <a:ext cx="1625878" cy="369332"/>
          </a:xfrm>
          <a:prstGeom prst="rect">
            <a:avLst/>
          </a:prstGeom>
          <a:noFill/>
        </p:spPr>
        <p:txBody>
          <a:bodyPr wrap="square" rtlCol="0">
            <a:spAutoFit/>
          </a:bodyPr>
          <a:lstStyle/>
          <a:p>
            <a:pPr algn="ctr"/>
            <a:r>
              <a:rPr lang="en-US" sz="1800" dirty="0">
                <a:solidFill>
                  <a:schemeClr val="accent2"/>
                </a:solidFill>
              </a:rPr>
              <a:t>Labor-only</a:t>
            </a:r>
            <a:endParaRPr lang="en-US" dirty="0">
              <a:solidFill>
                <a:schemeClr val="accent2"/>
              </a:solidFill>
            </a:endParaRPr>
          </a:p>
        </p:txBody>
      </p:sp>
      <p:sp>
        <p:nvSpPr>
          <p:cNvPr id="29" name="TextBox 28">
            <a:extLst>
              <a:ext uri="{FF2B5EF4-FFF2-40B4-BE49-F238E27FC236}">
                <a16:creationId xmlns:a16="http://schemas.microsoft.com/office/drawing/2014/main" id="{39D2740E-E798-9B3B-797E-6EDCED6434F9}"/>
              </a:ext>
            </a:extLst>
          </p:cNvPr>
          <p:cNvSpPr txBox="1"/>
          <p:nvPr/>
        </p:nvSpPr>
        <p:spPr>
          <a:xfrm rot="18986817">
            <a:off x="9759659" y="5777341"/>
            <a:ext cx="1625878" cy="369332"/>
          </a:xfrm>
          <a:prstGeom prst="rect">
            <a:avLst/>
          </a:prstGeom>
          <a:noFill/>
        </p:spPr>
        <p:txBody>
          <a:bodyPr wrap="square" rtlCol="0">
            <a:spAutoFit/>
          </a:bodyPr>
          <a:lstStyle/>
          <a:p>
            <a:pPr algn="ctr"/>
            <a:r>
              <a:rPr lang="en-US" sz="1800" dirty="0">
                <a:solidFill>
                  <a:schemeClr val="accent5"/>
                </a:solidFill>
              </a:rPr>
              <a:t>Combined</a:t>
            </a:r>
            <a:endParaRPr lang="en-US" dirty="0">
              <a:solidFill>
                <a:schemeClr val="accent5"/>
              </a:solidFill>
            </a:endParaRPr>
          </a:p>
        </p:txBody>
      </p:sp>
      <p:sp>
        <p:nvSpPr>
          <p:cNvPr id="16" name="TextBox 15">
            <a:extLst>
              <a:ext uri="{FF2B5EF4-FFF2-40B4-BE49-F238E27FC236}">
                <a16:creationId xmlns:a16="http://schemas.microsoft.com/office/drawing/2014/main" id="{3A8205AC-8E0E-4AA7-1B55-C4EFCF25B156}"/>
              </a:ext>
            </a:extLst>
          </p:cNvPr>
          <p:cNvSpPr txBox="1"/>
          <p:nvPr/>
        </p:nvSpPr>
        <p:spPr>
          <a:xfrm>
            <a:off x="155806" y="1687154"/>
            <a:ext cx="5932009" cy="461665"/>
          </a:xfrm>
          <a:prstGeom prst="rect">
            <a:avLst/>
          </a:prstGeom>
          <a:solidFill>
            <a:schemeClr val="bg1"/>
          </a:solidFill>
        </p:spPr>
        <p:txBody>
          <a:bodyPr wrap="none" rtlCol="0">
            <a:spAutoFit/>
          </a:bodyPr>
          <a:lstStyle/>
          <a:p>
            <a:r>
              <a:rPr lang="en-US" sz="2400" b="1" dirty="0"/>
              <a:t>Regional Change due to Labor pathway: 2100</a:t>
            </a:r>
          </a:p>
        </p:txBody>
      </p:sp>
      <p:pic>
        <p:nvPicPr>
          <p:cNvPr id="18" name="Picture 17">
            <a:extLst>
              <a:ext uri="{FF2B5EF4-FFF2-40B4-BE49-F238E27FC236}">
                <a16:creationId xmlns:a16="http://schemas.microsoft.com/office/drawing/2014/main" id="{B8779B96-7D0E-80B9-6A69-B93793C0A6BA}"/>
              </a:ext>
            </a:extLst>
          </p:cNvPr>
          <p:cNvPicPr>
            <a:picLocks noChangeAspect="1"/>
          </p:cNvPicPr>
          <p:nvPr/>
        </p:nvPicPr>
        <p:blipFill>
          <a:blip r:embed="rId6"/>
          <a:stretch>
            <a:fillRect/>
          </a:stretch>
        </p:blipFill>
        <p:spPr>
          <a:xfrm>
            <a:off x="6836653" y="2101149"/>
            <a:ext cx="4594234" cy="3465686"/>
          </a:xfrm>
          <a:prstGeom prst="rect">
            <a:avLst/>
          </a:prstGeom>
        </p:spPr>
      </p:pic>
      <p:sp>
        <p:nvSpPr>
          <p:cNvPr id="19" name="TextBox 18">
            <a:extLst>
              <a:ext uri="{FF2B5EF4-FFF2-40B4-BE49-F238E27FC236}">
                <a16:creationId xmlns:a16="http://schemas.microsoft.com/office/drawing/2014/main" id="{FFBE9EFF-A0C7-944E-F2FC-BD09547268A4}"/>
              </a:ext>
            </a:extLst>
          </p:cNvPr>
          <p:cNvSpPr txBox="1"/>
          <p:nvPr/>
        </p:nvSpPr>
        <p:spPr>
          <a:xfrm>
            <a:off x="300113" y="4693000"/>
            <a:ext cx="6068104" cy="1896055"/>
          </a:xfrm>
          <a:prstGeom prst="rect">
            <a:avLst/>
          </a:prstGeom>
          <a:noFill/>
        </p:spPr>
        <p:txBody>
          <a:bodyPr wrap="square" rtlCol="0">
            <a:noAutofit/>
          </a:bodyPr>
          <a:lstStyle/>
          <a:p>
            <a:pPr marL="342900" indent="-342900">
              <a:buFont typeface="Arial" panose="020B0604020202020204" pitchFamily="34" charset="0"/>
              <a:buChar char="•"/>
            </a:pPr>
            <a:r>
              <a:rPr lang="en-US" sz="2400" b="1" dirty="0"/>
              <a:t>Major crop production shifts out from tropics</a:t>
            </a:r>
          </a:p>
          <a:p>
            <a:pPr marL="342900" indent="-342900">
              <a:buFont typeface="Arial" panose="020B0604020202020204" pitchFamily="34" charset="0"/>
              <a:buChar char="•"/>
            </a:pPr>
            <a:r>
              <a:rPr lang="en-US" sz="2400" b="1" dirty="0"/>
              <a:t>International trade alleviates climate impact on global major crop production </a:t>
            </a:r>
          </a:p>
          <a:p>
            <a:endParaRPr lang="en-US" sz="2400" dirty="0"/>
          </a:p>
        </p:txBody>
      </p:sp>
    </p:spTree>
    <p:extLst>
      <p:ext uri="{BB962C8B-B14F-4D97-AF65-F5344CB8AC3E}">
        <p14:creationId xmlns:p14="http://schemas.microsoft.com/office/powerpoint/2010/main" val="2476093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47054F-2B28-89A0-C509-48B697FCAF6F}"/>
              </a:ext>
            </a:extLst>
          </p:cNvPr>
          <p:cNvSpPr txBox="1">
            <a:spLocks/>
          </p:cNvSpPr>
          <p:nvPr/>
        </p:nvSpPr>
        <p:spPr>
          <a:xfrm>
            <a:off x="132154" y="150309"/>
            <a:ext cx="11843946" cy="1147604"/>
          </a:xfrm>
          <a:prstGeom prst="rect">
            <a:avLst/>
          </a:prstGeom>
          <a:solidFill>
            <a:schemeClr val="bg1"/>
          </a:solidFill>
          <a:ln w="57150">
            <a:solidFill>
              <a:srgbClr val="DA7D00"/>
            </a:solidFill>
          </a:ln>
        </p:spPr>
        <p:txBody>
          <a:bodyPr vert="horz" lIns="0" tIns="38100" rIns="76200" bIns="381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DA7D00"/>
                </a:solidFill>
                <a:latin typeface="Arial" panose="020B0604020202020204" pitchFamily="34" charset="0"/>
                <a:ea typeface="+mn-ea"/>
                <a:cs typeface="Arial" panose="020B0604020202020204" pitchFamily="34" charset="0"/>
              </a:rPr>
              <a:t>Combined Impacts on </a:t>
            </a:r>
          </a:p>
          <a:p>
            <a:pPr algn="ctr"/>
            <a:r>
              <a:rPr lang="en-US" sz="3600" b="1" dirty="0">
                <a:solidFill>
                  <a:srgbClr val="DA7D00"/>
                </a:solidFill>
                <a:latin typeface="Arial" panose="020B0604020202020204" pitchFamily="34" charset="0"/>
                <a:ea typeface="+mn-ea"/>
                <a:cs typeface="Arial" panose="020B0604020202020204" pitchFamily="34" charset="0"/>
              </a:rPr>
              <a:t>Food Prices: 2100</a:t>
            </a:r>
            <a:endParaRPr lang="en-US" sz="3200" dirty="0">
              <a:solidFill>
                <a:schemeClr val="bg1">
                  <a:lumMod val="65000"/>
                </a:schemeClr>
              </a:solidFill>
              <a:latin typeface="Arial" panose="020B0604020202020204" pitchFamily="34" charset="0"/>
              <a:ea typeface="+mn-ea"/>
              <a:cs typeface="Arial" panose="020B0604020202020204" pitchFamily="34" charset="0"/>
            </a:endParaRPr>
          </a:p>
        </p:txBody>
      </p:sp>
      <p:sp>
        <p:nvSpPr>
          <p:cNvPr id="2" name="Slide Number Placeholder 3">
            <a:extLst>
              <a:ext uri="{FF2B5EF4-FFF2-40B4-BE49-F238E27FC236}">
                <a16:creationId xmlns:a16="http://schemas.microsoft.com/office/drawing/2014/main" id="{A42541CD-8E08-9370-6DDB-D7B6105E1401}"/>
              </a:ext>
            </a:extLst>
          </p:cNvPr>
          <p:cNvSpPr>
            <a:spLocks noGrp="1"/>
          </p:cNvSpPr>
          <p:nvPr>
            <p:ph type="sldNum" sz="quarter" idx="12"/>
          </p:nvPr>
        </p:nvSpPr>
        <p:spPr>
          <a:xfrm>
            <a:off x="11387253" y="6473415"/>
            <a:ext cx="8047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5B396-8804-46D5-8B76-B98252BC9C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81A296-7B48-8729-2A7A-0D8B0F78A521}"/>
              </a:ext>
            </a:extLst>
          </p:cNvPr>
          <p:cNvPicPr>
            <a:picLocks noChangeAspect="1"/>
          </p:cNvPicPr>
          <p:nvPr/>
        </p:nvPicPr>
        <p:blipFill>
          <a:blip r:embed="rId3"/>
          <a:stretch>
            <a:fillRect/>
          </a:stretch>
        </p:blipFill>
        <p:spPr>
          <a:xfrm>
            <a:off x="132155" y="6484708"/>
            <a:ext cx="913650" cy="309741"/>
          </a:xfrm>
          <a:prstGeom prst="rect">
            <a:avLst/>
          </a:prstGeom>
        </p:spPr>
      </p:pic>
      <p:sp>
        <p:nvSpPr>
          <p:cNvPr id="30" name="TextBox 29">
            <a:extLst>
              <a:ext uri="{FF2B5EF4-FFF2-40B4-BE49-F238E27FC236}">
                <a16:creationId xmlns:a16="http://schemas.microsoft.com/office/drawing/2014/main" id="{8AE48106-7383-A2F5-5107-61C9FDD64E7E}"/>
              </a:ext>
            </a:extLst>
          </p:cNvPr>
          <p:cNvSpPr txBox="1"/>
          <p:nvPr/>
        </p:nvSpPr>
        <p:spPr>
          <a:xfrm>
            <a:off x="7445521" y="1668454"/>
            <a:ext cx="4161588" cy="461665"/>
          </a:xfrm>
          <a:prstGeom prst="rect">
            <a:avLst/>
          </a:prstGeom>
          <a:noFill/>
        </p:spPr>
        <p:txBody>
          <a:bodyPr wrap="none" rtlCol="0">
            <a:spAutoFit/>
          </a:bodyPr>
          <a:lstStyle/>
          <a:p>
            <a:r>
              <a:rPr lang="en-US" sz="2400" b="1" dirty="0"/>
              <a:t>Global Aggregate Change: 2100</a:t>
            </a:r>
          </a:p>
        </p:txBody>
      </p:sp>
      <p:pic>
        <p:nvPicPr>
          <p:cNvPr id="7" name="Picture 6">
            <a:extLst>
              <a:ext uri="{FF2B5EF4-FFF2-40B4-BE49-F238E27FC236}">
                <a16:creationId xmlns:a16="http://schemas.microsoft.com/office/drawing/2014/main" id="{4ABD6BC5-3217-6FFB-E9FD-9F791440FCA9}"/>
              </a:ext>
            </a:extLst>
          </p:cNvPr>
          <p:cNvPicPr>
            <a:picLocks noChangeAspect="1"/>
          </p:cNvPicPr>
          <p:nvPr/>
        </p:nvPicPr>
        <p:blipFill>
          <a:blip r:embed="rId4"/>
          <a:stretch>
            <a:fillRect/>
          </a:stretch>
        </p:blipFill>
        <p:spPr>
          <a:xfrm>
            <a:off x="132155" y="1778928"/>
            <a:ext cx="5402539" cy="2628054"/>
          </a:xfrm>
          <a:prstGeom prst="rect">
            <a:avLst/>
          </a:prstGeom>
        </p:spPr>
      </p:pic>
      <p:pic>
        <p:nvPicPr>
          <p:cNvPr id="21" name="Picture 20">
            <a:extLst>
              <a:ext uri="{FF2B5EF4-FFF2-40B4-BE49-F238E27FC236}">
                <a16:creationId xmlns:a16="http://schemas.microsoft.com/office/drawing/2014/main" id="{DBA0B274-9531-4F2C-8759-5E84A7DD2CC0}"/>
              </a:ext>
            </a:extLst>
          </p:cNvPr>
          <p:cNvPicPr>
            <a:picLocks noChangeAspect="1"/>
          </p:cNvPicPr>
          <p:nvPr/>
        </p:nvPicPr>
        <p:blipFill>
          <a:blip r:embed="rId5"/>
          <a:stretch>
            <a:fillRect/>
          </a:stretch>
        </p:blipFill>
        <p:spPr>
          <a:xfrm>
            <a:off x="5424086" y="1668454"/>
            <a:ext cx="947383" cy="2711940"/>
          </a:xfrm>
          <a:prstGeom prst="rect">
            <a:avLst/>
          </a:prstGeom>
        </p:spPr>
      </p:pic>
      <p:pic>
        <p:nvPicPr>
          <p:cNvPr id="9" name="Picture 8">
            <a:extLst>
              <a:ext uri="{FF2B5EF4-FFF2-40B4-BE49-F238E27FC236}">
                <a16:creationId xmlns:a16="http://schemas.microsoft.com/office/drawing/2014/main" id="{0BBA02CB-81AB-45D3-C62C-62A4928B25CB}"/>
              </a:ext>
            </a:extLst>
          </p:cNvPr>
          <p:cNvPicPr>
            <a:picLocks noChangeAspect="1"/>
          </p:cNvPicPr>
          <p:nvPr/>
        </p:nvPicPr>
        <p:blipFill>
          <a:blip r:embed="rId6"/>
          <a:stretch>
            <a:fillRect/>
          </a:stretch>
        </p:blipFill>
        <p:spPr>
          <a:xfrm>
            <a:off x="7053519" y="2183119"/>
            <a:ext cx="4553590" cy="3257027"/>
          </a:xfrm>
          <a:prstGeom prst="rect">
            <a:avLst/>
          </a:prstGeom>
        </p:spPr>
      </p:pic>
      <p:sp>
        <p:nvSpPr>
          <p:cNvPr id="13" name="TextBox 12">
            <a:extLst>
              <a:ext uri="{FF2B5EF4-FFF2-40B4-BE49-F238E27FC236}">
                <a16:creationId xmlns:a16="http://schemas.microsoft.com/office/drawing/2014/main" id="{90FF9E21-C6C8-AE6A-8575-686D4E3BDA48}"/>
              </a:ext>
            </a:extLst>
          </p:cNvPr>
          <p:cNvSpPr txBox="1"/>
          <p:nvPr/>
        </p:nvSpPr>
        <p:spPr>
          <a:xfrm rot="18986817">
            <a:off x="7773832" y="5777341"/>
            <a:ext cx="1431625" cy="369332"/>
          </a:xfrm>
          <a:prstGeom prst="rect">
            <a:avLst/>
          </a:prstGeom>
          <a:noFill/>
        </p:spPr>
        <p:txBody>
          <a:bodyPr wrap="square" rtlCol="0">
            <a:spAutoFit/>
          </a:bodyPr>
          <a:lstStyle/>
          <a:p>
            <a:pPr algn="ctr"/>
            <a:r>
              <a:rPr lang="en-US" dirty="0">
                <a:solidFill>
                  <a:srgbClr val="00B050"/>
                </a:solidFill>
              </a:rPr>
              <a:t>Crop-only</a:t>
            </a:r>
          </a:p>
        </p:txBody>
      </p:sp>
      <p:sp>
        <p:nvSpPr>
          <p:cNvPr id="14" name="TextBox 13">
            <a:extLst>
              <a:ext uri="{FF2B5EF4-FFF2-40B4-BE49-F238E27FC236}">
                <a16:creationId xmlns:a16="http://schemas.microsoft.com/office/drawing/2014/main" id="{A3D3A7E9-6A6F-030D-91ED-671AFE3FFC9F}"/>
              </a:ext>
            </a:extLst>
          </p:cNvPr>
          <p:cNvSpPr txBox="1"/>
          <p:nvPr/>
        </p:nvSpPr>
        <p:spPr>
          <a:xfrm rot="18986817">
            <a:off x="8737307" y="5791264"/>
            <a:ext cx="1625878" cy="369332"/>
          </a:xfrm>
          <a:prstGeom prst="rect">
            <a:avLst/>
          </a:prstGeom>
          <a:noFill/>
        </p:spPr>
        <p:txBody>
          <a:bodyPr wrap="square" rtlCol="0">
            <a:spAutoFit/>
          </a:bodyPr>
          <a:lstStyle/>
          <a:p>
            <a:pPr algn="ctr"/>
            <a:r>
              <a:rPr lang="en-US" sz="1800" dirty="0">
                <a:solidFill>
                  <a:schemeClr val="accent2"/>
                </a:solidFill>
              </a:rPr>
              <a:t>Labor-only</a:t>
            </a:r>
            <a:endParaRPr lang="en-US" dirty="0">
              <a:solidFill>
                <a:schemeClr val="accent2"/>
              </a:solidFill>
            </a:endParaRPr>
          </a:p>
        </p:txBody>
      </p:sp>
      <p:sp>
        <p:nvSpPr>
          <p:cNvPr id="17" name="TextBox 16">
            <a:extLst>
              <a:ext uri="{FF2B5EF4-FFF2-40B4-BE49-F238E27FC236}">
                <a16:creationId xmlns:a16="http://schemas.microsoft.com/office/drawing/2014/main" id="{83FFFD5A-B447-7517-AA8F-7701AC40AD24}"/>
              </a:ext>
            </a:extLst>
          </p:cNvPr>
          <p:cNvSpPr txBox="1"/>
          <p:nvPr/>
        </p:nvSpPr>
        <p:spPr>
          <a:xfrm rot="18986817">
            <a:off x="9759659" y="5777341"/>
            <a:ext cx="1625878" cy="369332"/>
          </a:xfrm>
          <a:prstGeom prst="rect">
            <a:avLst/>
          </a:prstGeom>
          <a:noFill/>
        </p:spPr>
        <p:txBody>
          <a:bodyPr wrap="square" rtlCol="0">
            <a:spAutoFit/>
          </a:bodyPr>
          <a:lstStyle/>
          <a:p>
            <a:pPr algn="ctr"/>
            <a:r>
              <a:rPr lang="en-US" sz="1800" dirty="0">
                <a:solidFill>
                  <a:schemeClr val="accent5"/>
                </a:solidFill>
              </a:rPr>
              <a:t>Combined</a:t>
            </a:r>
            <a:endParaRPr lang="en-US" dirty="0">
              <a:solidFill>
                <a:schemeClr val="accent5"/>
              </a:solidFill>
            </a:endParaRPr>
          </a:p>
        </p:txBody>
      </p:sp>
      <p:sp>
        <p:nvSpPr>
          <p:cNvPr id="19" name="TextBox 18">
            <a:extLst>
              <a:ext uri="{FF2B5EF4-FFF2-40B4-BE49-F238E27FC236}">
                <a16:creationId xmlns:a16="http://schemas.microsoft.com/office/drawing/2014/main" id="{43D676B0-197D-B20E-0A65-55E73238F188}"/>
              </a:ext>
            </a:extLst>
          </p:cNvPr>
          <p:cNvSpPr txBox="1"/>
          <p:nvPr/>
        </p:nvSpPr>
        <p:spPr>
          <a:xfrm>
            <a:off x="303365" y="5072272"/>
            <a:ext cx="6068104" cy="747146"/>
          </a:xfrm>
          <a:prstGeom prst="rect">
            <a:avLst/>
          </a:prstGeom>
          <a:noFill/>
        </p:spPr>
        <p:txBody>
          <a:bodyPr wrap="square" rtlCol="0">
            <a:noAutofit/>
          </a:bodyPr>
          <a:lstStyle/>
          <a:p>
            <a:pPr marL="342900" indent="-342900">
              <a:buFont typeface="Arial" panose="020B0604020202020204" pitchFamily="34" charset="0"/>
              <a:buChar char="•"/>
            </a:pPr>
            <a:r>
              <a:rPr lang="en-US" sz="2400" b="1" dirty="0"/>
              <a:t>Food price increases across regions</a:t>
            </a:r>
          </a:p>
        </p:txBody>
      </p:sp>
      <p:sp>
        <p:nvSpPr>
          <p:cNvPr id="22" name="TextBox 21">
            <a:extLst>
              <a:ext uri="{FF2B5EF4-FFF2-40B4-BE49-F238E27FC236}">
                <a16:creationId xmlns:a16="http://schemas.microsoft.com/office/drawing/2014/main" id="{5D4D1DB0-6E34-92EF-6EEB-AC8419B6179E}"/>
              </a:ext>
            </a:extLst>
          </p:cNvPr>
          <p:cNvSpPr txBox="1"/>
          <p:nvPr/>
        </p:nvSpPr>
        <p:spPr>
          <a:xfrm>
            <a:off x="155806" y="1687154"/>
            <a:ext cx="3145605" cy="461665"/>
          </a:xfrm>
          <a:prstGeom prst="rect">
            <a:avLst/>
          </a:prstGeom>
          <a:solidFill>
            <a:schemeClr val="bg1"/>
          </a:solidFill>
        </p:spPr>
        <p:txBody>
          <a:bodyPr wrap="none" rtlCol="0">
            <a:spAutoFit/>
          </a:bodyPr>
          <a:lstStyle/>
          <a:p>
            <a:r>
              <a:rPr lang="en-US" sz="2400" b="1" dirty="0"/>
              <a:t>Regional Change: 2100</a:t>
            </a:r>
          </a:p>
        </p:txBody>
      </p:sp>
    </p:spTree>
    <p:extLst>
      <p:ext uri="{BB962C8B-B14F-4D97-AF65-F5344CB8AC3E}">
        <p14:creationId xmlns:p14="http://schemas.microsoft.com/office/powerpoint/2010/main" val="246072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47054F-2B28-89A0-C509-48B697FCAF6F}"/>
              </a:ext>
            </a:extLst>
          </p:cNvPr>
          <p:cNvSpPr txBox="1">
            <a:spLocks/>
          </p:cNvSpPr>
          <p:nvPr/>
        </p:nvSpPr>
        <p:spPr>
          <a:xfrm>
            <a:off x="132154" y="150309"/>
            <a:ext cx="11767745" cy="1147604"/>
          </a:xfrm>
          <a:prstGeom prst="rect">
            <a:avLst/>
          </a:prstGeom>
          <a:solidFill>
            <a:schemeClr val="bg1"/>
          </a:solidFill>
          <a:ln w="57150">
            <a:solidFill>
              <a:srgbClr val="DA7D00"/>
            </a:solidFill>
          </a:ln>
        </p:spPr>
        <p:txBody>
          <a:bodyPr vert="horz" lIns="0" tIns="38100" rIns="76200" bIns="381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DA7D00"/>
                </a:solidFill>
                <a:latin typeface="Arial" panose="020B0604020202020204" pitchFamily="34" charset="0"/>
                <a:ea typeface="+mn-ea"/>
                <a:cs typeface="Arial" panose="020B0604020202020204" pitchFamily="34" charset="0"/>
              </a:rPr>
              <a:t>Climate Impacts on </a:t>
            </a:r>
          </a:p>
          <a:p>
            <a:pPr algn="ctr"/>
            <a:r>
              <a:rPr lang="en-US" sz="3600" b="1" dirty="0">
                <a:solidFill>
                  <a:srgbClr val="DA7D00"/>
                </a:solidFill>
                <a:latin typeface="Arial" panose="020B0604020202020204" pitchFamily="34" charset="0"/>
                <a:ea typeface="+mn-ea"/>
                <a:cs typeface="Arial" panose="020B0604020202020204" pitchFamily="34" charset="0"/>
              </a:rPr>
              <a:t>Agricultural Employment: 2100</a:t>
            </a:r>
            <a:endParaRPr lang="en-US" sz="3200" dirty="0">
              <a:solidFill>
                <a:schemeClr val="bg1">
                  <a:lumMod val="65000"/>
                </a:schemeClr>
              </a:solidFill>
              <a:latin typeface="Arial" panose="020B0604020202020204" pitchFamily="34" charset="0"/>
              <a:ea typeface="+mn-ea"/>
              <a:cs typeface="Arial" panose="020B0604020202020204" pitchFamily="34" charset="0"/>
            </a:endParaRPr>
          </a:p>
        </p:txBody>
      </p:sp>
      <p:sp>
        <p:nvSpPr>
          <p:cNvPr id="2" name="Slide Number Placeholder 3">
            <a:extLst>
              <a:ext uri="{FF2B5EF4-FFF2-40B4-BE49-F238E27FC236}">
                <a16:creationId xmlns:a16="http://schemas.microsoft.com/office/drawing/2014/main" id="{A42541CD-8E08-9370-6DDB-D7B6105E1401}"/>
              </a:ext>
            </a:extLst>
          </p:cNvPr>
          <p:cNvSpPr>
            <a:spLocks noGrp="1"/>
          </p:cNvSpPr>
          <p:nvPr>
            <p:ph type="sldNum" sz="quarter" idx="12"/>
          </p:nvPr>
        </p:nvSpPr>
        <p:spPr>
          <a:xfrm>
            <a:off x="11387253" y="6473415"/>
            <a:ext cx="8047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5B396-8804-46D5-8B76-B98252BC9C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81A296-7B48-8729-2A7A-0D8B0F78A521}"/>
              </a:ext>
            </a:extLst>
          </p:cNvPr>
          <p:cNvPicPr>
            <a:picLocks noChangeAspect="1"/>
          </p:cNvPicPr>
          <p:nvPr/>
        </p:nvPicPr>
        <p:blipFill>
          <a:blip r:embed="rId3"/>
          <a:stretch>
            <a:fillRect/>
          </a:stretch>
        </p:blipFill>
        <p:spPr>
          <a:xfrm>
            <a:off x="132155" y="6484708"/>
            <a:ext cx="913650" cy="309741"/>
          </a:xfrm>
          <a:prstGeom prst="rect">
            <a:avLst/>
          </a:prstGeom>
        </p:spPr>
      </p:pic>
      <p:sp>
        <p:nvSpPr>
          <p:cNvPr id="30" name="TextBox 29">
            <a:extLst>
              <a:ext uri="{FF2B5EF4-FFF2-40B4-BE49-F238E27FC236}">
                <a16:creationId xmlns:a16="http://schemas.microsoft.com/office/drawing/2014/main" id="{8AE48106-7383-A2F5-5107-61C9FDD64E7E}"/>
              </a:ext>
            </a:extLst>
          </p:cNvPr>
          <p:cNvSpPr txBox="1"/>
          <p:nvPr/>
        </p:nvSpPr>
        <p:spPr>
          <a:xfrm>
            <a:off x="7445521" y="1668454"/>
            <a:ext cx="4161588" cy="461665"/>
          </a:xfrm>
          <a:prstGeom prst="rect">
            <a:avLst/>
          </a:prstGeom>
          <a:noFill/>
        </p:spPr>
        <p:txBody>
          <a:bodyPr wrap="none" rtlCol="0">
            <a:spAutoFit/>
          </a:bodyPr>
          <a:lstStyle/>
          <a:p>
            <a:r>
              <a:rPr lang="en-US" sz="2400" b="1" dirty="0"/>
              <a:t>Global Aggregate Change: 2100</a:t>
            </a:r>
          </a:p>
        </p:txBody>
      </p:sp>
      <p:pic>
        <p:nvPicPr>
          <p:cNvPr id="8" name="Picture 7">
            <a:extLst>
              <a:ext uri="{FF2B5EF4-FFF2-40B4-BE49-F238E27FC236}">
                <a16:creationId xmlns:a16="http://schemas.microsoft.com/office/drawing/2014/main" id="{6607AD37-E8B3-192D-3068-DD40E1539EA0}"/>
              </a:ext>
            </a:extLst>
          </p:cNvPr>
          <p:cNvPicPr>
            <a:picLocks noChangeAspect="1"/>
          </p:cNvPicPr>
          <p:nvPr/>
        </p:nvPicPr>
        <p:blipFill>
          <a:blip r:embed="rId4"/>
          <a:stretch>
            <a:fillRect/>
          </a:stretch>
        </p:blipFill>
        <p:spPr>
          <a:xfrm>
            <a:off x="6803747" y="2144042"/>
            <a:ext cx="4803362" cy="3458090"/>
          </a:xfrm>
          <a:prstGeom prst="rect">
            <a:avLst/>
          </a:prstGeom>
        </p:spPr>
      </p:pic>
      <p:sp>
        <p:nvSpPr>
          <p:cNvPr id="9" name="TextBox 8">
            <a:extLst>
              <a:ext uri="{FF2B5EF4-FFF2-40B4-BE49-F238E27FC236}">
                <a16:creationId xmlns:a16="http://schemas.microsoft.com/office/drawing/2014/main" id="{04493DB1-BDE4-1D93-B72B-54ACAFB8041D}"/>
              </a:ext>
            </a:extLst>
          </p:cNvPr>
          <p:cNvSpPr txBox="1"/>
          <p:nvPr/>
        </p:nvSpPr>
        <p:spPr>
          <a:xfrm rot="18986817">
            <a:off x="7773832" y="5777341"/>
            <a:ext cx="1431625" cy="369332"/>
          </a:xfrm>
          <a:prstGeom prst="rect">
            <a:avLst/>
          </a:prstGeom>
          <a:noFill/>
        </p:spPr>
        <p:txBody>
          <a:bodyPr wrap="square" rtlCol="0">
            <a:spAutoFit/>
          </a:bodyPr>
          <a:lstStyle/>
          <a:p>
            <a:pPr algn="ctr"/>
            <a:r>
              <a:rPr lang="en-US" dirty="0">
                <a:solidFill>
                  <a:srgbClr val="00B050"/>
                </a:solidFill>
              </a:rPr>
              <a:t>Crop-only</a:t>
            </a:r>
          </a:p>
        </p:txBody>
      </p:sp>
      <p:sp>
        <p:nvSpPr>
          <p:cNvPr id="10" name="TextBox 9">
            <a:extLst>
              <a:ext uri="{FF2B5EF4-FFF2-40B4-BE49-F238E27FC236}">
                <a16:creationId xmlns:a16="http://schemas.microsoft.com/office/drawing/2014/main" id="{55A89F6E-CD5D-1D8A-F3AB-84EF29AFAA47}"/>
              </a:ext>
            </a:extLst>
          </p:cNvPr>
          <p:cNvSpPr txBox="1"/>
          <p:nvPr/>
        </p:nvSpPr>
        <p:spPr>
          <a:xfrm rot="18986817">
            <a:off x="8737307" y="5791264"/>
            <a:ext cx="1625878" cy="369332"/>
          </a:xfrm>
          <a:prstGeom prst="rect">
            <a:avLst/>
          </a:prstGeom>
          <a:noFill/>
        </p:spPr>
        <p:txBody>
          <a:bodyPr wrap="square" rtlCol="0">
            <a:spAutoFit/>
          </a:bodyPr>
          <a:lstStyle/>
          <a:p>
            <a:pPr algn="ctr"/>
            <a:r>
              <a:rPr lang="en-US" sz="1800" dirty="0">
                <a:solidFill>
                  <a:schemeClr val="accent2"/>
                </a:solidFill>
              </a:rPr>
              <a:t>Labor-only</a:t>
            </a:r>
            <a:endParaRPr lang="en-US" dirty="0">
              <a:solidFill>
                <a:schemeClr val="accent2"/>
              </a:solidFill>
            </a:endParaRPr>
          </a:p>
        </p:txBody>
      </p:sp>
      <p:sp>
        <p:nvSpPr>
          <p:cNvPr id="11" name="TextBox 10">
            <a:extLst>
              <a:ext uri="{FF2B5EF4-FFF2-40B4-BE49-F238E27FC236}">
                <a16:creationId xmlns:a16="http://schemas.microsoft.com/office/drawing/2014/main" id="{E377ED59-60C8-6222-55C6-AA5DCB18776B}"/>
              </a:ext>
            </a:extLst>
          </p:cNvPr>
          <p:cNvSpPr txBox="1"/>
          <p:nvPr/>
        </p:nvSpPr>
        <p:spPr>
          <a:xfrm rot="18986817">
            <a:off x="9759659" y="5777341"/>
            <a:ext cx="1625878" cy="369332"/>
          </a:xfrm>
          <a:prstGeom prst="rect">
            <a:avLst/>
          </a:prstGeom>
          <a:noFill/>
        </p:spPr>
        <p:txBody>
          <a:bodyPr wrap="square" rtlCol="0">
            <a:spAutoFit/>
          </a:bodyPr>
          <a:lstStyle/>
          <a:p>
            <a:pPr algn="ctr"/>
            <a:r>
              <a:rPr lang="en-US" sz="1800" dirty="0">
                <a:solidFill>
                  <a:schemeClr val="accent5"/>
                </a:solidFill>
              </a:rPr>
              <a:t>Combined</a:t>
            </a:r>
            <a:endParaRPr lang="en-US" dirty="0">
              <a:solidFill>
                <a:schemeClr val="accent5"/>
              </a:solidFill>
            </a:endParaRPr>
          </a:p>
        </p:txBody>
      </p:sp>
      <p:grpSp>
        <p:nvGrpSpPr>
          <p:cNvPr id="14" name="Group 13">
            <a:extLst>
              <a:ext uri="{FF2B5EF4-FFF2-40B4-BE49-F238E27FC236}">
                <a16:creationId xmlns:a16="http://schemas.microsoft.com/office/drawing/2014/main" id="{3BE4F4B5-D789-CAFD-E0FB-FBEC751C7AF2}"/>
              </a:ext>
            </a:extLst>
          </p:cNvPr>
          <p:cNvGrpSpPr/>
          <p:nvPr/>
        </p:nvGrpSpPr>
        <p:grpSpPr>
          <a:xfrm>
            <a:off x="152400" y="1881503"/>
            <a:ext cx="6329677" cy="2711940"/>
            <a:chOff x="120740" y="2500660"/>
            <a:chExt cx="6329677" cy="2711940"/>
          </a:xfrm>
        </p:grpSpPr>
        <p:pic>
          <p:nvPicPr>
            <p:cNvPr id="12" name="Picture 11">
              <a:extLst>
                <a:ext uri="{FF2B5EF4-FFF2-40B4-BE49-F238E27FC236}">
                  <a16:creationId xmlns:a16="http://schemas.microsoft.com/office/drawing/2014/main" id="{E6E25C49-68CD-8A78-89E8-18303E1184F7}"/>
                </a:ext>
              </a:extLst>
            </p:cNvPr>
            <p:cNvPicPr>
              <a:picLocks noChangeAspect="1"/>
            </p:cNvPicPr>
            <p:nvPr/>
          </p:nvPicPr>
          <p:blipFill>
            <a:blip r:embed="rId5"/>
            <a:stretch>
              <a:fillRect/>
            </a:stretch>
          </p:blipFill>
          <p:spPr>
            <a:xfrm>
              <a:off x="120740" y="2874398"/>
              <a:ext cx="5656941" cy="2338202"/>
            </a:xfrm>
            <a:prstGeom prst="rect">
              <a:avLst/>
            </a:prstGeom>
          </p:spPr>
        </p:pic>
        <p:pic>
          <p:nvPicPr>
            <p:cNvPr id="13" name="Picture 12">
              <a:extLst>
                <a:ext uri="{FF2B5EF4-FFF2-40B4-BE49-F238E27FC236}">
                  <a16:creationId xmlns:a16="http://schemas.microsoft.com/office/drawing/2014/main" id="{920D19F2-18DF-2C63-3A65-FA5D185D647C}"/>
                </a:ext>
              </a:extLst>
            </p:cNvPr>
            <p:cNvPicPr>
              <a:picLocks noChangeAspect="1"/>
            </p:cNvPicPr>
            <p:nvPr/>
          </p:nvPicPr>
          <p:blipFill>
            <a:blip r:embed="rId6"/>
            <a:stretch>
              <a:fillRect/>
            </a:stretch>
          </p:blipFill>
          <p:spPr>
            <a:xfrm>
              <a:off x="5503034" y="2500660"/>
              <a:ext cx="947383" cy="2711940"/>
            </a:xfrm>
            <a:prstGeom prst="rect">
              <a:avLst/>
            </a:prstGeom>
          </p:spPr>
        </p:pic>
      </p:grpSp>
      <p:sp>
        <p:nvSpPr>
          <p:cNvPr id="17" name="TextBox 16">
            <a:extLst>
              <a:ext uri="{FF2B5EF4-FFF2-40B4-BE49-F238E27FC236}">
                <a16:creationId xmlns:a16="http://schemas.microsoft.com/office/drawing/2014/main" id="{F494BC76-B3E0-3F66-50AB-DE334432023B}"/>
              </a:ext>
            </a:extLst>
          </p:cNvPr>
          <p:cNvSpPr txBox="1"/>
          <p:nvPr/>
        </p:nvSpPr>
        <p:spPr>
          <a:xfrm>
            <a:off x="303365" y="5072272"/>
            <a:ext cx="6068104" cy="747146"/>
          </a:xfrm>
          <a:prstGeom prst="rect">
            <a:avLst/>
          </a:prstGeom>
          <a:noFill/>
        </p:spPr>
        <p:txBody>
          <a:bodyPr wrap="square" rtlCol="0">
            <a:noAutofit/>
          </a:bodyPr>
          <a:lstStyle/>
          <a:p>
            <a:pPr marL="342900" indent="-342900">
              <a:buFont typeface="Arial" panose="020B0604020202020204" pitchFamily="34" charset="0"/>
              <a:buChar char="•"/>
            </a:pPr>
            <a:r>
              <a:rPr lang="en-US" sz="2400" b="1" dirty="0"/>
              <a:t>Agricultural employment increases across regions</a:t>
            </a:r>
          </a:p>
        </p:txBody>
      </p:sp>
      <p:sp>
        <p:nvSpPr>
          <p:cNvPr id="18" name="TextBox 17">
            <a:extLst>
              <a:ext uri="{FF2B5EF4-FFF2-40B4-BE49-F238E27FC236}">
                <a16:creationId xmlns:a16="http://schemas.microsoft.com/office/drawing/2014/main" id="{D3B72593-EFD0-DDD4-83B6-CE9E85898290}"/>
              </a:ext>
            </a:extLst>
          </p:cNvPr>
          <p:cNvSpPr txBox="1"/>
          <p:nvPr/>
        </p:nvSpPr>
        <p:spPr>
          <a:xfrm>
            <a:off x="155806" y="1687154"/>
            <a:ext cx="5932009" cy="461665"/>
          </a:xfrm>
          <a:prstGeom prst="rect">
            <a:avLst/>
          </a:prstGeom>
          <a:solidFill>
            <a:schemeClr val="bg1"/>
          </a:solidFill>
        </p:spPr>
        <p:txBody>
          <a:bodyPr wrap="none" rtlCol="0">
            <a:spAutoFit/>
          </a:bodyPr>
          <a:lstStyle/>
          <a:p>
            <a:r>
              <a:rPr lang="en-US" sz="2400" b="1" dirty="0"/>
              <a:t>Regional Change due to Labor pathway: 2100</a:t>
            </a:r>
          </a:p>
        </p:txBody>
      </p:sp>
    </p:spTree>
    <p:extLst>
      <p:ext uri="{BB962C8B-B14F-4D97-AF65-F5344CB8AC3E}">
        <p14:creationId xmlns:p14="http://schemas.microsoft.com/office/powerpoint/2010/main" val="378938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059F4B-DD72-E6C0-23BD-FB760B1EC880}"/>
              </a:ext>
            </a:extLst>
          </p:cNvPr>
          <p:cNvPicPr>
            <a:picLocks noChangeAspect="1"/>
          </p:cNvPicPr>
          <p:nvPr/>
        </p:nvPicPr>
        <p:blipFill>
          <a:blip r:embed="rId3"/>
          <a:stretch>
            <a:fillRect/>
          </a:stretch>
        </p:blipFill>
        <p:spPr>
          <a:xfrm rot="10800000">
            <a:off x="575970" y="3907075"/>
            <a:ext cx="609689" cy="2870943"/>
          </a:xfrm>
          <a:prstGeom prst="rect">
            <a:avLst/>
          </a:prstGeom>
        </p:spPr>
      </p:pic>
      <p:sp>
        <p:nvSpPr>
          <p:cNvPr id="4" name="Title 1">
            <a:extLst>
              <a:ext uri="{FF2B5EF4-FFF2-40B4-BE49-F238E27FC236}">
                <a16:creationId xmlns:a16="http://schemas.microsoft.com/office/drawing/2014/main" id="{6947054F-2B28-89A0-C509-48B697FCAF6F}"/>
              </a:ext>
            </a:extLst>
          </p:cNvPr>
          <p:cNvSpPr txBox="1">
            <a:spLocks/>
          </p:cNvSpPr>
          <p:nvPr/>
        </p:nvSpPr>
        <p:spPr>
          <a:xfrm>
            <a:off x="838200" y="353895"/>
            <a:ext cx="10515600" cy="705330"/>
          </a:xfrm>
          <a:prstGeom prst="rect">
            <a:avLst/>
          </a:prstGeom>
          <a:solidFill>
            <a:schemeClr val="bg1"/>
          </a:solidFill>
          <a:ln w="57150">
            <a:solidFill>
              <a:srgbClr val="DA7D00"/>
            </a:solidFill>
          </a:ln>
        </p:spPr>
        <p:txBody>
          <a:bodyPr vert="horz" lIns="0" tIns="38100" rIns="76200" bIns="381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DA7D00"/>
                </a:solidFill>
                <a:latin typeface="Arial" panose="020B0604020202020204" pitchFamily="34" charset="0"/>
                <a:ea typeface="+mn-ea"/>
                <a:cs typeface="Arial" panose="020B0604020202020204" pitchFamily="34" charset="0"/>
              </a:rPr>
              <a:t>Comparisons across scenarios</a:t>
            </a:r>
            <a:endParaRPr lang="en-US" sz="3200" dirty="0">
              <a:solidFill>
                <a:schemeClr val="bg1">
                  <a:lumMod val="65000"/>
                </a:schemeClr>
              </a:solidFill>
              <a:latin typeface="Arial" panose="020B0604020202020204" pitchFamily="34" charset="0"/>
              <a:ea typeface="+mn-ea"/>
              <a:cs typeface="Arial" panose="020B0604020202020204" pitchFamily="34" charset="0"/>
            </a:endParaRPr>
          </a:p>
        </p:txBody>
      </p:sp>
      <p:sp>
        <p:nvSpPr>
          <p:cNvPr id="2" name="Slide Number Placeholder 3">
            <a:extLst>
              <a:ext uri="{FF2B5EF4-FFF2-40B4-BE49-F238E27FC236}">
                <a16:creationId xmlns:a16="http://schemas.microsoft.com/office/drawing/2014/main" id="{A42541CD-8E08-9370-6DDB-D7B6105E1401}"/>
              </a:ext>
            </a:extLst>
          </p:cNvPr>
          <p:cNvSpPr>
            <a:spLocks noGrp="1"/>
          </p:cNvSpPr>
          <p:nvPr>
            <p:ph type="sldNum" sz="quarter" idx="12"/>
          </p:nvPr>
        </p:nvSpPr>
        <p:spPr>
          <a:xfrm>
            <a:off x="11387253" y="6473415"/>
            <a:ext cx="8047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5B396-8804-46D5-8B76-B98252BC9C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81A296-7B48-8729-2A7A-0D8B0F78A521}"/>
              </a:ext>
            </a:extLst>
          </p:cNvPr>
          <p:cNvPicPr>
            <a:picLocks noChangeAspect="1"/>
          </p:cNvPicPr>
          <p:nvPr/>
        </p:nvPicPr>
        <p:blipFill>
          <a:blip r:embed="rId4"/>
          <a:stretch>
            <a:fillRect/>
          </a:stretch>
        </p:blipFill>
        <p:spPr>
          <a:xfrm>
            <a:off x="132155" y="6484708"/>
            <a:ext cx="913650" cy="309741"/>
          </a:xfrm>
          <a:prstGeom prst="rect">
            <a:avLst/>
          </a:prstGeom>
        </p:spPr>
      </p:pic>
      <p:pic>
        <p:nvPicPr>
          <p:cNvPr id="5" name="Picture 4">
            <a:extLst>
              <a:ext uri="{FF2B5EF4-FFF2-40B4-BE49-F238E27FC236}">
                <a16:creationId xmlns:a16="http://schemas.microsoft.com/office/drawing/2014/main" id="{ED586656-9647-376C-3150-A01878F5E7EC}"/>
              </a:ext>
            </a:extLst>
          </p:cNvPr>
          <p:cNvPicPr>
            <a:picLocks noChangeAspect="1"/>
          </p:cNvPicPr>
          <p:nvPr/>
        </p:nvPicPr>
        <p:blipFill>
          <a:blip r:embed="rId5"/>
          <a:stretch>
            <a:fillRect/>
          </a:stretch>
        </p:blipFill>
        <p:spPr>
          <a:xfrm>
            <a:off x="1149350" y="1274539"/>
            <a:ext cx="9893300" cy="5519910"/>
          </a:xfrm>
          <a:prstGeom prst="rect">
            <a:avLst/>
          </a:prstGeom>
        </p:spPr>
      </p:pic>
      <p:sp>
        <p:nvSpPr>
          <p:cNvPr id="6" name="TextBox 5">
            <a:extLst>
              <a:ext uri="{FF2B5EF4-FFF2-40B4-BE49-F238E27FC236}">
                <a16:creationId xmlns:a16="http://schemas.microsoft.com/office/drawing/2014/main" id="{48F5A769-113D-C3A9-05FC-F7B743EFFDAF}"/>
              </a:ext>
            </a:extLst>
          </p:cNvPr>
          <p:cNvSpPr txBox="1"/>
          <p:nvPr/>
        </p:nvSpPr>
        <p:spPr>
          <a:xfrm>
            <a:off x="1924601" y="1385694"/>
            <a:ext cx="3146633" cy="400110"/>
          </a:xfrm>
          <a:prstGeom prst="rect">
            <a:avLst/>
          </a:prstGeom>
          <a:solidFill>
            <a:schemeClr val="bg1"/>
          </a:solidFill>
        </p:spPr>
        <p:txBody>
          <a:bodyPr wrap="square" rtlCol="0">
            <a:spAutoFit/>
          </a:bodyPr>
          <a:lstStyle/>
          <a:p>
            <a:r>
              <a:rPr lang="en-US" sz="2000" dirty="0">
                <a:latin typeface="Arial" panose="020B0604020202020204" pitchFamily="34" charset="0"/>
                <a:cs typeface="Arial" panose="020B0604020202020204" pitchFamily="34" charset="0"/>
              </a:rPr>
              <a:t>Employment</a:t>
            </a:r>
          </a:p>
        </p:txBody>
      </p:sp>
      <p:sp>
        <p:nvSpPr>
          <p:cNvPr id="7" name="TextBox 6">
            <a:extLst>
              <a:ext uri="{FF2B5EF4-FFF2-40B4-BE49-F238E27FC236}">
                <a16:creationId xmlns:a16="http://schemas.microsoft.com/office/drawing/2014/main" id="{D16915F9-975A-B8DE-9DC6-09E8B128F5AE}"/>
              </a:ext>
            </a:extLst>
          </p:cNvPr>
          <p:cNvSpPr txBox="1"/>
          <p:nvPr/>
        </p:nvSpPr>
        <p:spPr>
          <a:xfrm>
            <a:off x="4602751" y="1393498"/>
            <a:ext cx="2297217" cy="400110"/>
          </a:xfrm>
          <a:prstGeom prst="rect">
            <a:avLst/>
          </a:prstGeom>
          <a:solidFill>
            <a:schemeClr val="bg1"/>
          </a:solidFill>
        </p:spPr>
        <p:txBody>
          <a:bodyPr wrap="square" rtlCol="0">
            <a:spAutoFit/>
          </a:bodyPr>
          <a:lstStyle/>
          <a:p>
            <a:r>
              <a:rPr lang="en-US" sz="2000" dirty="0">
                <a:latin typeface="Arial" panose="020B0604020202020204" pitchFamily="34" charset="0"/>
                <a:cs typeface="Arial" panose="020B0604020202020204" pitchFamily="34" charset="0"/>
              </a:rPr>
              <a:t>Crop Production</a:t>
            </a:r>
          </a:p>
        </p:txBody>
      </p:sp>
      <p:sp>
        <p:nvSpPr>
          <p:cNvPr id="10" name="TextBox 9">
            <a:extLst>
              <a:ext uri="{FF2B5EF4-FFF2-40B4-BE49-F238E27FC236}">
                <a16:creationId xmlns:a16="http://schemas.microsoft.com/office/drawing/2014/main" id="{B30C9D92-3F2D-8132-6337-0F6A7E0B66BE}"/>
              </a:ext>
            </a:extLst>
          </p:cNvPr>
          <p:cNvSpPr txBox="1"/>
          <p:nvPr/>
        </p:nvSpPr>
        <p:spPr>
          <a:xfrm>
            <a:off x="7580094" y="1393498"/>
            <a:ext cx="2297217" cy="400110"/>
          </a:xfrm>
          <a:prstGeom prst="rect">
            <a:avLst/>
          </a:prstGeom>
          <a:solidFill>
            <a:schemeClr val="bg1"/>
          </a:solidFill>
        </p:spPr>
        <p:txBody>
          <a:bodyPr wrap="square" rtlCol="0">
            <a:spAutoFit/>
          </a:bodyPr>
          <a:lstStyle/>
          <a:p>
            <a:r>
              <a:rPr lang="en-US" sz="2000" dirty="0">
                <a:latin typeface="Arial" panose="020B0604020202020204" pitchFamily="34" charset="0"/>
                <a:cs typeface="Arial" panose="020B0604020202020204" pitchFamily="34" charset="0"/>
              </a:rPr>
              <a:t>Crop Price</a:t>
            </a:r>
          </a:p>
        </p:txBody>
      </p:sp>
      <p:pic>
        <p:nvPicPr>
          <p:cNvPr id="11" name="Picture 10">
            <a:extLst>
              <a:ext uri="{FF2B5EF4-FFF2-40B4-BE49-F238E27FC236}">
                <a16:creationId xmlns:a16="http://schemas.microsoft.com/office/drawing/2014/main" id="{6FFAB209-4C96-278E-DA87-84B9E3E60F43}"/>
              </a:ext>
            </a:extLst>
          </p:cNvPr>
          <p:cNvPicPr>
            <a:picLocks noChangeAspect="1"/>
          </p:cNvPicPr>
          <p:nvPr/>
        </p:nvPicPr>
        <p:blipFill>
          <a:blip r:embed="rId6"/>
          <a:stretch>
            <a:fillRect/>
          </a:stretch>
        </p:blipFill>
        <p:spPr>
          <a:xfrm rot="10800000">
            <a:off x="625137" y="1590408"/>
            <a:ext cx="571500" cy="2691117"/>
          </a:xfrm>
          <a:prstGeom prst="rect">
            <a:avLst/>
          </a:prstGeom>
        </p:spPr>
      </p:pic>
      <p:cxnSp>
        <p:nvCxnSpPr>
          <p:cNvPr id="16" name="Straight Connector 15">
            <a:extLst>
              <a:ext uri="{FF2B5EF4-FFF2-40B4-BE49-F238E27FC236}">
                <a16:creationId xmlns:a16="http://schemas.microsoft.com/office/drawing/2014/main" id="{3EFDF2BC-BFFD-A650-F487-598A006F499A}"/>
              </a:ext>
            </a:extLst>
          </p:cNvPr>
          <p:cNvCxnSpPr>
            <a:cxnSpLocks/>
            <a:endCxn id="24" idx="2"/>
          </p:cNvCxnSpPr>
          <p:nvPr/>
        </p:nvCxnSpPr>
        <p:spPr>
          <a:xfrm>
            <a:off x="685124" y="4102100"/>
            <a:ext cx="9124168" cy="386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1364081-1EC4-12FC-C3DA-8041D272B8AA}"/>
              </a:ext>
            </a:extLst>
          </p:cNvPr>
          <p:cNvPicPr>
            <a:picLocks noChangeAspect="1"/>
          </p:cNvPicPr>
          <p:nvPr/>
        </p:nvPicPr>
        <p:blipFill>
          <a:blip r:embed="rId7"/>
          <a:stretch>
            <a:fillRect/>
          </a:stretch>
        </p:blipFill>
        <p:spPr>
          <a:xfrm rot="10800000">
            <a:off x="9457976" y="1805356"/>
            <a:ext cx="609690" cy="1200086"/>
          </a:xfrm>
          <a:prstGeom prst="rect">
            <a:avLst/>
          </a:prstGeom>
        </p:spPr>
      </p:pic>
      <p:pic>
        <p:nvPicPr>
          <p:cNvPr id="23" name="Picture 22">
            <a:extLst>
              <a:ext uri="{FF2B5EF4-FFF2-40B4-BE49-F238E27FC236}">
                <a16:creationId xmlns:a16="http://schemas.microsoft.com/office/drawing/2014/main" id="{2F0CC754-DC30-303E-993A-360ABB2F67F8}"/>
              </a:ext>
            </a:extLst>
          </p:cNvPr>
          <p:cNvPicPr>
            <a:picLocks noChangeAspect="1"/>
          </p:cNvPicPr>
          <p:nvPr/>
        </p:nvPicPr>
        <p:blipFill>
          <a:blip r:embed="rId8"/>
          <a:stretch>
            <a:fillRect/>
          </a:stretch>
        </p:blipFill>
        <p:spPr>
          <a:xfrm rot="10800000">
            <a:off x="9489720" y="3094026"/>
            <a:ext cx="609690" cy="1203946"/>
          </a:xfrm>
          <a:prstGeom prst="rect">
            <a:avLst/>
          </a:prstGeom>
        </p:spPr>
      </p:pic>
      <p:pic>
        <p:nvPicPr>
          <p:cNvPr id="24" name="Picture 23">
            <a:extLst>
              <a:ext uri="{FF2B5EF4-FFF2-40B4-BE49-F238E27FC236}">
                <a16:creationId xmlns:a16="http://schemas.microsoft.com/office/drawing/2014/main" id="{DF08CE68-E6AF-A6BC-061F-C7C60D19D4D1}"/>
              </a:ext>
            </a:extLst>
          </p:cNvPr>
          <p:cNvPicPr>
            <a:picLocks noChangeAspect="1"/>
          </p:cNvPicPr>
          <p:nvPr/>
        </p:nvPicPr>
        <p:blipFill>
          <a:blip r:embed="rId7"/>
          <a:stretch>
            <a:fillRect/>
          </a:stretch>
        </p:blipFill>
        <p:spPr>
          <a:xfrm rot="10800000">
            <a:off x="9528875" y="4105960"/>
            <a:ext cx="560835" cy="1200086"/>
          </a:xfrm>
          <a:prstGeom prst="rect">
            <a:avLst/>
          </a:prstGeom>
        </p:spPr>
      </p:pic>
      <p:pic>
        <p:nvPicPr>
          <p:cNvPr id="25" name="Picture 24">
            <a:extLst>
              <a:ext uri="{FF2B5EF4-FFF2-40B4-BE49-F238E27FC236}">
                <a16:creationId xmlns:a16="http://schemas.microsoft.com/office/drawing/2014/main" id="{BAD3D532-BE92-B68E-B12D-558330A5AE9B}"/>
              </a:ext>
            </a:extLst>
          </p:cNvPr>
          <p:cNvPicPr>
            <a:picLocks noChangeAspect="1"/>
          </p:cNvPicPr>
          <p:nvPr/>
        </p:nvPicPr>
        <p:blipFill>
          <a:blip r:embed="rId8"/>
          <a:stretch>
            <a:fillRect/>
          </a:stretch>
        </p:blipFill>
        <p:spPr>
          <a:xfrm rot="10800000">
            <a:off x="9560619" y="5394630"/>
            <a:ext cx="560835" cy="1203946"/>
          </a:xfrm>
          <a:prstGeom prst="rect">
            <a:avLst/>
          </a:prstGeom>
        </p:spPr>
      </p:pic>
      <p:pic>
        <p:nvPicPr>
          <p:cNvPr id="26" name="Picture 25">
            <a:extLst>
              <a:ext uri="{FF2B5EF4-FFF2-40B4-BE49-F238E27FC236}">
                <a16:creationId xmlns:a16="http://schemas.microsoft.com/office/drawing/2014/main" id="{A0A83A84-B37F-1598-8827-4F4644FDE9F9}"/>
              </a:ext>
            </a:extLst>
          </p:cNvPr>
          <p:cNvPicPr>
            <a:picLocks noChangeAspect="1"/>
          </p:cNvPicPr>
          <p:nvPr/>
        </p:nvPicPr>
        <p:blipFill>
          <a:blip r:embed="rId9"/>
          <a:stretch>
            <a:fillRect/>
          </a:stretch>
        </p:blipFill>
        <p:spPr>
          <a:xfrm>
            <a:off x="10202136" y="1478699"/>
            <a:ext cx="1794309" cy="5136315"/>
          </a:xfrm>
          <a:prstGeom prst="rect">
            <a:avLst/>
          </a:prstGeom>
        </p:spPr>
      </p:pic>
    </p:spTree>
    <p:extLst>
      <p:ext uri="{BB962C8B-B14F-4D97-AF65-F5344CB8AC3E}">
        <p14:creationId xmlns:p14="http://schemas.microsoft.com/office/powerpoint/2010/main" val="249804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47054F-2B28-89A0-C509-48B697FCAF6F}"/>
              </a:ext>
            </a:extLst>
          </p:cNvPr>
          <p:cNvSpPr txBox="1">
            <a:spLocks/>
          </p:cNvSpPr>
          <p:nvPr/>
        </p:nvSpPr>
        <p:spPr>
          <a:xfrm>
            <a:off x="838200" y="353895"/>
            <a:ext cx="10515600" cy="705330"/>
          </a:xfrm>
          <a:prstGeom prst="rect">
            <a:avLst/>
          </a:prstGeom>
          <a:solidFill>
            <a:schemeClr val="bg1"/>
          </a:solidFill>
          <a:ln w="57150">
            <a:solidFill>
              <a:srgbClr val="DA7D00"/>
            </a:solidFill>
          </a:ln>
        </p:spPr>
        <p:txBody>
          <a:bodyPr vert="horz" lIns="0" tIns="38100" rIns="76200" bIns="381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DA7D00"/>
                </a:solidFill>
                <a:latin typeface="Arial" panose="020B0604020202020204" pitchFamily="34" charset="0"/>
                <a:ea typeface="+mn-ea"/>
                <a:cs typeface="Arial" panose="020B0604020202020204" pitchFamily="34" charset="0"/>
              </a:rPr>
              <a:t>Incorporating Biophysical Responses in MSD</a:t>
            </a:r>
            <a:endParaRPr lang="en-US" sz="3200" dirty="0">
              <a:solidFill>
                <a:schemeClr val="bg1">
                  <a:lumMod val="65000"/>
                </a:schemeClr>
              </a:solidFill>
              <a:latin typeface="Arial" panose="020B0604020202020204" pitchFamily="34" charset="0"/>
              <a:ea typeface="+mn-ea"/>
              <a:cs typeface="Arial" panose="020B0604020202020204" pitchFamily="34" charset="0"/>
            </a:endParaRPr>
          </a:p>
        </p:txBody>
      </p:sp>
      <p:sp>
        <p:nvSpPr>
          <p:cNvPr id="2" name="Slide Number Placeholder 3">
            <a:extLst>
              <a:ext uri="{FF2B5EF4-FFF2-40B4-BE49-F238E27FC236}">
                <a16:creationId xmlns:a16="http://schemas.microsoft.com/office/drawing/2014/main" id="{A42541CD-8E08-9370-6DDB-D7B6105E1401}"/>
              </a:ext>
            </a:extLst>
          </p:cNvPr>
          <p:cNvSpPr>
            <a:spLocks noGrp="1"/>
          </p:cNvSpPr>
          <p:nvPr>
            <p:ph type="sldNum" sz="quarter" idx="12"/>
          </p:nvPr>
        </p:nvSpPr>
        <p:spPr>
          <a:xfrm>
            <a:off x="11387253" y="6473415"/>
            <a:ext cx="8047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5B396-8804-46D5-8B76-B98252BC9C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81A296-7B48-8729-2A7A-0D8B0F78A521}"/>
              </a:ext>
            </a:extLst>
          </p:cNvPr>
          <p:cNvPicPr>
            <a:picLocks noChangeAspect="1"/>
          </p:cNvPicPr>
          <p:nvPr/>
        </p:nvPicPr>
        <p:blipFill>
          <a:blip r:embed="rId3"/>
          <a:stretch>
            <a:fillRect/>
          </a:stretch>
        </p:blipFill>
        <p:spPr>
          <a:xfrm>
            <a:off x="132155" y="6484708"/>
            <a:ext cx="913650" cy="309741"/>
          </a:xfrm>
          <a:prstGeom prst="rect">
            <a:avLst/>
          </a:prstGeom>
        </p:spPr>
      </p:pic>
      <p:pic>
        <p:nvPicPr>
          <p:cNvPr id="8" name="Picture 7">
            <a:extLst>
              <a:ext uri="{FF2B5EF4-FFF2-40B4-BE49-F238E27FC236}">
                <a16:creationId xmlns:a16="http://schemas.microsoft.com/office/drawing/2014/main" id="{6A422402-7809-F489-FACD-69541F805C21}"/>
              </a:ext>
            </a:extLst>
          </p:cNvPr>
          <p:cNvPicPr>
            <a:picLocks noChangeAspect="1"/>
          </p:cNvPicPr>
          <p:nvPr/>
        </p:nvPicPr>
        <p:blipFill>
          <a:blip r:embed="rId4"/>
          <a:stretch>
            <a:fillRect/>
          </a:stretch>
        </p:blipFill>
        <p:spPr>
          <a:xfrm>
            <a:off x="530018" y="1874743"/>
            <a:ext cx="11131964" cy="3455893"/>
          </a:xfrm>
          <a:prstGeom prst="rect">
            <a:avLst/>
          </a:prstGeom>
        </p:spPr>
      </p:pic>
      <p:sp>
        <p:nvSpPr>
          <p:cNvPr id="9" name="TextBox 8">
            <a:extLst>
              <a:ext uri="{FF2B5EF4-FFF2-40B4-BE49-F238E27FC236}">
                <a16:creationId xmlns:a16="http://schemas.microsoft.com/office/drawing/2014/main" id="{995D64EE-856E-2D97-E2B3-A6809A1F0E94}"/>
              </a:ext>
            </a:extLst>
          </p:cNvPr>
          <p:cNvSpPr txBox="1"/>
          <p:nvPr/>
        </p:nvSpPr>
        <p:spPr>
          <a:xfrm>
            <a:off x="5108206" y="5161359"/>
            <a:ext cx="3023287" cy="338554"/>
          </a:xfrm>
          <a:prstGeom prst="rect">
            <a:avLst/>
          </a:prstGeom>
          <a:noFill/>
        </p:spPr>
        <p:txBody>
          <a:bodyPr wrap="square" rtlCol="0">
            <a:spAutoFit/>
          </a:bodyPr>
          <a:lstStyle/>
          <a:p>
            <a:r>
              <a:rPr lang="en-US" sz="1600" dirty="0"/>
              <a:t>Source: Nelson et al. (2014) </a:t>
            </a:r>
          </a:p>
        </p:txBody>
      </p:sp>
    </p:spTree>
    <p:extLst>
      <p:ext uri="{BB962C8B-B14F-4D97-AF65-F5344CB8AC3E}">
        <p14:creationId xmlns:p14="http://schemas.microsoft.com/office/powerpoint/2010/main" val="310090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47054F-2B28-89A0-C509-48B697FCAF6F}"/>
              </a:ext>
            </a:extLst>
          </p:cNvPr>
          <p:cNvSpPr txBox="1">
            <a:spLocks/>
          </p:cNvSpPr>
          <p:nvPr/>
        </p:nvSpPr>
        <p:spPr>
          <a:xfrm>
            <a:off x="132155" y="353895"/>
            <a:ext cx="11958244" cy="705330"/>
          </a:xfrm>
          <a:prstGeom prst="rect">
            <a:avLst/>
          </a:prstGeom>
          <a:solidFill>
            <a:schemeClr val="bg1"/>
          </a:solidFill>
          <a:ln w="57150">
            <a:solidFill>
              <a:srgbClr val="DA7D00"/>
            </a:solidFill>
          </a:ln>
        </p:spPr>
        <p:txBody>
          <a:bodyPr vert="horz" lIns="0" tIns="38100" rIns="76200" bIns="381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DA7D00"/>
                </a:solidFill>
                <a:latin typeface="Arial" panose="020B0604020202020204" pitchFamily="34" charset="0"/>
                <a:ea typeface="+mn-ea"/>
                <a:cs typeface="Arial" panose="020B0604020202020204" pitchFamily="34" charset="0"/>
              </a:rPr>
              <a:t>Motivation</a:t>
            </a:r>
            <a:endParaRPr lang="en-US" sz="3200" dirty="0">
              <a:solidFill>
                <a:schemeClr val="bg1">
                  <a:lumMod val="65000"/>
                </a:schemeClr>
              </a:solidFill>
              <a:latin typeface="Arial" panose="020B0604020202020204" pitchFamily="34" charset="0"/>
              <a:ea typeface="+mn-ea"/>
              <a:cs typeface="Arial" panose="020B0604020202020204" pitchFamily="34" charset="0"/>
            </a:endParaRPr>
          </a:p>
        </p:txBody>
      </p:sp>
      <p:sp>
        <p:nvSpPr>
          <p:cNvPr id="8" name="Content Placeholder 4">
            <a:extLst>
              <a:ext uri="{FF2B5EF4-FFF2-40B4-BE49-F238E27FC236}">
                <a16:creationId xmlns:a16="http://schemas.microsoft.com/office/drawing/2014/main" id="{47C3BB47-BCA1-6432-9D77-87A53EC8773D}"/>
              </a:ext>
            </a:extLst>
          </p:cNvPr>
          <p:cNvSpPr txBox="1">
            <a:spLocks/>
          </p:cNvSpPr>
          <p:nvPr/>
        </p:nvSpPr>
        <p:spPr>
          <a:xfrm>
            <a:off x="132155" y="1006128"/>
            <a:ext cx="11958244" cy="347636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Agriculture is particularly vulnerable to climate change through multiple pathways</a:t>
            </a:r>
          </a:p>
          <a:p>
            <a:pPr>
              <a:lnSpc>
                <a:spcPct val="100000"/>
              </a:lnSpc>
            </a:pPr>
            <a:r>
              <a:rPr lang="en-US" sz="2400" dirty="0"/>
              <a:t>Pathway 1: changes to </a:t>
            </a:r>
            <a:r>
              <a:rPr lang="en-US" sz="2400" b="1" dirty="0"/>
              <a:t>crop yields </a:t>
            </a:r>
            <a:r>
              <a:rPr lang="en-US" sz="2400" dirty="0"/>
              <a:t>from changes to temperature, precipitation, CO</a:t>
            </a:r>
            <a:r>
              <a:rPr lang="en-US" sz="2400" baseline="-25000" dirty="0"/>
              <a:t>2</a:t>
            </a:r>
            <a:r>
              <a:rPr lang="en-US" sz="2400" dirty="0"/>
              <a:t>, etc. (Lobell et al., 2011; Nelson et al., 2014; </a:t>
            </a:r>
            <a:r>
              <a:rPr lang="en-US" sz="2400" dirty="0" err="1"/>
              <a:t>Jägermeyr</a:t>
            </a:r>
            <a:r>
              <a:rPr lang="en-US" sz="2400" dirty="0"/>
              <a:t> et al., 2021)</a:t>
            </a:r>
            <a:endParaRPr lang="en-US" sz="2400" b="1" dirty="0"/>
          </a:p>
          <a:p>
            <a:pPr>
              <a:lnSpc>
                <a:spcPct val="100000"/>
              </a:lnSpc>
            </a:pPr>
            <a:r>
              <a:rPr lang="en-US" sz="2400" dirty="0"/>
              <a:t>Pathway 2: changes to </a:t>
            </a:r>
            <a:r>
              <a:rPr lang="en-US" sz="2400" b="1" dirty="0"/>
              <a:t>labor productivity </a:t>
            </a:r>
            <a:r>
              <a:rPr lang="en-US" sz="2400" dirty="0"/>
              <a:t>resulting from </a:t>
            </a:r>
            <a:r>
              <a:rPr lang="en-US" sz="2400" b="1" dirty="0"/>
              <a:t>heat stress </a:t>
            </a:r>
            <a:r>
              <a:rPr lang="en-US" sz="2400" dirty="0"/>
              <a:t>(</a:t>
            </a:r>
            <a:r>
              <a:rPr lang="en-US" sz="2400" dirty="0" err="1"/>
              <a:t>Kjellstrom</a:t>
            </a:r>
            <a:r>
              <a:rPr lang="en-US" sz="2400" dirty="0"/>
              <a:t> et al., 2009; Dunne et al., 2013)</a:t>
            </a:r>
          </a:p>
          <a:p>
            <a:pPr lvl="1">
              <a:lnSpc>
                <a:spcPct val="100000"/>
              </a:lnSpc>
            </a:pPr>
            <a:r>
              <a:rPr lang="en-US" sz="2000" dirty="0"/>
              <a:t>Agricultural labor is severely heat stressed</a:t>
            </a:r>
          </a:p>
          <a:p>
            <a:pPr lvl="1">
              <a:lnSpc>
                <a:spcPct val="100000"/>
              </a:lnSpc>
            </a:pPr>
            <a:r>
              <a:rPr lang="en-US" sz="2000" dirty="0"/>
              <a:t>More intensive, frequent, and regionally heterogeneous heat waves projected later in the century</a:t>
            </a:r>
          </a:p>
        </p:txBody>
      </p:sp>
      <p:sp>
        <p:nvSpPr>
          <p:cNvPr id="2" name="Slide Number Placeholder 3">
            <a:extLst>
              <a:ext uri="{FF2B5EF4-FFF2-40B4-BE49-F238E27FC236}">
                <a16:creationId xmlns:a16="http://schemas.microsoft.com/office/drawing/2014/main" id="{A42541CD-8E08-9370-6DDB-D7B6105E1401}"/>
              </a:ext>
            </a:extLst>
          </p:cNvPr>
          <p:cNvSpPr>
            <a:spLocks noGrp="1"/>
          </p:cNvSpPr>
          <p:nvPr>
            <p:ph type="sldNum" sz="quarter" idx="12"/>
          </p:nvPr>
        </p:nvSpPr>
        <p:spPr>
          <a:xfrm>
            <a:off x="11387253" y="6473415"/>
            <a:ext cx="8047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5B396-8804-46D5-8B76-B98252BC9C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81A296-7B48-8729-2A7A-0D8B0F78A521}"/>
              </a:ext>
            </a:extLst>
          </p:cNvPr>
          <p:cNvPicPr>
            <a:picLocks noChangeAspect="1"/>
          </p:cNvPicPr>
          <p:nvPr/>
        </p:nvPicPr>
        <p:blipFill>
          <a:blip r:embed="rId3"/>
          <a:stretch>
            <a:fillRect/>
          </a:stretch>
        </p:blipFill>
        <p:spPr>
          <a:xfrm>
            <a:off x="132155" y="6484708"/>
            <a:ext cx="913650" cy="309741"/>
          </a:xfrm>
          <a:prstGeom prst="rect">
            <a:avLst/>
          </a:prstGeom>
        </p:spPr>
      </p:pic>
      <p:sp>
        <p:nvSpPr>
          <p:cNvPr id="16" name="TextBox 15">
            <a:extLst>
              <a:ext uri="{FF2B5EF4-FFF2-40B4-BE49-F238E27FC236}">
                <a16:creationId xmlns:a16="http://schemas.microsoft.com/office/drawing/2014/main" id="{3EB77409-7D2E-F71B-E62B-5853225DA958}"/>
              </a:ext>
            </a:extLst>
          </p:cNvPr>
          <p:cNvSpPr txBox="1"/>
          <p:nvPr/>
        </p:nvSpPr>
        <p:spPr>
          <a:xfrm>
            <a:off x="101601" y="4480102"/>
            <a:ext cx="12090398" cy="1569660"/>
          </a:xfrm>
          <a:prstGeom prst="rect">
            <a:avLst/>
          </a:prstGeom>
          <a:noFill/>
          <a:ln w="38100">
            <a:solidFill>
              <a:schemeClr val="bg1">
                <a:lumMod val="65000"/>
              </a:schemeClr>
            </a:solidFill>
          </a:ln>
        </p:spPr>
        <p:txBody>
          <a:bodyPr wrap="square" rtlCol="0">
            <a:spAutoFit/>
          </a:bodyPr>
          <a:lstStyle/>
          <a:p>
            <a:pPr algn="ctr"/>
            <a:r>
              <a:rPr lang="en-US" sz="3200" dirty="0">
                <a:solidFill>
                  <a:schemeClr val="bg1">
                    <a:lumMod val="50000"/>
                  </a:schemeClr>
                </a:solidFill>
              </a:rPr>
              <a:t>Research question </a:t>
            </a:r>
          </a:p>
          <a:p>
            <a:r>
              <a:rPr lang="en-US" sz="3200" b="1" i="1" dirty="0">
                <a:solidFill>
                  <a:srgbClr val="DA7D00"/>
                </a:solidFill>
              </a:rPr>
              <a:t>What’s the additional climate impact on agriculture through the labor pathway &amp; the combined climate impact through both pathways?</a:t>
            </a:r>
          </a:p>
        </p:txBody>
      </p:sp>
    </p:spTree>
    <p:extLst>
      <p:ext uri="{BB962C8B-B14F-4D97-AF65-F5344CB8AC3E}">
        <p14:creationId xmlns:p14="http://schemas.microsoft.com/office/powerpoint/2010/main" val="360788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47054F-2B28-89A0-C509-48B697FCAF6F}"/>
              </a:ext>
            </a:extLst>
          </p:cNvPr>
          <p:cNvSpPr txBox="1">
            <a:spLocks/>
          </p:cNvSpPr>
          <p:nvPr/>
        </p:nvSpPr>
        <p:spPr>
          <a:xfrm>
            <a:off x="558799" y="353895"/>
            <a:ext cx="11023599" cy="705330"/>
          </a:xfrm>
          <a:prstGeom prst="rect">
            <a:avLst/>
          </a:prstGeom>
          <a:solidFill>
            <a:schemeClr val="bg1"/>
          </a:solidFill>
          <a:ln w="57150">
            <a:solidFill>
              <a:srgbClr val="DA7D00"/>
            </a:solidFill>
          </a:ln>
        </p:spPr>
        <p:txBody>
          <a:bodyPr vert="horz" lIns="0" tIns="38100" rIns="76200" bIns="381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DA7D00"/>
                </a:solidFill>
                <a:latin typeface="Arial" panose="020B0604020202020204" pitchFamily="34" charset="0"/>
                <a:ea typeface="+mn-ea"/>
                <a:cs typeface="Arial" panose="020B0604020202020204" pitchFamily="34" charset="0"/>
              </a:rPr>
              <a:t>Experimental Design</a:t>
            </a:r>
            <a:endParaRPr lang="en-US" sz="3200" dirty="0">
              <a:solidFill>
                <a:schemeClr val="bg1">
                  <a:lumMod val="65000"/>
                </a:schemeClr>
              </a:solidFill>
              <a:latin typeface="Arial" panose="020B0604020202020204" pitchFamily="34" charset="0"/>
              <a:ea typeface="+mn-ea"/>
              <a:cs typeface="Arial" panose="020B0604020202020204" pitchFamily="34" charset="0"/>
            </a:endParaRPr>
          </a:p>
        </p:txBody>
      </p:sp>
      <p:sp>
        <p:nvSpPr>
          <p:cNvPr id="2" name="Slide Number Placeholder 3">
            <a:extLst>
              <a:ext uri="{FF2B5EF4-FFF2-40B4-BE49-F238E27FC236}">
                <a16:creationId xmlns:a16="http://schemas.microsoft.com/office/drawing/2014/main" id="{A42541CD-8E08-9370-6DDB-D7B6105E1401}"/>
              </a:ext>
            </a:extLst>
          </p:cNvPr>
          <p:cNvSpPr>
            <a:spLocks noGrp="1"/>
          </p:cNvSpPr>
          <p:nvPr>
            <p:ph type="sldNum" sz="quarter" idx="12"/>
          </p:nvPr>
        </p:nvSpPr>
        <p:spPr>
          <a:xfrm>
            <a:off x="11387253" y="6473415"/>
            <a:ext cx="8047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5B396-8804-46D5-8B76-B98252BC9C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81A296-7B48-8729-2A7A-0D8B0F78A521}"/>
              </a:ext>
            </a:extLst>
          </p:cNvPr>
          <p:cNvPicPr>
            <a:picLocks noChangeAspect="1"/>
          </p:cNvPicPr>
          <p:nvPr/>
        </p:nvPicPr>
        <p:blipFill>
          <a:blip r:embed="rId3"/>
          <a:stretch>
            <a:fillRect/>
          </a:stretch>
        </p:blipFill>
        <p:spPr>
          <a:xfrm>
            <a:off x="132155" y="6484708"/>
            <a:ext cx="913650" cy="309741"/>
          </a:xfrm>
          <a:prstGeom prst="rect">
            <a:avLst/>
          </a:prstGeom>
        </p:spPr>
      </p:pic>
      <p:graphicFrame>
        <p:nvGraphicFramePr>
          <p:cNvPr id="7" name="Table 8">
            <a:extLst>
              <a:ext uri="{FF2B5EF4-FFF2-40B4-BE49-F238E27FC236}">
                <a16:creationId xmlns:a16="http://schemas.microsoft.com/office/drawing/2014/main" id="{4C68B7DC-F738-F254-9AD9-D499CF774DBF}"/>
              </a:ext>
            </a:extLst>
          </p:cNvPr>
          <p:cNvGraphicFramePr>
            <a:graphicFrameLocks noGrp="1"/>
          </p:cNvGraphicFramePr>
          <p:nvPr>
            <p:extLst>
              <p:ext uri="{D42A27DB-BD31-4B8C-83A1-F6EECF244321}">
                <p14:modId xmlns:p14="http://schemas.microsoft.com/office/powerpoint/2010/main" val="2478653555"/>
              </p:ext>
            </p:extLst>
          </p:nvPr>
        </p:nvGraphicFramePr>
        <p:xfrm>
          <a:off x="558800" y="1219200"/>
          <a:ext cx="11023600" cy="5254216"/>
        </p:xfrm>
        <a:graphic>
          <a:graphicData uri="http://schemas.openxmlformats.org/drawingml/2006/table">
            <a:tbl>
              <a:tblPr firstRow="1" bandRow="1">
                <a:tableStyleId>{5C22544A-7EE6-4342-B048-85BDC9FD1C3A}</a:tableStyleId>
              </a:tblPr>
              <a:tblGrid>
                <a:gridCol w="5511800">
                  <a:extLst>
                    <a:ext uri="{9D8B030D-6E8A-4147-A177-3AD203B41FA5}">
                      <a16:colId xmlns:a16="http://schemas.microsoft.com/office/drawing/2014/main" val="1130372380"/>
                    </a:ext>
                  </a:extLst>
                </a:gridCol>
                <a:gridCol w="5511800">
                  <a:extLst>
                    <a:ext uri="{9D8B030D-6E8A-4147-A177-3AD203B41FA5}">
                      <a16:colId xmlns:a16="http://schemas.microsoft.com/office/drawing/2014/main" val="3242417894"/>
                    </a:ext>
                  </a:extLst>
                </a:gridCol>
              </a:tblGrid>
              <a:tr h="2627108">
                <a:tc>
                  <a:txBody>
                    <a:bodyPr/>
                    <a:lstStyle/>
                    <a:p>
                      <a:pPr algn="ctr"/>
                      <a:r>
                        <a:rPr lang="en-US" sz="3200" b="1" dirty="0">
                          <a:solidFill>
                            <a:schemeClr val="tx1"/>
                          </a:solidFill>
                        </a:rPr>
                        <a:t>1: Ref</a:t>
                      </a:r>
                    </a:p>
                    <a:p>
                      <a:pPr algn="ctr"/>
                      <a:r>
                        <a:rPr lang="en-US" sz="3200" b="0" dirty="0">
                          <a:solidFill>
                            <a:schemeClr val="tx1"/>
                          </a:solidFill>
                        </a:rPr>
                        <a:t>SSP2 &amp; RCP6.0</a:t>
                      </a:r>
                    </a:p>
                    <a:p>
                      <a:pPr algn="ctr"/>
                      <a:r>
                        <a:rPr lang="en-US" sz="3200" b="0" dirty="0">
                          <a:solidFill>
                            <a:schemeClr val="tx1"/>
                          </a:solidFill>
                        </a:rPr>
                        <a:t>No Biophysical Response </a:t>
                      </a:r>
                    </a:p>
                  </a:txBody>
                  <a:tcPr anchor="ctr">
                    <a:solidFill>
                      <a:schemeClr val="bg1">
                        <a:lumMod val="85000"/>
                      </a:schemeClr>
                    </a:solidFill>
                  </a:tcPr>
                </a:tc>
                <a:tc>
                  <a:txBody>
                    <a:bodyPr/>
                    <a:lstStyle/>
                    <a:p>
                      <a:pPr algn="ctr"/>
                      <a:r>
                        <a:rPr lang="en-US" sz="3200" b="1" dirty="0">
                          <a:solidFill>
                            <a:schemeClr val="tx1"/>
                          </a:solidFill>
                        </a:rPr>
                        <a:t>3: Labor-only</a:t>
                      </a:r>
                    </a:p>
                    <a:p>
                      <a:pPr algn="ctr"/>
                      <a:r>
                        <a:rPr lang="en-US" sz="3200" b="0" dirty="0">
                          <a:solidFill>
                            <a:schemeClr val="tx1"/>
                          </a:solidFill>
                        </a:rPr>
                        <a:t>Ref + Labor Response</a:t>
                      </a:r>
                    </a:p>
                  </a:txBody>
                  <a:tcPr anchor="ctr">
                    <a:solidFill>
                      <a:srgbClr val="FC8D62"/>
                    </a:solidFill>
                  </a:tcPr>
                </a:tc>
                <a:extLst>
                  <a:ext uri="{0D108BD9-81ED-4DB2-BD59-A6C34878D82A}">
                    <a16:rowId xmlns:a16="http://schemas.microsoft.com/office/drawing/2014/main" val="4118500814"/>
                  </a:ext>
                </a:extLst>
              </a:tr>
              <a:tr h="2627108">
                <a:tc>
                  <a:txBody>
                    <a:bodyPr/>
                    <a:lstStyle/>
                    <a:p>
                      <a:pPr algn="ctr"/>
                      <a:r>
                        <a:rPr lang="en-US" sz="3200" b="1" dirty="0">
                          <a:solidFill>
                            <a:schemeClr val="tx1"/>
                          </a:solidFill>
                        </a:rPr>
                        <a:t>2: Crop-only</a:t>
                      </a:r>
                      <a:endParaRPr lang="en-US" sz="3200" b="0" dirty="0">
                        <a:solidFill>
                          <a:schemeClr val="tx1"/>
                        </a:solidFill>
                      </a:endParaRPr>
                    </a:p>
                    <a:p>
                      <a:pPr algn="ctr"/>
                      <a:r>
                        <a:rPr lang="en-US" sz="3200" b="0" dirty="0">
                          <a:solidFill>
                            <a:schemeClr val="tx1"/>
                          </a:solidFill>
                        </a:rPr>
                        <a:t>Ref + Crop Response</a:t>
                      </a:r>
                    </a:p>
                  </a:txBody>
                  <a:tcPr anchor="ctr">
                    <a:solidFill>
                      <a:srgbClr val="66C2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4: Combined</a:t>
                      </a:r>
                      <a:endParaRPr lang="en-US" sz="3200"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solidFill>
                            <a:schemeClr val="tx1"/>
                          </a:solidFill>
                        </a:rPr>
                        <a:t>Ref + Crop &amp; Labor Response </a:t>
                      </a:r>
                      <a:endParaRPr lang="en-US" sz="3200" b="1" dirty="0">
                        <a:solidFill>
                          <a:schemeClr val="tx1"/>
                        </a:solidFill>
                      </a:endParaRPr>
                    </a:p>
                  </a:txBody>
                  <a:tcPr anchor="ctr">
                    <a:solidFill>
                      <a:srgbClr val="8DA0CB"/>
                    </a:solidFill>
                  </a:tcPr>
                </a:tc>
                <a:extLst>
                  <a:ext uri="{0D108BD9-81ED-4DB2-BD59-A6C34878D82A}">
                    <a16:rowId xmlns:a16="http://schemas.microsoft.com/office/drawing/2014/main" val="683635931"/>
                  </a:ext>
                </a:extLst>
              </a:tr>
            </a:tbl>
          </a:graphicData>
        </a:graphic>
      </p:graphicFrame>
    </p:spTree>
    <p:extLst>
      <p:ext uri="{BB962C8B-B14F-4D97-AF65-F5344CB8AC3E}">
        <p14:creationId xmlns:p14="http://schemas.microsoft.com/office/powerpoint/2010/main" val="228310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F319FAD-E6C9-0FD9-AE3B-47DE23F7B166}"/>
              </a:ext>
            </a:extLst>
          </p:cNvPr>
          <p:cNvPicPr>
            <a:picLocks noChangeAspect="1"/>
          </p:cNvPicPr>
          <p:nvPr/>
        </p:nvPicPr>
        <p:blipFill>
          <a:blip r:embed="rId3"/>
          <a:stretch>
            <a:fillRect/>
          </a:stretch>
        </p:blipFill>
        <p:spPr>
          <a:xfrm>
            <a:off x="71514" y="1484735"/>
            <a:ext cx="12048972" cy="4369874"/>
          </a:xfrm>
          <a:prstGeom prst="rect">
            <a:avLst/>
          </a:prstGeom>
        </p:spPr>
      </p:pic>
      <p:sp>
        <p:nvSpPr>
          <p:cNvPr id="4" name="Title 1">
            <a:extLst>
              <a:ext uri="{FF2B5EF4-FFF2-40B4-BE49-F238E27FC236}">
                <a16:creationId xmlns:a16="http://schemas.microsoft.com/office/drawing/2014/main" id="{6947054F-2B28-89A0-C509-48B697FCAF6F}"/>
              </a:ext>
            </a:extLst>
          </p:cNvPr>
          <p:cNvSpPr txBox="1">
            <a:spLocks/>
          </p:cNvSpPr>
          <p:nvPr/>
        </p:nvSpPr>
        <p:spPr>
          <a:xfrm>
            <a:off x="838200" y="353895"/>
            <a:ext cx="10515600" cy="705330"/>
          </a:xfrm>
          <a:prstGeom prst="rect">
            <a:avLst/>
          </a:prstGeom>
          <a:solidFill>
            <a:schemeClr val="bg1"/>
          </a:solidFill>
          <a:ln w="57150">
            <a:solidFill>
              <a:srgbClr val="DA7D00"/>
            </a:solidFill>
          </a:ln>
        </p:spPr>
        <p:txBody>
          <a:bodyPr vert="horz" lIns="0" tIns="38100" rIns="76200" bIns="381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DA7D00"/>
                </a:solidFill>
                <a:latin typeface="Arial" panose="020B0604020202020204" pitchFamily="34" charset="0"/>
                <a:ea typeface="+mn-ea"/>
                <a:cs typeface="Arial" panose="020B0604020202020204" pitchFamily="34" charset="0"/>
              </a:rPr>
              <a:t>Methodology</a:t>
            </a:r>
            <a:endParaRPr lang="en-US" sz="3200" dirty="0">
              <a:solidFill>
                <a:schemeClr val="bg1">
                  <a:lumMod val="65000"/>
                </a:schemeClr>
              </a:solidFill>
              <a:latin typeface="Arial" panose="020B0604020202020204" pitchFamily="34" charset="0"/>
              <a:ea typeface="+mn-ea"/>
              <a:cs typeface="Arial" panose="020B0604020202020204" pitchFamily="34" charset="0"/>
            </a:endParaRPr>
          </a:p>
        </p:txBody>
      </p:sp>
      <p:sp>
        <p:nvSpPr>
          <p:cNvPr id="2" name="Slide Number Placeholder 3">
            <a:extLst>
              <a:ext uri="{FF2B5EF4-FFF2-40B4-BE49-F238E27FC236}">
                <a16:creationId xmlns:a16="http://schemas.microsoft.com/office/drawing/2014/main" id="{A42541CD-8E08-9370-6DDB-D7B6105E1401}"/>
              </a:ext>
            </a:extLst>
          </p:cNvPr>
          <p:cNvSpPr>
            <a:spLocks noGrp="1"/>
          </p:cNvSpPr>
          <p:nvPr>
            <p:ph type="sldNum" sz="quarter" idx="12"/>
          </p:nvPr>
        </p:nvSpPr>
        <p:spPr>
          <a:xfrm>
            <a:off x="11387253" y="6473415"/>
            <a:ext cx="8047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5B396-8804-46D5-8B76-B98252BC9C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81A296-7B48-8729-2A7A-0D8B0F78A521}"/>
              </a:ext>
            </a:extLst>
          </p:cNvPr>
          <p:cNvPicPr>
            <a:picLocks noChangeAspect="1"/>
          </p:cNvPicPr>
          <p:nvPr/>
        </p:nvPicPr>
        <p:blipFill>
          <a:blip r:embed="rId4"/>
          <a:stretch>
            <a:fillRect/>
          </a:stretch>
        </p:blipFill>
        <p:spPr>
          <a:xfrm>
            <a:off x="132155" y="6484708"/>
            <a:ext cx="913650" cy="309741"/>
          </a:xfrm>
          <a:prstGeom prst="rect">
            <a:avLst/>
          </a:prstGeom>
        </p:spPr>
      </p:pic>
      <p:pic>
        <p:nvPicPr>
          <p:cNvPr id="1026" name="Picture 2" descr="Global Change Analysis Model">
            <a:extLst>
              <a:ext uri="{FF2B5EF4-FFF2-40B4-BE49-F238E27FC236}">
                <a16:creationId xmlns:a16="http://schemas.microsoft.com/office/drawing/2014/main" id="{C2585945-7D7A-DBB7-38A4-88D4BB4941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279" y="4323637"/>
            <a:ext cx="1489745" cy="14423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B9F2811-D921-9212-10B4-E02346923651}"/>
                  </a:ext>
                </a:extLst>
              </p:cNvPr>
              <p:cNvSpPr txBox="1"/>
              <p:nvPr/>
            </p:nvSpPr>
            <p:spPr>
              <a:xfrm>
                <a:off x="4441161" y="5476544"/>
                <a:ext cx="2104357" cy="289438"/>
              </a:xfrm>
              <a:prstGeom prst="rect">
                <a:avLst/>
              </a:prstGeom>
              <a:noFill/>
            </p:spPr>
            <p:txBody>
              <a:bodyPr wrap="square">
                <a:spAutoFit/>
              </a:bodyPr>
              <a:lstStyle/>
              <a:p>
                <a:pPr marL="0" marR="0">
                  <a:lnSpc>
                    <a:spcPct val="107000"/>
                  </a:lnSpc>
                  <a:spcBef>
                    <a:spcPts val="0"/>
                  </a:spcBef>
                  <a:spcAft>
                    <a:spcPts val="800"/>
                  </a:spcAft>
                </a:pPr>
                <a14:m>
                  <m:oMath xmlns:m="http://schemas.openxmlformats.org/officeDocument/2006/math">
                    <m:sSup>
                      <m:sSupPr>
                        <m:ctrlPr>
                          <a:rPr lang="en-US" sz="1200" i="1" kern="100"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200" i="1" kern="100">
                            <a:effectLst/>
                            <a:latin typeface="Cambria Math" panose="02040503050406030204" pitchFamily="18" charset="0"/>
                            <a:ea typeface="Calibri" panose="020F0502020204030204" pitchFamily="34" charset="0"/>
                            <a:cs typeface="Times New Roman" panose="02020603050405020304" pitchFamily="18" charset="0"/>
                          </a:rPr>
                          <m:t>25∙[</m:t>
                        </m:r>
                        <m:func>
                          <m:funcPr>
                            <m:ctrlPr>
                              <a:rPr lang="en-US" sz="12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200" kern="100">
                                <a:effectLst/>
                                <a:latin typeface="Cambria Math" panose="02040503050406030204" pitchFamily="18" charset="0"/>
                                <a:ea typeface="Calibri" panose="020F0502020204030204" pitchFamily="34" charset="0"/>
                                <a:cs typeface="Times New Roman" panose="02020603050405020304" pitchFamily="18" charset="0"/>
                              </a:rPr>
                              <m:t>max</m:t>
                            </m:r>
                          </m:fName>
                          <m:e>
                            <m:d>
                              <m:dPr>
                                <m:ctrlPr>
                                  <a:rPr lang="en-US" sz="12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kern="100">
                                    <a:effectLst/>
                                    <a:latin typeface="Cambria Math" panose="02040503050406030204" pitchFamily="18" charset="0"/>
                                    <a:ea typeface="Calibri" panose="020F0502020204030204" pitchFamily="34" charset="0"/>
                                    <a:cs typeface="Times New Roman" panose="02020603050405020304" pitchFamily="18" charset="0"/>
                                  </a:rPr>
                                  <m:t>0, </m:t>
                                </m:r>
                                <m:r>
                                  <m:rPr>
                                    <m:sty m:val="p"/>
                                  </m:rPr>
                                  <a:rPr lang="en-US" sz="1200" kern="100">
                                    <a:effectLst/>
                                    <a:latin typeface="Cambria Math" panose="02040503050406030204" pitchFamily="18" charset="0"/>
                                    <a:ea typeface="Calibri" panose="020F0502020204030204" pitchFamily="34" charset="0"/>
                                    <a:cs typeface="Times New Roman" panose="02020603050405020304" pitchFamily="18" charset="0"/>
                                  </a:rPr>
                                  <m:t>WBGT</m:t>
                                </m:r>
                                <m:r>
                                  <a:rPr lang="en-US" sz="12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200" kern="100">
                                    <a:effectLst/>
                                    <a:latin typeface="Cambria Math" panose="02040503050406030204" pitchFamily="18" charset="0"/>
                                    <a:ea typeface="Calibri" panose="020F0502020204030204" pitchFamily="34" charset="0"/>
                                    <a:cs typeface="Times New Roman" panose="02020603050405020304" pitchFamily="18" charset="0"/>
                                  </a:rPr>
                                  <m:t>25</m:t>
                                </m:r>
                              </m:e>
                            </m:d>
                          </m:e>
                        </m:func>
                        <m:r>
                          <a:rPr lang="en-US" sz="1200" i="1" kern="100">
                            <a:effectLst/>
                            <a:latin typeface="Cambria Math" panose="02040503050406030204" pitchFamily="18" charset="0"/>
                            <a:ea typeface="Calibri" panose="020F0502020204030204" pitchFamily="34" charset="0"/>
                            <a:cs typeface="Times New Roman" panose="02020603050405020304" pitchFamily="18" charset="0"/>
                          </a:rPr>
                          <m:t>]</m:t>
                        </m:r>
                      </m:e>
                      <m:sup>
                        <m:f>
                          <m:fPr>
                            <m:type m:val="lin"/>
                            <m:ctrlPr>
                              <a:rPr lang="en-US" sz="12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i="1" kern="1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1200" i="1" kern="100">
                                <a:effectLst/>
                                <a:latin typeface="Cambria Math" panose="02040503050406030204" pitchFamily="18" charset="0"/>
                                <a:ea typeface="Calibri" panose="020F0502020204030204" pitchFamily="34" charset="0"/>
                                <a:cs typeface="Times New Roman" panose="02020603050405020304" pitchFamily="18" charset="0"/>
                              </a:rPr>
                              <m:t>3</m:t>
                            </m:r>
                          </m:den>
                        </m:f>
                      </m:sup>
                    </m:sSup>
                  </m:oMath>
                </a14:m>
                <a:r>
                  <a:rPr lang="en-US" sz="12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2B9F2811-D921-9212-10B4-E02346923651}"/>
                  </a:ext>
                </a:extLst>
              </p:cNvPr>
              <p:cNvSpPr txBox="1">
                <a:spLocks noRot="1" noChangeAspect="1" noMove="1" noResize="1" noEditPoints="1" noAdjustHandles="1" noChangeArrowheads="1" noChangeShapeType="1" noTextEdit="1"/>
              </p:cNvSpPr>
              <p:nvPr/>
            </p:nvSpPr>
            <p:spPr>
              <a:xfrm>
                <a:off x="4441161" y="5476544"/>
                <a:ext cx="2104357" cy="289438"/>
              </a:xfrm>
              <a:prstGeom prst="rect">
                <a:avLst/>
              </a:prstGeom>
              <a:blipFill>
                <a:blip r:embed="rId6"/>
                <a:stretch>
                  <a:fillRect t="-62500" r="-9275" b="-72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E62DF6E-0217-CC3B-30D7-FD9ABDDA82AF}"/>
                  </a:ext>
                </a:extLst>
              </p:cNvPr>
              <p:cNvSpPr txBox="1"/>
              <p:nvPr/>
            </p:nvSpPr>
            <p:spPr>
              <a:xfrm>
                <a:off x="4441161" y="5226699"/>
                <a:ext cx="2010439" cy="287945"/>
              </a:xfrm>
              <a:prstGeom prst="rect">
                <a:avLst/>
              </a:prstGeom>
              <a:noFill/>
            </p:spPr>
            <p:txBody>
              <a:bodyPr wrap="square">
                <a:spAutoFit/>
              </a:bodyPr>
              <a:lstStyle/>
              <a:p>
                <a14:m>
                  <m:oMath xmlns:m="http://schemas.openxmlformats.org/officeDocument/2006/math">
                    <m:r>
                      <a:rPr lang="en-US" sz="12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200" kern="100" dirty="0">
                    <a:latin typeface="Cambria Math" panose="02040503050406030204" pitchFamily="18" charset="0"/>
                    <a:ea typeface="Calibri" panose="020F0502020204030204" pitchFamily="34" charset="0"/>
                    <a:cs typeface="Times New Roman" panose="02020603050405020304" pitchFamily="18" charset="0"/>
                  </a:rPr>
                  <a:t> Labor productivity (%) = </a:t>
                </a:r>
              </a:p>
            </p:txBody>
          </p:sp>
        </mc:Choice>
        <mc:Fallback xmlns="">
          <p:sp>
            <p:nvSpPr>
              <p:cNvPr id="33" name="TextBox 32">
                <a:extLst>
                  <a:ext uri="{FF2B5EF4-FFF2-40B4-BE49-F238E27FC236}">
                    <a16:creationId xmlns:a16="http://schemas.microsoft.com/office/drawing/2014/main" id="{9E62DF6E-0217-CC3B-30D7-FD9ABDDA82AF}"/>
                  </a:ext>
                </a:extLst>
              </p:cNvPr>
              <p:cNvSpPr txBox="1">
                <a:spLocks noRot="1" noChangeAspect="1" noMove="1" noResize="1" noEditPoints="1" noAdjustHandles="1" noChangeArrowheads="1" noChangeShapeType="1" noTextEdit="1"/>
              </p:cNvSpPr>
              <p:nvPr/>
            </p:nvSpPr>
            <p:spPr>
              <a:xfrm>
                <a:off x="4441161" y="5226699"/>
                <a:ext cx="2010439" cy="287945"/>
              </a:xfrm>
              <a:prstGeom prst="rect">
                <a:avLst/>
              </a:prstGeom>
              <a:blipFill>
                <a:blip r:embed="rId7"/>
                <a:stretch>
                  <a:fillRect b="-10417"/>
                </a:stretch>
              </a:blipFill>
            </p:spPr>
            <p:txBody>
              <a:bodyPr/>
              <a:lstStyle/>
              <a:p>
                <a:r>
                  <a:rPr lang="en-US">
                    <a:noFill/>
                  </a:rPr>
                  <a:t> </a:t>
                </a:r>
              </a:p>
            </p:txBody>
          </p:sp>
        </mc:Fallback>
      </mc:AlternateContent>
    </p:spTree>
    <p:extLst>
      <p:ext uri="{BB962C8B-B14F-4D97-AF65-F5344CB8AC3E}">
        <p14:creationId xmlns:p14="http://schemas.microsoft.com/office/powerpoint/2010/main" val="187160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47054F-2B28-89A0-C509-48B697FCAF6F}"/>
              </a:ext>
            </a:extLst>
          </p:cNvPr>
          <p:cNvSpPr txBox="1">
            <a:spLocks/>
          </p:cNvSpPr>
          <p:nvPr/>
        </p:nvSpPr>
        <p:spPr>
          <a:xfrm>
            <a:off x="523348" y="235131"/>
            <a:ext cx="11145303" cy="824093"/>
          </a:xfrm>
          <a:prstGeom prst="rect">
            <a:avLst/>
          </a:prstGeom>
          <a:solidFill>
            <a:schemeClr val="bg1"/>
          </a:solidFill>
          <a:ln w="57150">
            <a:solidFill>
              <a:srgbClr val="DA7D00"/>
            </a:solidFill>
          </a:ln>
        </p:spPr>
        <p:txBody>
          <a:bodyPr vert="horz" lIns="0" tIns="38100" rIns="76200" bIns="381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DA7D00"/>
                </a:solidFill>
                <a:latin typeface="Arial" panose="020B0604020202020204" pitchFamily="34" charset="0"/>
                <a:ea typeface="+mn-ea"/>
                <a:cs typeface="Arial" panose="020B0604020202020204" pitchFamily="34" charset="0"/>
              </a:rPr>
              <a:t>Regional Climate Impacts on Crop Yields and Labor Productivity, SSP2-RCP6.0: 2100</a:t>
            </a:r>
            <a:endParaRPr lang="en-US" sz="2800" dirty="0">
              <a:solidFill>
                <a:schemeClr val="bg1">
                  <a:lumMod val="65000"/>
                </a:schemeClr>
              </a:solidFill>
              <a:latin typeface="Arial" panose="020B0604020202020204" pitchFamily="34" charset="0"/>
              <a:ea typeface="+mn-ea"/>
              <a:cs typeface="Arial" panose="020B0604020202020204" pitchFamily="34" charset="0"/>
            </a:endParaRPr>
          </a:p>
        </p:txBody>
      </p:sp>
      <p:sp>
        <p:nvSpPr>
          <p:cNvPr id="2" name="Slide Number Placeholder 3">
            <a:extLst>
              <a:ext uri="{FF2B5EF4-FFF2-40B4-BE49-F238E27FC236}">
                <a16:creationId xmlns:a16="http://schemas.microsoft.com/office/drawing/2014/main" id="{A42541CD-8E08-9370-6DDB-D7B6105E1401}"/>
              </a:ext>
            </a:extLst>
          </p:cNvPr>
          <p:cNvSpPr>
            <a:spLocks noGrp="1"/>
          </p:cNvSpPr>
          <p:nvPr>
            <p:ph type="sldNum" sz="quarter" idx="12"/>
          </p:nvPr>
        </p:nvSpPr>
        <p:spPr>
          <a:xfrm>
            <a:off x="11387253" y="6473415"/>
            <a:ext cx="8047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5B396-8804-46D5-8B76-B98252BC9C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81A296-7B48-8729-2A7A-0D8B0F78A521}"/>
              </a:ext>
            </a:extLst>
          </p:cNvPr>
          <p:cNvPicPr>
            <a:picLocks noChangeAspect="1"/>
          </p:cNvPicPr>
          <p:nvPr/>
        </p:nvPicPr>
        <p:blipFill>
          <a:blip r:embed="rId3"/>
          <a:stretch>
            <a:fillRect/>
          </a:stretch>
        </p:blipFill>
        <p:spPr>
          <a:xfrm>
            <a:off x="132155" y="6484708"/>
            <a:ext cx="913650" cy="309741"/>
          </a:xfrm>
          <a:prstGeom prst="rect">
            <a:avLst/>
          </a:prstGeom>
        </p:spPr>
      </p:pic>
      <p:sp>
        <p:nvSpPr>
          <p:cNvPr id="10" name="TextBox 9">
            <a:extLst>
              <a:ext uri="{FF2B5EF4-FFF2-40B4-BE49-F238E27FC236}">
                <a16:creationId xmlns:a16="http://schemas.microsoft.com/office/drawing/2014/main" id="{EBD52137-E89B-6594-FCEC-50844A212767}"/>
              </a:ext>
            </a:extLst>
          </p:cNvPr>
          <p:cNvSpPr txBox="1"/>
          <p:nvPr/>
        </p:nvSpPr>
        <p:spPr>
          <a:xfrm>
            <a:off x="307023" y="3774820"/>
            <a:ext cx="5382577" cy="2402006"/>
          </a:xfrm>
          <a:prstGeom prst="rect">
            <a:avLst/>
          </a:prstGeom>
          <a:noFill/>
        </p:spPr>
        <p:txBody>
          <a:bodyPr wrap="square" rtlCol="0">
            <a:noAutofit/>
          </a:bodyPr>
          <a:lstStyle/>
          <a:p>
            <a:pPr marL="342900" indent="-342900">
              <a:buFont typeface="Arial" panose="020B0604020202020204" pitchFamily="34" charset="0"/>
              <a:buChar char="•"/>
            </a:pPr>
            <a:r>
              <a:rPr lang="en-US" sz="2400" dirty="0"/>
              <a:t>By the end of century, </a:t>
            </a:r>
            <a:r>
              <a:rPr lang="en-US" sz="2400" b="1" dirty="0"/>
              <a:t>global mean agricultural labor productivity </a:t>
            </a:r>
            <a:r>
              <a:rPr lang="en-US" sz="2400" dirty="0"/>
              <a:t>(weighted by initial labor allocation) </a:t>
            </a:r>
            <a:r>
              <a:rPr lang="en-US" sz="2400" b="1" dirty="0"/>
              <a:t>decline by 18% </a:t>
            </a:r>
            <a:r>
              <a:rPr lang="en-US" sz="2400" dirty="0"/>
              <a:t>with RCP 6.0</a:t>
            </a:r>
          </a:p>
          <a:p>
            <a:pPr marL="285750" indent="-285750">
              <a:buFont typeface="Arial" panose="020B0604020202020204" pitchFamily="34" charset="0"/>
              <a:buChar char="•"/>
            </a:pPr>
            <a:r>
              <a:rPr lang="en-US" sz="2400" dirty="0"/>
              <a:t>Most </a:t>
            </a:r>
            <a:r>
              <a:rPr lang="en-US" sz="2400" b="1" dirty="0"/>
              <a:t>severe</a:t>
            </a:r>
            <a:r>
              <a:rPr lang="en-US" sz="2400" dirty="0"/>
              <a:t> impacts in </a:t>
            </a:r>
            <a:r>
              <a:rPr lang="en-US" sz="2400" b="1" dirty="0"/>
              <a:t>Southeast Asia </a:t>
            </a:r>
            <a:r>
              <a:rPr lang="en-US" sz="2400" dirty="0"/>
              <a:t>(27%), </a:t>
            </a:r>
            <a:r>
              <a:rPr lang="en-US" sz="2400" b="1" dirty="0"/>
              <a:t>Africa</a:t>
            </a:r>
            <a:r>
              <a:rPr lang="en-US" sz="2400" dirty="0"/>
              <a:t> (23%), and </a:t>
            </a:r>
            <a:r>
              <a:rPr lang="en-US" sz="2400" b="1" dirty="0"/>
              <a:t>South Asia </a:t>
            </a:r>
            <a:r>
              <a:rPr lang="en-US" sz="2400" dirty="0"/>
              <a:t>(20%)</a:t>
            </a:r>
          </a:p>
        </p:txBody>
      </p:sp>
      <p:sp>
        <p:nvSpPr>
          <p:cNvPr id="12" name="TextBox 11">
            <a:extLst>
              <a:ext uri="{FF2B5EF4-FFF2-40B4-BE49-F238E27FC236}">
                <a16:creationId xmlns:a16="http://schemas.microsoft.com/office/drawing/2014/main" id="{6950C2F5-EE5A-7B4D-A6B0-26914D67BCE4}"/>
              </a:ext>
            </a:extLst>
          </p:cNvPr>
          <p:cNvSpPr txBox="1"/>
          <p:nvPr/>
        </p:nvSpPr>
        <p:spPr>
          <a:xfrm>
            <a:off x="307022" y="1111398"/>
            <a:ext cx="5120721" cy="1619101"/>
          </a:xfrm>
          <a:prstGeom prst="rect">
            <a:avLst/>
          </a:prstGeom>
          <a:noFill/>
        </p:spPr>
        <p:txBody>
          <a:bodyPr wrap="square" rtlCol="0">
            <a:noAutofit/>
          </a:bodyPr>
          <a:lstStyle/>
          <a:p>
            <a:pPr marL="342900" indent="-342900">
              <a:buFont typeface="Arial" panose="020B0604020202020204" pitchFamily="34" charset="0"/>
              <a:buChar char="•"/>
            </a:pPr>
            <a:r>
              <a:rPr lang="en-US" sz="2400" dirty="0"/>
              <a:t>By the end of century, </a:t>
            </a:r>
            <a:r>
              <a:rPr lang="en-US" sz="2400" b="1" dirty="0"/>
              <a:t>global mean crop yield </a:t>
            </a:r>
            <a:r>
              <a:rPr lang="en-US" sz="2400" dirty="0"/>
              <a:t>(weighted by initial land allocation) is projected to </a:t>
            </a:r>
            <a:r>
              <a:rPr lang="en-US" sz="2400" b="1" dirty="0"/>
              <a:t>decrease by 2.67% </a:t>
            </a:r>
            <a:r>
              <a:rPr lang="en-US" sz="2400" dirty="0"/>
              <a:t>with RCP 6.0</a:t>
            </a:r>
          </a:p>
        </p:txBody>
      </p:sp>
      <p:grpSp>
        <p:nvGrpSpPr>
          <p:cNvPr id="34" name="Group 33">
            <a:extLst>
              <a:ext uri="{FF2B5EF4-FFF2-40B4-BE49-F238E27FC236}">
                <a16:creationId xmlns:a16="http://schemas.microsoft.com/office/drawing/2014/main" id="{3DA79E3A-5613-2955-2D86-CF27AA67B45B}"/>
              </a:ext>
            </a:extLst>
          </p:cNvPr>
          <p:cNvGrpSpPr/>
          <p:nvPr/>
        </p:nvGrpSpPr>
        <p:grpSpPr>
          <a:xfrm>
            <a:off x="5551378" y="1147706"/>
            <a:ext cx="6498699" cy="5281159"/>
            <a:chOff x="5386278" y="1159884"/>
            <a:chExt cx="6498699" cy="5281159"/>
          </a:xfrm>
        </p:grpSpPr>
        <p:sp>
          <p:nvSpPr>
            <p:cNvPr id="8" name="TextBox 7">
              <a:extLst>
                <a:ext uri="{FF2B5EF4-FFF2-40B4-BE49-F238E27FC236}">
                  <a16:creationId xmlns:a16="http://schemas.microsoft.com/office/drawing/2014/main" id="{FEEEA6F0-059A-8C23-BC02-34C95F8F8461}"/>
                </a:ext>
              </a:extLst>
            </p:cNvPr>
            <p:cNvSpPr txBox="1"/>
            <p:nvPr/>
          </p:nvSpPr>
          <p:spPr>
            <a:xfrm>
              <a:off x="5386278" y="3770523"/>
              <a:ext cx="6498699" cy="369332"/>
            </a:xfrm>
            <a:prstGeom prst="rect">
              <a:avLst/>
            </a:prstGeom>
            <a:solidFill>
              <a:schemeClr val="bg1"/>
            </a:solidFill>
          </p:spPr>
          <p:txBody>
            <a:bodyPr wrap="square" rtlCol="0">
              <a:spAutoFit/>
            </a:bodyPr>
            <a:lstStyle/>
            <a:p>
              <a:r>
                <a:rPr lang="en-US" dirty="0"/>
                <a:t>Change in Labor Productivity by Water Basin due to Heat Stress</a:t>
              </a:r>
            </a:p>
          </p:txBody>
        </p:sp>
        <p:sp>
          <p:nvSpPr>
            <p:cNvPr id="11" name="TextBox 10">
              <a:extLst>
                <a:ext uri="{FF2B5EF4-FFF2-40B4-BE49-F238E27FC236}">
                  <a16:creationId xmlns:a16="http://schemas.microsoft.com/office/drawing/2014/main" id="{0BE4E7AE-EDA2-623B-A4DA-740E3C3E6B1E}"/>
                </a:ext>
              </a:extLst>
            </p:cNvPr>
            <p:cNvSpPr txBox="1"/>
            <p:nvPr/>
          </p:nvSpPr>
          <p:spPr>
            <a:xfrm>
              <a:off x="5427744" y="1159884"/>
              <a:ext cx="5469557" cy="369332"/>
            </a:xfrm>
            <a:prstGeom prst="rect">
              <a:avLst/>
            </a:prstGeom>
            <a:noFill/>
          </p:spPr>
          <p:txBody>
            <a:bodyPr wrap="square" rtlCol="0">
              <a:spAutoFit/>
            </a:bodyPr>
            <a:lstStyle/>
            <a:p>
              <a:r>
                <a:rPr lang="en-US" dirty="0"/>
                <a:t>Change in Crop yield by Water Basin (HadGEM2-GEPIC)</a:t>
              </a:r>
            </a:p>
          </p:txBody>
        </p:sp>
        <p:pic>
          <p:nvPicPr>
            <p:cNvPr id="27" name="Picture 26">
              <a:extLst>
                <a:ext uri="{FF2B5EF4-FFF2-40B4-BE49-F238E27FC236}">
                  <a16:creationId xmlns:a16="http://schemas.microsoft.com/office/drawing/2014/main" id="{D44D6CA6-633A-4678-ACF6-E2641491D5D1}"/>
                </a:ext>
              </a:extLst>
            </p:cNvPr>
            <p:cNvPicPr>
              <a:picLocks noChangeAspect="1"/>
            </p:cNvPicPr>
            <p:nvPr/>
          </p:nvPicPr>
          <p:blipFill>
            <a:blip r:embed="rId4"/>
            <a:stretch>
              <a:fillRect/>
            </a:stretch>
          </p:blipFill>
          <p:spPr>
            <a:xfrm>
              <a:off x="5427743" y="4258798"/>
              <a:ext cx="5382576" cy="2182245"/>
            </a:xfrm>
            <a:prstGeom prst="rect">
              <a:avLst/>
            </a:prstGeom>
          </p:spPr>
        </p:pic>
        <p:pic>
          <p:nvPicPr>
            <p:cNvPr id="29" name="Picture 28">
              <a:extLst>
                <a:ext uri="{FF2B5EF4-FFF2-40B4-BE49-F238E27FC236}">
                  <a16:creationId xmlns:a16="http://schemas.microsoft.com/office/drawing/2014/main" id="{7B9E05EA-5473-3930-90A4-1E373214EA37}"/>
                </a:ext>
              </a:extLst>
            </p:cNvPr>
            <p:cNvPicPr>
              <a:picLocks noChangeAspect="1"/>
            </p:cNvPicPr>
            <p:nvPr/>
          </p:nvPicPr>
          <p:blipFill>
            <a:blip r:embed="rId5"/>
            <a:stretch>
              <a:fillRect/>
            </a:stretch>
          </p:blipFill>
          <p:spPr>
            <a:xfrm>
              <a:off x="10839282" y="4399479"/>
              <a:ext cx="688083" cy="1635704"/>
            </a:xfrm>
            <a:prstGeom prst="rect">
              <a:avLst/>
            </a:prstGeom>
          </p:spPr>
        </p:pic>
        <p:pic>
          <p:nvPicPr>
            <p:cNvPr id="31" name="Picture 30">
              <a:extLst>
                <a:ext uri="{FF2B5EF4-FFF2-40B4-BE49-F238E27FC236}">
                  <a16:creationId xmlns:a16="http://schemas.microsoft.com/office/drawing/2014/main" id="{6940F4DA-23FB-06F9-A9E9-EE4E189A563B}"/>
                </a:ext>
              </a:extLst>
            </p:cNvPr>
            <p:cNvPicPr>
              <a:picLocks noChangeAspect="1"/>
            </p:cNvPicPr>
            <p:nvPr/>
          </p:nvPicPr>
          <p:blipFill>
            <a:blip r:embed="rId6"/>
            <a:stretch>
              <a:fillRect/>
            </a:stretch>
          </p:blipFill>
          <p:spPr>
            <a:xfrm>
              <a:off x="5427742" y="1577702"/>
              <a:ext cx="5510184" cy="2201600"/>
            </a:xfrm>
            <a:prstGeom prst="rect">
              <a:avLst/>
            </a:prstGeom>
          </p:spPr>
        </p:pic>
        <p:pic>
          <p:nvPicPr>
            <p:cNvPr id="33" name="Picture 32">
              <a:extLst>
                <a:ext uri="{FF2B5EF4-FFF2-40B4-BE49-F238E27FC236}">
                  <a16:creationId xmlns:a16="http://schemas.microsoft.com/office/drawing/2014/main" id="{B6B2BB82-0632-E1E9-015E-D5BB1449E054}"/>
                </a:ext>
              </a:extLst>
            </p:cNvPr>
            <p:cNvPicPr>
              <a:picLocks noChangeAspect="1"/>
            </p:cNvPicPr>
            <p:nvPr/>
          </p:nvPicPr>
          <p:blipFill>
            <a:blip r:embed="rId7"/>
            <a:stretch>
              <a:fillRect/>
            </a:stretch>
          </p:blipFill>
          <p:spPr>
            <a:xfrm>
              <a:off x="10897301" y="1781369"/>
              <a:ext cx="627754" cy="1550922"/>
            </a:xfrm>
            <a:prstGeom prst="rect">
              <a:avLst/>
            </a:prstGeom>
          </p:spPr>
        </p:pic>
      </p:grpSp>
    </p:spTree>
    <p:extLst>
      <p:ext uri="{BB962C8B-B14F-4D97-AF65-F5344CB8AC3E}">
        <p14:creationId xmlns:p14="http://schemas.microsoft.com/office/powerpoint/2010/main" val="420508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47054F-2B28-89A0-C509-48B697FCAF6F}"/>
              </a:ext>
            </a:extLst>
          </p:cNvPr>
          <p:cNvSpPr txBox="1">
            <a:spLocks/>
          </p:cNvSpPr>
          <p:nvPr/>
        </p:nvSpPr>
        <p:spPr>
          <a:xfrm>
            <a:off x="202561" y="150309"/>
            <a:ext cx="11722740" cy="1147604"/>
          </a:xfrm>
          <a:prstGeom prst="rect">
            <a:avLst/>
          </a:prstGeom>
          <a:solidFill>
            <a:schemeClr val="bg1"/>
          </a:solidFill>
          <a:ln w="57150">
            <a:solidFill>
              <a:srgbClr val="DA7D00"/>
            </a:solidFill>
          </a:ln>
        </p:spPr>
        <p:txBody>
          <a:bodyPr vert="horz" lIns="0" tIns="38100" rIns="76200" bIns="381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DA7D00"/>
                </a:solidFill>
                <a:latin typeface="Arial" panose="020B0604020202020204" pitchFamily="34" charset="0"/>
                <a:ea typeface="+mn-ea"/>
                <a:cs typeface="Arial" panose="020B0604020202020204" pitchFamily="34" charset="0"/>
              </a:rPr>
              <a:t>Combined Impacts on </a:t>
            </a:r>
          </a:p>
          <a:p>
            <a:pPr algn="ctr"/>
            <a:r>
              <a:rPr lang="en-US" sz="3200" dirty="0">
                <a:solidFill>
                  <a:srgbClr val="DA7D00"/>
                </a:solidFill>
                <a:latin typeface="Arial" panose="020B0604020202020204" pitchFamily="34" charset="0"/>
                <a:ea typeface="+mn-ea"/>
                <a:cs typeface="Arial" panose="020B0604020202020204" pitchFamily="34" charset="0"/>
              </a:rPr>
              <a:t>Major </a:t>
            </a:r>
            <a:r>
              <a:rPr lang="en-US" sz="3600" b="1" dirty="0">
                <a:solidFill>
                  <a:srgbClr val="DA7D00"/>
                </a:solidFill>
                <a:latin typeface="Arial" panose="020B0604020202020204" pitchFamily="34" charset="0"/>
                <a:ea typeface="+mn-ea"/>
                <a:cs typeface="Arial" panose="020B0604020202020204" pitchFamily="34" charset="0"/>
              </a:rPr>
              <a:t>Crop Production: 2100</a:t>
            </a:r>
            <a:endParaRPr lang="en-US" sz="3200" dirty="0">
              <a:solidFill>
                <a:schemeClr val="bg1">
                  <a:lumMod val="65000"/>
                </a:schemeClr>
              </a:solidFill>
              <a:latin typeface="Arial" panose="020B0604020202020204" pitchFamily="34" charset="0"/>
              <a:ea typeface="+mn-ea"/>
              <a:cs typeface="Arial" panose="020B0604020202020204" pitchFamily="34" charset="0"/>
            </a:endParaRPr>
          </a:p>
        </p:txBody>
      </p:sp>
      <p:sp>
        <p:nvSpPr>
          <p:cNvPr id="2" name="Slide Number Placeholder 3">
            <a:extLst>
              <a:ext uri="{FF2B5EF4-FFF2-40B4-BE49-F238E27FC236}">
                <a16:creationId xmlns:a16="http://schemas.microsoft.com/office/drawing/2014/main" id="{A42541CD-8E08-9370-6DDB-D7B6105E1401}"/>
              </a:ext>
            </a:extLst>
          </p:cNvPr>
          <p:cNvSpPr>
            <a:spLocks noGrp="1"/>
          </p:cNvSpPr>
          <p:nvPr>
            <p:ph type="sldNum" sz="quarter" idx="12"/>
          </p:nvPr>
        </p:nvSpPr>
        <p:spPr>
          <a:xfrm>
            <a:off x="11387253" y="6473415"/>
            <a:ext cx="8047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5B396-8804-46D5-8B76-B98252BC9C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81A296-7B48-8729-2A7A-0D8B0F78A521}"/>
              </a:ext>
            </a:extLst>
          </p:cNvPr>
          <p:cNvPicPr>
            <a:picLocks noChangeAspect="1"/>
          </p:cNvPicPr>
          <p:nvPr/>
        </p:nvPicPr>
        <p:blipFill>
          <a:blip r:embed="rId3"/>
          <a:stretch>
            <a:fillRect/>
          </a:stretch>
        </p:blipFill>
        <p:spPr>
          <a:xfrm>
            <a:off x="132155" y="6484708"/>
            <a:ext cx="913650" cy="309741"/>
          </a:xfrm>
          <a:prstGeom prst="rect">
            <a:avLst/>
          </a:prstGeom>
        </p:spPr>
      </p:pic>
      <p:sp>
        <p:nvSpPr>
          <p:cNvPr id="30" name="TextBox 29">
            <a:extLst>
              <a:ext uri="{FF2B5EF4-FFF2-40B4-BE49-F238E27FC236}">
                <a16:creationId xmlns:a16="http://schemas.microsoft.com/office/drawing/2014/main" id="{8AE48106-7383-A2F5-5107-61C9FDD64E7E}"/>
              </a:ext>
            </a:extLst>
          </p:cNvPr>
          <p:cNvSpPr txBox="1"/>
          <p:nvPr/>
        </p:nvSpPr>
        <p:spPr>
          <a:xfrm>
            <a:off x="7445521" y="1668454"/>
            <a:ext cx="4161588" cy="461665"/>
          </a:xfrm>
          <a:prstGeom prst="rect">
            <a:avLst/>
          </a:prstGeom>
          <a:noFill/>
        </p:spPr>
        <p:txBody>
          <a:bodyPr wrap="none" rtlCol="0">
            <a:spAutoFit/>
          </a:bodyPr>
          <a:lstStyle/>
          <a:p>
            <a:r>
              <a:rPr lang="en-US" sz="2400" b="1" dirty="0"/>
              <a:t>Global Aggregate Change: 2100</a:t>
            </a:r>
          </a:p>
        </p:txBody>
      </p:sp>
      <p:sp>
        <p:nvSpPr>
          <p:cNvPr id="27" name="TextBox 26">
            <a:extLst>
              <a:ext uri="{FF2B5EF4-FFF2-40B4-BE49-F238E27FC236}">
                <a16:creationId xmlns:a16="http://schemas.microsoft.com/office/drawing/2014/main" id="{85EA1196-EEA4-C4B2-DA2D-E86A74C6E900}"/>
              </a:ext>
            </a:extLst>
          </p:cNvPr>
          <p:cNvSpPr txBox="1"/>
          <p:nvPr/>
        </p:nvSpPr>
        <p:spPr>
          <a:xfrm rot="18986817">
            <a:off x="7773832" y="5777341"/>
            <a:ext cx="1431625" cy="369332"/>
          </a:xfrm>
          <a:prstGeom prst="rect">
            <a:avLst/>
          </a:prstGeom>
          <a:noFill/>
        </p:spPr>
        <p:txBody>
          <a:bodyPr wrap="square" rtlCol="0">
            <a:spAutoFit/>
          </a:bodyPr>
          <a:lstStyle/>
          <a:p>
            <a:pPr algn="ctr"/>
            <a:r>
              <a:rPr lang="en-US" dirty="0">
                <a:solidFill>
                  <a:srgbClr val="00B050"/>
                </a:solidFill>
              </a:rPr>
              <a:t>Crop-only</a:t>
            </a:r>
          </a:p>
        </p:txBody>
      </p:sp>
      <p:sp>
        <p:nvSpPr>
          <p:cNvPr id="28" name="TextBox 27">
            <a:extLst>
              <a:ext uri="{FF2B5EF4-FFF2-40B4-BE49-F238E27FC236}">
                <a16:creationId xmlns:a16="http://schemas.microsoft.com/office/drawing/2014/main" id="{51F4083A-6D5C-60A9-56C1-F11A5ABBC18F}"/>
              </a:ext>
            </a:extLst>
          </p:cNvPr>
          <p:cNvSpPr txBox="1"/>
          <p:nvPr/>
        </p:nvSpPr>
        <p:spPr>
          <a:xfrm rot="18986817">
            <a:off x="8737307" y="5791264"/>
            <a:ext cx="1625878" cy="369332"/>
          </a:xfrm>
          <a:prstGeom prst="rect">
            <a:avLst/>
          </a:prstGeom>
          <a:noFill/>
        </p:spPr>
        <p:txBody>
          <a:bodyPr wrap="square" rtlCol="0">
            <a:spAutoFit/>
          </a:bodyPr>
          <a:lstStyle/>
          <a:p>
            <a:pPr algn="ctr"/>
            <a:r>
              <a:rPr lang="en-US" sz="1800" dirty="0">
                <a:solidFill>
                  <a:schemeClr val="accent2"/>
                </a:solidFill>
              </a:rPr>
              <a:t>Labor-only</a:t>
            </a:r>
            <a:endParaRPr lang="en-US" dirty="0">
              <a:solidFill>
                <a:schemeClr val="accent2"/>
              </a:solidFill>
            </a:endParaRPr>
          </a:p>
        </p:txBody>
      </p:sp>
      <p:sp>
        <p:nvSpPr>
          <p:cNvPr id="29" name="TextBox 28">
            <a:extLst>
              <a:ext uri="{FF2B5EF4-FFF2-40B4-BE49-F238E27FC236}">
                <a16:creationId xmlns:a16="http://schemas.microsoft.com/office/drawing/2014/main" id="{39D2740E-E798-9B3B-797E-6EDCED6434F9}"/>
              </a:ext>
            </a:extLst>
          </p:cNvPr>
          <p:cNvSpPr txBox="1"/>
          <p:nvPr/>
        </p:nvSpPr>
        <p:spPr>
          <a:xfrm rot="18986817">
            <a:off x="9759659" y="5777341"/>
            <a:ext cx="1625878" cy="369332"/>
          </a:xfrm>
          <a:prstGeom prst="rect">
            <a:avLst/>
          </a:prstGeom>
          <a:noFill/>
        </p:spPr>
        <p:txBody>
          <a:bodyPr wrap="square" rtlCol="0">
            <a:spAutoFit/>
          </a:bodyPr>
          <a:lstStyle/>
          <a:p>
            <a:pPr algn="ctr"/>
            <a:r>
              <a:rPr lang="en-US" sz="1800" dirty="0">
                <a:solidFill>
                  <a:schemeClr val="accent5"/>
                </a:solidFill>
              </a:rPr>
              <a:t>Combined</a:t>
            </a:r>
            <a:endParaRPr lang="en-US" dirty="0">
              <a:solidFill>
                <a:schemeClr val="accent5"/>
              </a:solidFill>
            </a:endParaRPr>
          </a:p>
        </p:txBody>
      </p:sp>
      <p:pic>
        <p:nvPicPr>
          <p:cNvPr id="18" name="Picture 17">
            <a:extLst>
              <a:ext uri="{FF2B5EF4-FFF2-40B4-BE49-F238E27FC236}">
                <a16:creationId xmlns:a16="http://schemas.microsoft.com/office/drawing/2014/main" id="{B8779B96-7D0E-80B9-6A69-B93793C0A6BA}"/>
              </a:ext>
            </a:extLst>
          </p:cNvPr>
          <p:cNvPicPr>
            <a:picLocks noChangeAspect="1"/>
          </p:cNvPicPr>
          <p:nvPr/>
        </p:nvPicPr>
        <p:blipFill>
          <a:blip r:embed="rId4"/>
          <a:stretch>
            <a:fillRect/>
          </a:stretch>
        </p:blipFill>
        <p:spPr>
          <a:xfrm>
            <a:off x="6836653" y="2101149"/>
            <a:ext cx="4594234" cy="3465686"/>
          </a:xfrm>
          <a:prstGeom prst="rect">
            <a:avLst/>
          </a:prstGeom>
        </p:spPr>
      </p:pic>
      <p:sp>
        <p:nvSpPr>
          <p:cNvPr id="19" name="TextBox 18">
            <a:extLst>
              <a:ext uri="{FF2B5EF4-FFF2-40B4-BE49-F238E27FC236}">
                <a16:creationId xmlns:a16="http://schemas.microsoft.com/office/drawing/2014/main" id="{FFBE9EFF-A0C7-944E-F2FC-BD09547268A4}"/>
              </a:ext>
            </a:extLst>
          </p:cNvPr>
          <p:cNvSpPr txBox="1"/>
          <p:nvPr/>
        </p:nvSpPr>
        <p:spPr>
          <a:xfrm>
            <a:off x="300113" y="4693000"/>
            <a:ext cx="6068104" cy="1896055"/>
          </a:xfrm>
          <a:prstGeom prst="rect">
            <a:avLst/>
          </a:prstGeom>
          <a:noFill/>
        </p:spPr>
        <p:txBody>
          <a:bodyPr wrap="square" rtlCol="0">
            <a:noAutofit/>
          </a:bodyPr>
          <a:lstStyle/>
          <a:p>
            <a:pPr marL="342900" indent="-342900">
              <a:buFont typeface="Arial" panose="020B0604020202020204" pitchFamily="34" charset="0"/>
              <a:buChar char="•"/>
            </a:pPr>
            <a:r>
              <a:rPr lang="en-US" sz="2400" dirty="0"/>
              <a:t>Major crop production </a:t>
            </a:r>
            <a:r>
              <a:rPr lang="en-US" sz="2400" b="1" dirty="0"/>
              <a:t>shifts out from tropics </a:t>
            </a:r>
            <a:r>
              <a:rPr lang="en-US" sz="2400" dirty="0"/>
              <a:t>and</a:t>
            </a:r>
            <a:r>
              <a:rPr lang="en-US" sz="2400" b="1" dirty="0"/>
              <a:t> Canada</a:t>
            </a:r>
          </a:p>
          <a:p>
            <a:pPr marL="342900" indent="-342900">
              <a:buFont typeface="Arial" panose="020B0604020202020204" pitchFamily="34" charset="0"/>
              <a:buChar char="•"/>
            </a:pPr>
            <a:r>
              <a:rPr lang="en-US" sz="2400" dirty="0"/>
              <a:t>International trade alleviates climate impact on global major crop production </a:t>
            </a:r>
          </a:p>
          <a:p>
            <a:endParaRPr lang="en-US" sz="2400" dirty="0"/>
          </a:p>
        </p:txBody>
      </p:sp>
      <p:pic>
        <p:nvPicPr>
          <p:cNvPr id="45" name="Picture 44">
            <a:extLst>
              <a:ext uri="{FF2B5EF4-FFF2-40B4-BE49-F238E27FC236}">
                <a16:creationId xmlns:a16="http://schemas.microsoft.com/office/drawing/2014/main" id="{4B173D2A-C171-A466-80FC-E4F7916B1207}"/>
              </a:ext>
            </a:extLst>
          </p:cNvPr>
          <p:cNvPicPr>
            <a:picLocks noChangeAspect="1"/>
          </p:cNvPicPr>
          <p:nvPr/>
        </p:nvPicPr>
        <p:blipFill>
          <a:blip r:embed="rId5"/>
          <a:stretch>
            <a:fillRect/>
          </a:stretch>
        </p:blipFill>
        <p:spPr>
          <a:xfrm>
            <a:off x="5960830" y="2160184"/>
            <a:ext cx="1039881" cy="2145786"/>
          </a:xfrm>
          <a:prstGeom prst="rect">
            <a:avLst/>
          </a:prstGeom>
        </p:spPr>
      </p:pic>
      <p:sp>
        <p:nvSpPr>
          <p:cNvPr id="16" name="TextBox 15">
            <a:extLst>
              <a:ext uri="{FF2B5EF4-FFF2-40B4-BE49-F238E27FC236}">
                <a16:creationId xmlns:a16="http://schemas.microsoft.com/office/drawing/2014/main" id="{3A8205AC-8E0E-4AA7-1B55-C4EFCF25B156}"/>
              </a:ext>
            </a:extLst>
          </p:cNvPr>
          <p:cNvSpPr txBox="1"/>
          <p:nvPr/>
        </p:nvSpPr>
        <p:spPr>
          <a:xfrm>
            <a:off x="1514899" y="1639484"/>
            <a:ext cx="3145605" cy="461665"/>
          </a:xfrm>
          <a:prstGeom prst="rect">
            <a:avLst/>
          </a:prstGeom>
          <a:solidFill>
            <a:schemeClr val="bg1"/>
          </a:solidFill>
        </p:spPr>
        <p:txBody>
          <a:bodyPr wrap="none" rtlCol="0">
            <a:spAutoFit/>
          </a:bodyPr>
          <a:lstStyle/>
          <a:p>
            <a:r>
              <a:rPr lang="en-US" sz="2400" b="1" dirty="0"/>
              <a:t>Regional Change: 2100</a:t>
            </a:r>
          </a:p>
        </p:txBody>
      </p:sp>
      <p:pic>
        <p:nvPicPr>
          <p:cNvPr id="47" name="Picture 46">
            <a:extLst>
              <a:ext uri="{FF2B5EF4-FFF2-40B4-BE49-F238E27FC236}">
                <a16:creationId xmlns:a16="http://schemas.microsoft.com/office/drawing/2014/main" id="{8AC477E8-1381-3678-78D2-217D5A22ACE2}"/>
              </a:ext>
            </a:extLst>
          </p:cNvPr>
          <p:cNvPicPr>
            <a:picLocks noChangeAspect="1"/>
          </p:cNvPicPr>
          <p:nvPr/>
        </p:nvPicPr>
        <p:blipFill>
          <a:blip r:embed="rId6"/>
          <a:stretch>
            <a:fillRect/>
          </a:stretch>
        </p:blipFill>
        <p:spPr>
          <a:xfrm>
            <a:off x="132155" y="2147292"/>
            <a:ext cx="5867400" cy="2499565"/>
          </a:xfrm>
          <a:prstGeom prst="rect">
            <a:avLst/>
          </a:prstGeom>
        </p:spPr>
      </p:pic>
    </p:spTree>
    <p:extLst>
      <p:ext uri="{BB962C8B-B14F-4D97-AF65-F5344CB8AC3E}">
        <p14:creationId xmlns:p14="http://schemas.microsoft.com/office/powerpoint/2010/main" val="391755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47054F-2B28-89A0-C509-48B697FCAF6F}"/>
              </a:ext>
            </a:extLst>
          </p:cNvPr>
          <p:cNvSpPr txBox="1">
            <a:spLocks/>
          </p:cNvSpPr>
          <p:nvPr/>
        </p:nvSpPr>
        <p:spPr>
          <a:xfrm>
            <a:off x="202561" y="150309"/>
            <a:ext cx="11722740" cy="1147604"/>
          </a:xfrm>
          <a:prstGeom prst="rect">
            <a:avLst/>
          </a:prstGeom>
          <a:solidFill>
            <a:schemeClr val="bg1"/>
          </a:solidFill>
          <a:ln w="57150">
            <a:solidFill>
              <a:srgbClr val="DA7D00"/>
            </a:solidFill>
          </a:ln>
        </p:spPr>
        <p:txBody>
          <a:bodyPr vert="horz" lIns="0" tIns="38100" rIns="76200" bIns="381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DA7D00"/>
                </a:solidFill>
                <a:latin typeface="Arial" panose="020B0604020202020204" pitchFamily="34" charset="0"/>
                <a:ea typeface="+mn-ea"/>
                <a:cs typeface="Arial" panose="020B0604020202020204" pitchFamily="34" charset="0"/>
              </a:rPr>
              <a:t>Combined Impacts on </a:t>
            </a:r>
          </a:p>
          <a:p>
            <a:pPr algn="ctr"/>
            <a:r>
              <a:rPr lang="en-US" sz="3600" b="1" dirty="0">
                <a:solidFill>
                  <a:srgbClr val="DA7D00"/>
                </a:solidFill>
                <a:latin typeface="Arial" panose="020B0604020202020204" pitchFamily="34" charset="0"/>
                <a:ea typeface="+mn-ea"/>
                <a:cs typeface="Arial" panose="020B0604020202020204" pitchFamily="34" charset="0"/>
              </a:rPr>
              <a:t>Food Price: 2100</a:t>
            </a:r>
            <a:endParaRPr lang="en-US" sz="3200" dirty="0">
              <a:solidFill>
                <a:schemeClr val="bg1">
                  <a:lumMod val="65000"/>
                </a:schemeClr>
              </a:solidFill>
              <a:latin typeface="Arial" panose="020B0604020202020204" pitchFamily="34" charset="0"/>
              <a:ea typeface="+mn-ea"/>
              <a:cs typeface="Arial" panose="020B0604020202020204" pitchFamily="34" charset="0"/>
            </a:endParaRPr>
          </a:p>
        </p:txBody>
      </p:sp>
      <p:sp>
        <p:nvSpPr>
          <p:cNvPr id="2" name="Slide Number Placeholder 3">
            <a:extLst>
              <a:ext uri="{FF2B5EF4-FFF2-40B4-BE49-F238E27FC236}">
                <a16:creationId xmlns:a16="http://schemas.microsoft.com/office/drawing/2014/main" id="{A42541CD-8E08-9370-6DDB-D7B6105E1401}"/>
              </a:ext>
            </a:extLst>
          </p:cNvPr>
          <p:cNvSpPr>
            <a:spLocks noGrp="1"/>
          </p:cNvSpPr>
          <p:nvPr>
            <p:ph type="sldNum" sz="quarter" idx="12"/>
          </p:nvPr>
        </p:nvSpPr>
        <p:spPr>
          <a:xfrm>
            <a:off x="11387253" y="6473415"/>
            <a:ext cx="8047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5B396-8804-46D5-8B76-B98252BC9C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81A296-7B48-8729-2A7A-0D8B0F78A521}"/>
              </a:ext>
            </a:extLst>
          </p:cNvPr>
          <p:cNvPicPr>
            <a:picLocks noChangeAspect="1"/>
          </p:cNvPicPr>
          <p:nvPr/>
        </p:nvPicPr>
        <p:blipFill>
          <a:blip r:embed="rId3"/>
          <a:stretch>
            <a:fillRect/>
          </a:stretch>
        </p:blipFill>
        <p:spPr>
          <a:xfrm>
            <a:off x="132155" y="6484708"/>
            <a:ext cx="913650" cy="309741"/>
          </a:xfrm>
          <a:prstGeom prst="rect">
            <a:avLst/>
          </a:prstGeom>
        </p:spPr>
      </p:pic>
      <p:sp>
        <p:nvSpPr>
          <p:cNvPr id="30" name="TextBox 29">
            <a:extLst>
              <a:ext uri="{FF2B5EF4-FFF2-40B4-BE49-F238E27FC236}">
                <a16:creationId xmlns:a16="http://schemas.microsoft.com/office/drawing/2014/main" id="{8AE48106-7383-A2F5-5107-61C9FDD64E7E}"/>
              </a:ext>
            </a:extLst>
          </p:cNvPr>
          <p:cNvSpPr txBox="1"/>
          <p:nvPr/>
        </p:nvSpPr>
        <p:spPr>
          <a:xfrm>
            <a:off x="7445521" y="1668454"/>
            <a:ext cx="4161588" cy="461665"/>
          </a:xfrm>
          <a:prstGeom prst="rect">
            <a:avLst/>
          </a:prstGeom>
          <a:noFill/>
        </p:spPr>
        <p:txBody>
          <a:bodyPr wrap="none" rtlCol="0">
            <a:spAutoFit/>
          </a:bodyPr>
          <a:lstStyle/>
          <a:p>
            <a:r>
              <a:rPr lang="en-US" sz="2400" b="1" dirty="0"/>
              <a:t>Global Aggregate Change: 2100</a:t>
            </a:r>
          </a:p>
        </p:txBody>
      </p:sp>
      <p:sp>
        <p:nvSpPr>
          <p:cNvPr id="27" name="TextBox 26">
            <a:extLst>
              <a:ext uri="{FF2B5EF4-FFF2-40B4-BE49-F238E27FC236}">
                <a16:creationId xmlns:a16="http://schemas.microsoft.com/office/drawing/2014/main" id="{85EA1196-EEA4-C4B2-DA2D-E86A74C6E900}"/>
              </a:ext>
            </a:extLst>
          </p:cNvPr>
          <p:cNvSpPr txBox="1"/>
          <p:nvPr/>
        </p:nvSpPr>
        <p:spPr>
          <a:xfrm rot="18986817">
            <a:off x="7773832" y="5777341"/>
            <a:ext cx="1431625" cy="369332"/>
          </a:xfrm>
          <a:prstGeom prst="rect">
            <a:avLst/>
          </a:prstGeom>
          <a:noFill/>
        </p:spPr>
        <p:txBody>
          <a:bodyPr wrap="square" rtlCol="0">
            <a:spAutoFit/>
          </a:bodyPr>
          <a:lstStyle/>
          <a:p>
            <a:pPr algn="ctr"/>
            <a:r>
              <a:rPr lang="en-US" dirty="0">
                <a:solidFill>
                  <a:srgbClr val="00B050"/>
                </a:solidFill>
              </a:rPr>
              <a:t>Crop-only</a:t>
            </a:r>
          </a:p>
        </p:txBody>
      </p:sp>
      <p:sp>
        <p:nvSpPr>
          <p:cNvPr id="28" name="TextBox 27">
            <a:extLst>
              <a:ext uri="{FF2B5EF4-FFF2-40B4-BE49-F238E27FC236}">
                <a16:creationId xmlns:a16="http://schemas.microsoft.com/office/drawing/2014/main" id="{51F4083A-6D5C-60A9-56C1-F11A5ABBC18F}"/>
              </a:ext>
            </a:extLst>
          </p:cNvPr>
          <p:cNvSpPr txBox="1"/>
          <p:nvPr/>
        </p:nvSpPr>
        <p:spPr>
          <a:xfrm rot="18986817">
            <a:off x="8737307" y="5791264"/>
            <a:ext cx="1625878" cy="369332"/>
          </a:xfrm>
          <a:prstGeom prst="rect">
            <a:avLst/>
          </a:prstGeom>
          <a:noFill/>
        </p:spPr>
        <p:txBody>
          <a:bodyPr wrap="square" rtlCol="0">
            <a:spAutoFit/>
          </a:bodyPr>
          <a:lstStyle/>
          <a:p>
            <a:pPr algn="ctr"/>
            <a:r>
              <a:rPr lang="en-US" sz="1800" dirty="0">
                <a:solidFill>
                  <a:schemeClr val="accent2"/>
                </a:solidFill>
              </a:rPr>
              <a:t>Labor-only</a:t>
            </a:r>
            <a:endParaRPr lang="en-US" dirty="0">
              <a:solidFill>
                <a:schemeClr val="accent2"/>
              </a:solidFill>
            </a:endParaRPr>
          </a:p>
        </p:txBody>
      </p:sp>
      <p:sp>
        <p:nvSpPr>
          <p:cNvPr id="29" name="TextBox 28">
            <a:extLst>
              <a:ext uri="{FF2B5EF4-FFF2-40B4-BE49-F238E27FC236}">
                <a16:creationId xmlns:a16="http://schemas.microsoft.com/office/drawing/2014/main" id="{39D2740E-E798-9B3B-797E-6EDCED6434F9}"/>
              </a:ext>
            </a:extLst>
          </p:cNvPr>
          <p:cNvSpPr txBox="1"/>
          <p:nvPr/>
        </p:nvSpPr>
        <p:spPr>
          <a:xfrm rot="18986817">
            <a:off x="9759659" y="5777341"/>
            <a:ext cx="1625878" cy="369332"/>
          </a:xfrm>
          <a:prstGeom prst="rect">
            <a:avLst/>
          </a:prstGeom>
          <a:noFill/>
        </p:spPr>
        <p:txBody>
          <a:bodyPr wrap="square" rtlCol="0">
            <a:spAutoFit/>
          </a:bodyPr>
          <a:lstStyle/>
          <a:p>
            <a:pPr algn="ctr"/>
            <a:r>
              <a:rPr lang="en-US" sz="1800" dirty="0">
                <a:solidFill>
                  <a:schemeClr val="accent5"/>
                </a:solidFill>
              </a:rPr>
              <a:t>Combined</a:t>
            </a:r>
            <a:endParaRPr lang="en-US" dirty="0">
              <a:solidFill>
                <a:schemeClr val="accent5"/>
              </a:solidFill>
            </a:endParaRPr>
          </a:p>
        </p:txBody>
      </p:sp>
      <p:sp>
        <p:nvSpPr>
          <p:cNvPr id="19" name="TextBox 18">
            <a:extLst>
              <a:ext uri="{FF2B5EF4-FFF2-40B4-BE49-F238E27FC236}">
                <a16:creationId xmlns:a16="http://schemas.microsoft.com/office/drawing/2014/main" id="{FFBE9EFF-A0C7-944E-F2FC-BD09547268A4}"/>
              </a:ext>
            </a:extLst>
          </p:cNvPr>
          <p:cNvSpPr txBox="1"/>
          <p:nvPr/>
        </p:nvSpPr>
        <p:spPr>
          <a:xfrm>
            <a:off x="264884" y="5038528"/>
            <a:ext cx="6068104" cy="803236"/>
          </a:xfrm>
          <a:prstGeom prst="rect">
            <a:avLst/>
          </a:prstGeom>
          <a:noFill/>
        </p:spPr>
        <p:txBody>
          <a:bodyPr wrap="square" rtlCol="0">
            <a:noAutofit/>
          </a:bodyPr>
          <a:lstStyle/>
          <a:p>
            <a:pPr marL="342900" indent="-342900">
              <a:buFont typeface="Arial" panose="020B0604020202020204" pitchFamily="34" charset="0"/>
              <a:buChar char="•"/>
            </a:pPr>
            <a:r>
              <a:rPr lang="en-US" sz="2400" b="1" dirty="0"/>
              <a:t>Food price increases </a:t>
            </a:r>
            <a:r>
              <a:rPr lang="en-US" sz="2400" dirty="0"/>
              <a:t>in most regions, except Middle East and South Africa</a:t>
            </a:r>
          </a:p>
        </p:txBody>
      </p:sp>
      <p:pic>
        <p:nvPicPr>
          <p:cNvPr id="45" name="Picture 44">
            <a:extLst>
              <a:ext uri="{FF2B5EF4-FFF2-40B4-BE49-F238E27FC236}">
                <a16:creationId xmlns:a16="http://schemas.microsoft.com/office/drawing/2014/main" id="{4B173D2A-C171-A466-80FC-E4F7916B1207}"/>
              </a:ext>
            </a:extLst>
          </p:cNvPr>
          <p:cNvPicPr>
            <a:picLocks noChangeAspect="1"/>
          </p:cNvPicPr>
          <p:nvPr/>
        </p:nvPicPr>
        <p:blipFill>
          <a:blip r:embed="rId4"/>
          <a:stretch>
            <a:fillRect/>
          </a:stretch>
        </p:blipFill>
        <p:spPr>
          <a:xfrm>
            <a:off x="5960830" y="2096684"/>
            <a:ext cx="1039881" cy="2145786"/>
          </a:xfrm>
          <a:prstGeom prst="rect">
            <a:avLst/>
          </a:prstGeom>
        </p:spPr>
      </p:pic>
      <p:sp>
        <p:nvSpPr>
          <p:cNvPr id="16" name="TextBox 15">
            <a:extLst>
              <a:ext uri="{FF2B5EF4-FFF2-40B4-BE49-F238E27FC236}">
                <a16:creationId xmlns:a16="http://schemas.microsoft.com/office/drawing/2014/main" id="{3A8205AC-8E0E-4AA7-1B55-C4EFCF25B156}"/>
              </a:ext>
            </a:extLst>
          </p:cNvPr>
          <p:cNvSpPr txBox="1"/>
          <p:nvPr/>
        </p:nvSpPr>
        <p:spPr>
          <a:xfrm>
            <a:off x="1514899" y="1639484"/>
            <a:ext cx="3145605" cy="461665"/>
          </a:xfrm>
          <a:prstGeom prst="rect">
            <a:avLst/>
          </a:prstGeom>
          <a:solidFill>
            <a:schemeClr val="bg1"/>
          </a:solidFill>
        </p:spPr>
        <p:txBody>
          <a:bodyPr wrap="none" rtlCol="0">
            <a:spAutoFit/>
          </a:bodyPr>
          <a:lstStyle/>
          <a:p>
            <a:r>
              <a:rPr lang="en-US" sz="2400" b="1" dirty="0"/>
              <a:t>Regional Change: 2100</a:t>
            </a:r>
          </a:p>
        </p:txBody>
      </p:sp>
      <p:pic>
        <p:nvPicPr>
          <p:cNvPr id="5" name="Picture 4">
            <a:extLst>
              <a:ext uri="{FF2B5EF4-FFF2-40B4-BE49-F238E27FC236}">
                <a16:creationId xmlns:a16="http://schemas.microsoft.com/office/drawing/2014/main" id="{7281D38E-2D96-A945-807B-88E9518A2A44}"/>
              </a:ext>
            </a:extLst>
          </p:cNvPr>
          <p:cNvPicPr>
            <a:picLocks noChangeAspect="1"/>
          </p:cNvPicPr>
          <p:nvPr/>
        </p:nvPicPr>
        <p:blipFill>
          <a:blip r:embed="rId5"/>
          <a:stretch>
            <a:fillRect/>
          </a:stretch>
        </p:blipFill>
        <p:spPr>
          <a:xfrm>
            <a:off x="7053519" y="2183119"/>
            <a:ext cx="4553590" cy="3257027"/>
          </a:xfrm>
          <a:prstGeom prst="rect">
            <a:avLst/>
          </a:prstGeom>
        </p:spPr>
      </p:pic>
      <p:pic>
        <p:nvPicPr>
          <p:cNvPr id="7" name="Picture 6">
            <a:extLst>
              <a:ext uri="{FF2B5EF4-FFF2-40B4-BE49-F238E27FC236}">
                <a16:creationId xmlns:a16="http://schemas.microsoft.com/office/drawing/2014/main" id="{DE28F535-DB69-AEB4-CEE9-5BC4E853D806}"/>
              </a:ext>
            </a:extLst>
          </p:cNvPr>
          <p:cNvPicPr>
            <a:picLocks noChangeAspect="1"/>
          </p:cNvPicPr>
          <p:nvPr/>
        </p:nvPicPr>
        <p:blipFill>
          <a:blip r:embed="rId6"/>
          <a:stretch>
            <a:fillRect/>
          </a:stretch>
        </p:blipFill>
        <p:spPr>
          <a:xfrm>
            <a:off x="16468" y="2304092"/>
            <a:ext cx="6085563" cy="2401960"/>
          </a:xfrm>
          <a:prstGeom prst="rect">
            <a:avLst/>
          </a:prstGeom>
        </p:spPr>
      </p:pic>
    </p:spTree>
    <p:extLst>
      <p:ext uri="{BB962C8B-B14F-4D97-AF65-F5344CB8AC3E}">
        <p14:creationId xmlns:p14="http://schemas.microsoft.com/office/powerpoint/2010/main" val="212736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47054F-2B28-89A0-C509-48B697FCAF6F}"/>
              </a:ext>
            </a:extLst>
          </p:cNvPr>
          <p:cNvSpPr txBox="1">
            <a:spLocks/>
          </p:cNvSpPr>
          <p:nvPr/>
        </p:nvSpPr>
        <p:spPr>
          <a:xfrm>
            <a:off x="202561" y="150309"/>
            <a:ext cx="11722740" cy="1147604"/>
          </a:xfrm>
          <a:prstGeom prst="rect">
            <a:avLst/>
          </a:prstGeom>
          <a:solidFill>
            <a:schemeClr val="bg1"/>
          </a:solidFill>
          <a:ln w="57150">
            <a:solidFill>
              <a:srgbClr val="DA7D00"/>
            </a:solidFill>
          </a:ln>
        </p:spPr>
        <p:txBody>
          <a:bodyPr vert="horz" lIns="0" tIns="38100" rIns="76200" bIns="381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DA7D00"/>
                </a:solidFill>
                <a:latin typeface="Arial" panose="020B0604020202020204" pitchFamily="34" charset="0"/>
                <a:ea typeface="+mn-ea"/>
                <a:cs typeface="Arial" panose="020B0604020202020204" pitchFamily="34" charset="0"/>
              </a:rPr>
              <a:t>Combined Impacts on </a:t>
            </a:r>
          </a:p>
          <a:p>
            <a:pPr algn="ctr"/>
            <a:r>
              <a:rPr lang="en-US" sz="3600" b="1" dirty="0">
                <a:solidFill>
                  <a:srgbClr val="DA7D00"/>
                </a:solidFill>
                <a:latin typeface="Arial" panose="020B0604020202020204" pitchFamily="34" charset="0"/>
                <a:ea typeface="+mn-ea"/>
                <a:cs typeface="Arial" panose="020B0604020202020204" pitchFamily="34" charset="0"/>
              </a:rPr>
              <a:t>Agricultural Employment: 2100</a:t>
            </a:r>
            <a:endParaRPr lang="en-US" sz="3200" dirty="0">
              <a:solidFill>
                <a:schemeClr val="bg1">
                  <a:lumMod val="65000"/>
                </a:schemeClr>
              </a:solidFill>
              <a:latin typeface="Arial" panose="020B0604020202020204" pitchFamily="34" charset="0"/>
              <a:ea typeface="+mn-ea"/>
              <a:cs typeface="Arial" panose="020B0604020202020204" pitchFamily="34" charset="0"/>
            </a:endParaRPr>
          </a:p>
        </p:txBody>
      </p:sp>
      <p:sp>
        <p:nvSpPr>
          <p:cNvPr id="2" name="Slide Number Placeholder 3">
            <a:extLst>
              <a:ext uri="{FF2B5EF4-FFF2-40B4-BE49-F238E27FC236}">
                <a16:creationId xmlns:a16="http://schemas.microsoft.com/office/drawing/2014/main" id="{A42541CD-8E08-9370-6DDB-D7B6105E1401}"/>
              </a:ext>
            </a:extLst>
          </p:cNvPr>
          <p:cNvSpPr>
            <a:spLocks noGrp="1"/>
          </p:cNvSpPr>
          <p:nvPr>
            <p:ph type="sldNum" sz="quarter" idx="12"/>
          </p:nvPr>
        </p:nvSpPr>
        <p:spPr>
          <a:xfrm>
            <a:off x="11387253" y="6473415"/>
            <a:ext cx="8047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5B396-8804-46D5-8B76-B98252BC9C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81A296-7B48-8729-2A7A-0D8B0F78A521}"/>
              </a:ext>
            </a:extLst>
          </p:cNvPr>
          <p:cNvPicPr>
            <a:picLocks noChangeAspect="1"/>
          </p:cNvPicPr>
          <p:nvPr/>
        </p:nvPicPr>
        <p:blipFill>
          <a:blip r:embed="rId3"/>
          <a:stretch>
            <a:fillRect/>
          </a:stretch>
        </p:blipFill>
        <p:spPr>
          <a:xfrm>
            <a:off x="132155" y="6484708"/>
            <a:ext cx="913650" cy="309741"/>
          </a:xfrm>
          <a:prstGeom prst="rect">
            <a:avLst/>
          </a:prstGeom>
        </p:spPr>
      </p:pic>
      <p:sp>
        <p:nvSpPr>
          <p:cNvPr id="30" name="TextBox 29">
            <a:extLst>
              <a:ext uri="{FF2B5EF4-FFF2-40B4-BE49-F238E27FC236}">
                <a16:creationId xmlns:a16="http://schemas.microsoft.com/office/drawing/2014/main" id="{8AE48106-7383-A2F5-5107-61C9FDD64E7E}"/>
              </a:ext>
            </a:extLst>
          </p:cNvPr>
          <p:cNvSpPr txBox="1"/>
          <p:nvPr/>
        </p:nvSpPr>
        <p:spPr>
          <a:xfrm>
            <a:off x="7445521" y="1668454"/>
            <a:ext cx="4161588" cy="461665"/>
          </a:xfrm>
          <a:prstGeom prst="rect">
            <a:avLst/>
          </a:prstGeom>
          <a:noFill/>
        </p:spPr>
        <p:txBody>
          <a:bodyPr wrap="none" rtlCol="0">
            <a:spAutoFit/>
          </a:bodyPr>
          <a:lstStyle/>
          <a:p>
            <a:r>
              <a:rPr lang="en-US" sz="2400" b="1" dirty="0"/>
              <a:t>Global Aggregate Change: 2100</a:t>
            </a:r>
          </a:p>
        </p:txBody>
      </p:sp>
      <p:sp>
        <p:nvSpPr>
          <p:cNvPr id="27" name="TextBox 26">
            <a:extLst>
              <a:ext uri="{FF2B5EF4-FFF2-40B4-BE49-F238E27FC236}">
                <a16:creationId xmlns:a16="http://schemas.microsoft.com/office/drawing/2014/main" id="{85EA1196-EEA4-C4B2-DA2D-E86A74C6E900}"/>
              </a:ext>
            </a:extLst>
          </p:cNvPr>
          <p:cNvSpPr txBox="1"/>
          <p:nvPr/>
        </p:nvSpPr>
        <p:spPr>
          <a:xfrm rot="18986817">
            <a:off x="7773832" y="5777341"/>
            <a:ext cx="1431625" cy="369332"/>
          </a:xfrm>
          <a:prstGeom prst="rect">
            <a:avLst/>
          </a:prstGeom>
          <a:noFill/>
        </p:spPr>
        <p:txBody>
          <a:bodyPr wrap="square" rtlCol="0">
            <a:spAutoFit/>
          </a:bodyPr>
          <a:lstStyle/>
          <a:p>
            <a:pPr algn="ctr"/>
            <a:r>
              <a:rPr lang="en-US" dirty="0">
                <a:solidFill>
                  <a:srgbClr val="00B050"/>
                </a:solidFill>
              </a:rPr>
              <a:t>Crop-only</a:t>
            </a:r>
          </a:p>
        </p:txBody>
      </p:sp>
      <p:sp>
        <p:nvSpPr>
          <p:cNvPr id="28" name="TextBox 27">
            <a:extLst>
              <a:ext uri="{FF2B5EF4-FFF2-40B4-BE49-F238E27FC236}">
                <a16:creationId xmlns:a16="http://schemas.microsoft.com/office/drawing/2014/main" id="{51F4083A-6D5C-60A9-56C1-F11A5ABBC18F}"/>
              </a:ext>
            </a:extLst>
          </p:cNvPr>
          <p:cNvSpPr txBox="1"/>
          <p:nvPr/>
        </p:nvSpPr>
        <p:spPr>
          <a:xfrm rot="18986817">
            <a:off x="8737307" y="5791264"/>
            <a:ext cx="1625878" cy="369332"/>
          </a:xfrm>
          <a:prstGeom prst="rect">
            <a:avLst/>
          </a:prstGeom>
          <a:noFill/>
        </p:spPr>
        <p:txBody>
          <a:bodyPr wrap="square" rtlCol="0">
            <a:spAutoFit/>
          </a:bodyPr>
          <a:lstStyle/>
          <a:p>
            <a:pPr algn="ctr"/>
            <a:r>
              <a:rPr lang="en-US" sz="1800" dirty="0">
                <a:solidFill>
                  <a:schemeClr val="accent2"/>
                </a:solidFill>
              </a:rPr>
              <a:t>Labor-only</a:t>
            </a:r>
            <a:endParaRPr lang="en-US" dirty="0">
              <a:solidFill>
                <a:schemeClr val="accent2"/>
              </a:solidFill>
            </a:endParaRPr>
          </a:p>
        </p:txBody>
      </p:sp>
      <p:sp>
        <p:nvSpPr>
          <p:cNvPr id="29" name="TextBox 28">
            <a:extLst>
              <a:ext uri="{FF2B5EF4-FFF2-40B4-BE49-F238E27FC236}">
                <a16:creationId xmlns:a16="http://schemas.microsoft.com/office/drawing/2014/main" id="{39D2740E-E798-9B3B-797E-6EDCED6434F9}"/>
              </a:ext>
            </a:extLst>
          </p:cNvPr>
          <p:cNvSpPr txBox="1"/>
          <p:nvPr/>
        </p:nvSpPr>
        <p:spPr>
          <a:xfrm rot="18986817">
            <a:off x="9759659" y="5777341"/>
            <a:ext cx="1625878" cy="369332"/>
          </a:xfrm>
          <a:prstGeom prst="rect">
            <a:avLst/>
          </a:prstGeom>
          <a:noFill/>
        </p:spPr>
        <p:txBody>
          <a:bodyPr wrap="square" rtlCol="0">
            <a:spAutoFit/>
          </a:bodyPr>
          <a:lstStyle/>
          <a:p>
            <a:pPr algn="ctr"/>
            <a:r>
              <a:rPr lang="en-US" sz="1800" dirty="0">
                <a:solidFill>
                  <a:schemeClr val="accent5"/>
                </a:solidFill>
              </a:rPr>
              <a:t>Combined</a:t>
            </a:r>
            <a:endParaRPr lang="en-US" dirty="0">
              <a:solidFill>
                <a:schemeClr val="accent5"/>
              </a:solidFill>
            </a:endParaRPr>
          </a:p>
        </p:txBody>
      </p:sp>
      <p:sp>
        <p:nvSpPr>
          <p:cNvPr id="19" name="TextBox 18">
            <a:extLst>
              <a:ext uri="{FF2B5EF4-FFF2-40B4-BE49-F238E27FC236}">
                <a16:creationId xmlns:a16="http://schemas.microsoft.com/office/drawing/2014/main" id="{FFBE9EFF-A0C7-944E-F2FC-BD09547268A4}"/>
              </a:ext>
            </a:extLst>
          </p:cNvPr>
          <p:cNvSpPr txBox="1"/>
          <p:nvPr/>
        </p:nvSpPr>
        <p:spPr>
          <a:xfrm>
            <a:off x="264883" y="5038528"/>
            <a:ext cx="6470531" cy="1133672"/>
          </a:xfrm>
          <a:prstGeom prst="rect">
            <a:avLst/>
          </a:prstGeom>
          <a:noFill/>
        </p:spPr>
        <p:txBody>
          <a:bodyPr wrap="square" rtlCol="0">
            <a:noAutofit/>
          </a:bodyPr>
          <a:lstStyle/>
          <a:p>
            <a:pPr marL="342900" indent="-342900">
              <a:buFont typeface="Arial" panose="020B0604020202020204" pitchFamily="34" charset="0"/>
              <a:buChar char="•"/>
            </a:pPr>
            <a:r>
              <a:rPr lang="en-US" sz="2400" b="1" dirty="0"/>
              <a:t>Agricultural employment increases in most regions, except Canada (-2%) and Russia (-5%)</a:t>
            </a:r>
          </a:p>
        </p:txBody>
      </p:sp>
      <p:pic>
        <p:nvPicPr>
          <p:cNvPr id="45" name="Picture 44">
            <a:extLst>
              <a:ext uri="{FF2B5EF4-FFF2-40B4-BE49-F238E27FC236}">
                <a16:creationId xmlns:a16="http://schemas.microsoft.com/office/drawing/2014/main" id="{4B173D2A-C171-A466-80FC-E4F7916B1207}"/>
              </a:ext>
            </a:extLst>
          </p:cNvPr>
          <p:cNvPicPr>
            <a:picLocks noChangeAspect="1"/>
          </p:cNvPicPr>
          <p:nvPr/>
        </p:nvPicPr>
        <p:blipFill>
          <a:blip r:embed="rId4"/>
          <a:stretch>
            <a:fillRect/>
          </a:stretch>
        </p:blipFill>
        <p:spPr>
          <a:xfrm>
            <a:off x="5960830" y="2096684"/>
            <a:ext cx="1039881" cy="2145786"/>
          </a:xfrm>
          <a:prstGeom prst="rect">
            <a:avLst/>
          </a:prstGeom>
        </p:spPr>
      </p:pic>
      <p:sp>
        <p:nvSpPr>
          <p:cNvPr id="16" name="TextBox 15">
            <a:extLst>
              <a:ext uri="{FF2B5EF4-FFF2-40B4-BE49-F238E27FC236}">
                <a16:creationId xmlns:a16="http://schemas.microsoft.com/office/drawing/2014/main" id="{3A8205AC-8E0E-4AA7-1B55-C4EFCF25B156}"/>
              </a:ext>
            </a:extLst>
          </p:cNvPr>
          <p:cNvSpPr txBox="1"/>
          <p:nvPr/>
        </p:nvSpPr>
        <p:spPr>
          <a:xfrm>
            <a:off x="1514899" y="1639484"/>
            <a:ext cx="3145605" cy="461665"/>
          </a:xfrm>
          <a:prstGeom prst="rect">
            <a:avLst/>
          </a:prstGeom>
          <a:solidFill>
            <a:schemeClr val="bg1"/>
          </a:solidFill>
        </p:spPr>
        <p:txBody>
          <a:bodyPr wrap="none" rtlCol="0">
            <a:spAutoFit/>
          </a:bodyPr>
          <a:lstStyle/>
          <a:p>
            <a:r>
              <a:rPr lang="en-US" sz="2400" b="1" dirty="0"/>
              <a:t>Regional Change: 2100</a:t>
            </a:r>
          </a:p>
        </p:txBody>
      </p:sp>
      <p:pic>
        <p:nvPicPr>
          <p:cNvPr id="8" name="Picture 7">
            <a:extLst>
              <a:ext uri="{FF2B5EF4-FFF2-40B4-BE49-F238E27FC236}">
                <a16:creationId xmlns:a16="http://schemas.microsoft.com/office/drawing/2014/main" id="{B8E1CC92-9B16-B03A-73AC-70B89CE3EE3B}"/>
              </a:ext>
            </a:extLst>
          </p:cNvPr>
          <p:cNvPicPr>
            <a:picLocks noChangeAspect="1"/>
          </p:cNvPicPr>
          <p:nvPr/>
        </p:nvPicPr>
        <p:blipFill>
          <a:blip r:embed="rId5"/>
          <a:stretch>
            <a:fillRect/>
          </a:stretch>
        </p:blipFill>
        <p:spPr>
          <a:xfrm>
            <a:off x="132155" y="2275857"/>
            <a:ext cx="5929576" cy="2450163"/>
          </a:xfrm>
          <a:prstGeom prst="rect">
            <a:avLst/>
          </a:prstGeom>
        </p:spPr>
      </p:pic>
      <p:pic>
        <p:nvPicPr>
          <p:cNvPr id="9" name="Picture 8">
            <a:extLst>
              <a:ext uri="{FF2B5EF4-FFF2-40B4-BE49-F238E27FC236}">
                <a16:creationId xmlns:a16="http://schemas.microsoft.com/office/drawing/2014/main" id="{86F8BB99-0E88-C751-73A6-69A110E7C240}"/>
              </a:ext>
            </a:extLst>
          </p:cNvPr>
          <p:cNvPicPr>
            <a:picLocks noChangeAspect="1"/>
          </p:cNvPicPr>
          <p:nvPr/>
        </p:nvPicPr>
        <p:blipFill>
          <a:blip r:embed="rId6"/>
          <a:stretch>
            <a:fillRect/>
          </a:stretch>
        </p:blipFill>
        <p:spPr>
          <a:xfrm>
            <a:off x="6803747" y="2144042"/>
            <a:ext cx="4803362" cy="3458090"/>
          </a:xfrm>
          <a:prstGeom prst="rect">
            <a:avLst/>
          </a:prstGeom>
        </p:spPr>
      </p:pic>
    </p:spTree>
    <p:extLst>
      <p:ext uri="{BB962C8B-B14F-4D97-AF65-F5344CB8AC3E}">
        <p14:creationId xmlns:p14="http://schemas.microsoft.com/office/powerpoint/2010/main" val="358774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47054F-2B28-89A0-C509-48B697FCAF6F}"/>
              </a:ext>
            </a:extLst>
          </p:cNvPr>
          <p:cNvSpPr txBox="1">
            <a:spLocks/>
          </p:cNvSpPr>
          <p:nvPr/>
        </p:nvSpPr>
        <p:spPr>
          <a:xfrm>
            <a:off x="750794" y="273212"/>
            <a:ext cx="10914529" cy="705330"/>
          </a:xfrm>
          <a:prstGeom prst="rect">
            <a:avLst/>
          </a:prstGeom>
          <a:solidFill>
            <a:schemeClr val="bg1"/>
          </a:solidFill>
          <a:ln w="57150">
            <a:solidFill>
              <a:srgbClr val="DA7D00"/>
            </a:solidFill>
          </a:ln>
        </p:spPr>
        <p:txBody>
          <a:bodyPr vert="horz" lIns="0" tIns="38100" rIns="76200" bIns="381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DA7D00"/>
                </a:solidFill>
                <a:latin typeface="Arial" panose="020B0604020202020204" pitchFamily="34" charset="0"/>
                <a:ea typeface="+mn-ea"/>
                <a:cs typeface="Arial" panose="020B0604020202020204" pitchFamily="34" charset="0"/>
              </a:rPr>
              <a:t>Including Heat Stress on Agricultural Labor </a:t>
            </a:r>
            <a:endParaRPr lang="en-US" sz="3200" dirty="0">
              <a:solidFill>
                <a:schemeClr val="bg1">
                  <a:lumMod val="65000"/>
                </a:schemeClr>
              </a:solidFill>
              <a:latin typeface="Arial" panose="020B0604020202020204" pitchFamily="34" charset="0"/>
              <a:ea typeface="+mn-ea"/>
              <a:cs typeface="Arial" panose="020B0604020202020204" pitchFamily="34" charset="0"/>
            </a:endParaRPr>
          </a:p>
        </p:txBody>
      </p:sp>
      <p:sp>
        <p:nvSpPr>
          <p:cNvPr id="2" name="Slide Number Placeholder 3">
            <a:extLst>
              <a:ext uri="{FF2B5EF4-FFF2-40B4-BE49-F238E27FC236}">
                <a16:creationId xmlns:a16="http://schemas.microsoft.com/office/drawing/2014/main" id="{A42541CD-8E08-9370-6DDB-D7B6105E1401}"/>
              </a:ext>
            </a:extLst>
          </p:cNvPr>
          <p:cNvSpPr>
            <a:spLocks noGrp="1"/>
          </p:cNvSpPr>
          <p:nvPr>
            <p:ph type="sldNum" sz="quarter" idx="12"/>
          </p:nvPr>
        </p:nvSpPr>
        <p:spPr>
          <a:xfrm>
            <a:off x="11387253" y="6473415"/>
            <a:ext cx="8047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5B396-8804-46D5-8B76-B98252BC9C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81A296-7B48-8729-2A7A-0D8B0F78A521}"/>
              </a:ext>
            </a:extLst>
          </p:cNvPr>
          <p:cNvPicPr>
            <a:picLocks noChangeAspect="1"/>
          </p:cNvPicPr>
          <p:nvPr/>
        </p:nvPicPr>
        <p:blipFill>
          <a:blip r:embed="rId3"/>
          <a:stretch>
            <a:fillRect/>
          </a:stretch>
        </p:blipFill>
        <p:spPr>
          <a:xfrm>
            <a:off x="132155" y="6484708"/>
            <a:ext cx="913650" cy="309741"/>
          </a:xfrm>
          <a:prstGeom prst="rect">
            <a:avLst/>
          </a:prstGeom>
        </p:spPr>
      </p:pic>
      <p:sp>
        <p:nvSpPr>
          <p:cNvPr id="5" name="Content Placeholder 4">
            <a:extLst>
              <a:ext uri="{FF2B5EF4-FFF2-40B4-BE49-F238E27FC236}">
                <a16:creationId xmlns:a16="http://schemas.microsoft.com/office/drawing/2014/main" id="{BFA49734-CE86-81FB-0780-2F8225A3D449}"/>
              </a:ext>
            </a:extLst>
          </p:cNvPr>
          <p:cNvSpPr txBox="1">
            <a:spLocks/>
          </p:cNvSpPr>
          <p:nvPr/>
        </p:nvSpPr>
        <p:spPr>
          <a:xfrm>
            <a:off x="641908" y="799587"/>
            <a:ext cx="11219704" cy="374809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200" b="1" dirty="0"/>
              <a:t>Is particularly acute in tropical regions</a:t>
            </a:r>
          </a:p>
          <a:p>
            <a:pPr>
              <a:lnSpc>
                <a:spcPct val="100000"/>
              </a:lnSpc>
            </a:pPr>
            <a:r>
              <a:rPr lang="en-US" sz="3200" b="1" dirty="0"/>
              <a:t>Reduces global food production and increases global food prices</a:t>
            </a:r>
          </a:p>
          <a:p>
            <a:pPr>
              <a:lnSpc>
                <a:spcPct val="100000"/>
              </a:lnSpc>
            </a:pPr>
            <a:r>
              <a:rPr lang="en-US" sz="3200" b="1" dirty="0"/>
              <a:t>Shifts workers into agriculture and out of the rest of the economy, particularly in the tropics</a:t>
            </a:r>
          </a:p>
        </p:txBody>
      </p:sp>
      <p:sp>
        <p:nvSpPr>
          <p:cNvPr id="6" name="TextBox 5">
            <a:extLst>
              <a:ext uri="{FF2B5EF4-FFF2-40B4-BE49-F238E27FC236}">
                <a16:creationId xmlns:a16="http://schemas.microsoft.com/office/drawing/2014/main" id="{3B632048-DB68-B849-A6F2-B24BA4551F5B}"/>
              </a:ext>
            </a:extLst>
          </p:cNvPr>
          <p:cNvSpPr txBox="1"/>
          <p:nvPr/>
        </p:nvSpPr>
        <p:spPr>
          <a:xfrm>
            <a:off x="802273" y="4090479"/>
            <a:ext cx="6961998" cy="2246769"/>
          </a:xfrm>
          <a:prstGeom prst="rect">
            <a:avLst/>
          </a:prstGeom>
          <a:noFill/>
          <a:ln w="57150">
            <a:solidFill>
              <a:schemeClr val="bg1">
                <a:lumMod val="65000"/>
              </a:schemeClr>
            </a:solidFill>
          </a:ln>
        </p:spPr>
        <p:txBody>
          <a:bodyPr wrap="square" rtlCol="0">
            <a:spAutoFit/>
          </a:bodyPr>
          <a:lstStyle/>
          <a:p>
            <a:r>
              <a:rPr lang="en-US" sz="2800" dirty="0">
                <a:solidFill>
                  <a:schemeClr val="bg1">
                    <a:lumMod val="50000"/>
                  </a:schemeClr>
                </a:solidFill>
              </a:rPr>
              <a:t>Future work </a:t>
            </a:r>
          </a:p>
          <a:p>
            <a:r>
              <a:rPr lang="en-US" sz="2800" b="1" i="1" dirty="0">
                <a:solidFill>
                  <a:srgbClr val="DA7D00"/>
                </a:solidFill>
              </a:rPr>
              <a:t>Explore other climate scenarios</a:t>
            </a:r>
          </a:p>
          <a:p>
            <a:r>
              <a:rPr lang="en-US" sz="2800" b="1" i="1" dirty="0">
                <a:solidFill>
                  <a:srgbClr val="DA7D00"/>
                </a:solidFill>
              </a:rPr>
              <a:t>Region-specific labor-heat response functions</a:t>
            </a:r>
          </a:p>
          <a:p>
            <a:r>
              <a:rPr lang="en-US" sz="2800" b="1" i="1" dirty="0">
                <a:solidFill>
                  <a:srgbClr val="DA7D00"/>
                </a:solidFill>
              </a:rPr>
              <a:t>Include heat stress on livestock</a:t>
            </a:r>
          </a:p>
          <a:p>
            <a:r>
              <a:rPr lang="en-US" sz="2800" b="1" i="1" dirty="0">
                <a:solidFill>
                  <a:srgbClr val="DA7D00"/>
                </a:solidFill>
              </a:rPr>
              <a:t>Couple to the macroeconomy</a:t>
            </a:r>
          </a:p>
        </p:txBody>
      </p:sp>
      <p:grpSp>
        <p:nvGrpSpPr>
          <p:cNvPr id="13" name="Group 12">
            <a:extLst>
              <a:ext uri="{FF2B5EF4-FFF2-40B4-BE49-F238E27FC236}">
                <a16:creationId xmlns:a16="http://schemas.microsoft.com/office/drawing/2014/main" id="{59EFE417-9D01-506B-4A7E-61EAFA36A00C}"/>
              </a:ext>
            </a:extLst>
          </p:cNvPr>
          <p:cNvGrpSpPr/>
          <p:nvPr/>
        </p:nvGrpSpPr>
        <p:grpSpPr>
          <a:xfrm>
            <a:off x="7856375" y="4090480"/>
            <a:ext cx="4096139" cy="2246769"/>
            <a:chOff x="9321281" y="4090480"/>
            <a:chExt cx="2435290" cy="2246769"/>
          </a:xfrm>
        </p:grpSpPr>
        <p:sp>
          <p:nvSpPr>
            <p:cNvPr id="10" name="Rectangle 9">
              <a:extLst>
                <a:ext uri="{FF2B5EF4-FFF2-40B4-BE49-F238E27FC236}">
                  <a16:creationId xmlns:a16="http://schemas.microsoft.com/office/drawing/2014/main" id="{822113E1-5EB6-80FA-5A3A-DA19F34B3D6A}"/>
                </a:ext>
              </a:extLst>
            </p:cNvPr>
            <p:cNvSpPr/>
            <p:nvPr/>
          </p:nvSpPr>
          <p:spPr>
            <a:xfrm>
              <a:off x="9321282" y="4090480"/>
              <a:ext cx="2435289" cy="2246769"/>
            </a:xfrm>
            <a:prstGeom prst="rect">
              <a:avLst/>
            </a:prstGeom>
            <a:noFill/>
            <a:ln w="60325">
              <a:solidFill>
                <a:srgbClr val="DA7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BB23A83-2F09-D354-8E6C-5A57303ED274}"/>
                </a:ext>
              </a:extLst>
            </p:cNvPr>
            <p:cNvSpPr txBox="1"/>
            <p:nvPr/>
          </p:nvSpPr>
          <p:spPr>
            <a:xfrm>
              <a:off x="9321281" y="4154098"/>
              <a:ext cx="2435289" cy="954107"/>
            </a:xfrm>
            <a:prstGeom prst="rect">
              <a:avLst/>
            </a:prstGeom>
            <a:noFill/>
          </p:spPr>
          <p:txBody>
            <a:bodyPr wrap="square">
              <a:spAutoFit/>
            </a:bodyPr>
            <a:lstStyle/>
            <a:p>
              <a:r>
                <a:rPr lang="en-US" sz="2800" dirty="0">
                  <a:solidFill>
                    <a:schemeClr val="bg1">
                      <a:lumMod val="50000"/>
                    </a:schemeClr>
                  </a:solidFill>
                </a:rPr>
                <a:t>Wednesday Poster Session</a:t>
              </a:r>
            </a:p>
            <a:p>
              <a:r>
                <a:rPr lang="en-US" sz="2800" b="1" dirty="0">
                  <a:solidFill>
                    <a:schemeClr val="bg1">
                      <a:lumMod val="50000"/>
                    </a:schemeClr>
                  </a:solidFill>
                </a:rPr>
                <a:t>#029</a:t>
              </a:r>
            </a:p>
          </p:txBody>
        </p:sp>
      </p:grpSp>
      <p:pic>
        <p:nvPicPr>
          <p:cNvPr id="14" name="Picture 13">
            <a:extLst>
              <a:ext uri="{FF2B5EF4-FFF2-40B4-BE49-F238E27FC236}">
                <a16:creationId xmlns:a16="http://schemas.microsoft.com/office/drawing/2014/main" id="{DCE30CA3-BA64-1E4E-7563-9345339ECEB9}"/>
              </a:ext>
            </a:extLst>
          </p:cNvPr>
          <p:cNvPicPr>
            <a:picLocks noChangeAspect="1"/>
          </p:cNvPicPr>
          <p:nvPr/>
        </p:nvPicPr>
        <p:blipFill>
          <a:blip r:embed="rId4"/>
          <a:stretch>
            <a:fillRect/>
          </a:stretch>
        </p:blipFill>
        <p:spPr>
          <a:xfrm>
            <a:off x="10153805" y="4683846"/>
            <a:ext cx="1707807" cy="1672227"/>
          </a:xfrm>
          <a:prstGeom prst="rect">
            <a:avLst/>
          </a:prstGeom>
        </p:spPr>
      </p:pic>
    </p:spTree>
    <p:extLst>
      <p:ext uri="{BB962C8B-B14F-4D97-AF65-F5344CB8AC3E}">
        <p14:creationId xmlns:p14="http://schemas.microsoft.com/office/powerpoint/2010/main" val="2074001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3944</TotalTime>
  <Words>1751</Words>
  <Application>Microsoft Office PowerPoint</Application>
  <PresentationFormat>Widescreen</PresentationFormat>
  <Paragraphs>210</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 Math</vt:lpstr>
      <vt:lpstr>Times New Roman</vt:lpstr>
      <vt:lpstr>Office Theme</vt:lpstr>
      <vt:lpstr>Agricultural labor under future heat stress: productivity shocks and global agroeconomic consequences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labor under future heat stress: productivity shocks and global agroeconomic consequences</dc:title>
  <dc:creator>Sheng, Di</dc:creator>
  <cp:lastModifiedBy>Sheng, Di</cp:lastModifiedBy>
  <cp:revision>256</cp:revision>
  <dcterms:created xsi:type="dcterms:W3CDTF">2024-07-18T22:19:59Z</dcterms:created>
  <dcterms:modified xsi:type="dcterms:W3CDTF">2024-08-05T20:24:33Z</dcterms:modified>
</cp:coreProperties>
</file>