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7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2" name="Rectangle 21"/>
          <p:cNvSpPr/>
          <p:nvPr userDrawn="1"/>
        </p:nvSpPr>
        <p:spPr>
          <a:xfrm>
            <a:off x="0" y="501041"/>
            <a:ext cx="12192000" cy="2179529"/>
          </a:xfrm>
          <a:prstGeom prst="rect">
            <a:avLst/>
          </a:prstGeom>
          <a:gradFill flip="none" rotWithShape="1">
            <a:gsLst>
              <a:gs pos="85000">
                <a:srgbClr val="FFFFFF">
                  <a:alpha val="86000"/>
                </a:srgbClr>
              </a:gs>
              <a:gs pos="62000">
                <a:schemeClr val="bg1">
                  <a:alpha val="56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8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4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0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596B-AB7A-540A-FBB1-67DF27AD0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9C73D-236C-4227-BF6D-AFF162932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AFDA-1288-D673-F0E2-79D9A3BF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BDE-36B1-4B43-BB11-6838F1FE454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6084B-0C4A-3138-953A-9F9DE7A3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A6F1B-7773-1D8F-FCC7-685ED48A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960B-BFB0-4278-8504-AC3ED10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9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BBFC-2630-4E7B-95C2-3EA7FF5F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20EFC-1E9E-2C93-133A-E2196DAF3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69AA-3164-8B9D-8562-C40E3760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BDE-36B1-4B43-BB11-6838F1FE454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BF78B-52A7-D343-062B-0E735342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15EA-72EF-A8FE-782C-A440AA39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960B-BFB0-4278-8504-AC3ED10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1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C512-6A4A-FEB9-4BB5-265FFC40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4FFCB-C20E-0ACD-B66C-33AEAE83C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58F64-F79F-173E-7401-34980D8E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BDE-36B1-4B43-BB11-6838F1FE454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35C3F-8187-0169-C312-5DE70E47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524F4-E4BE-AEF6-5D05-67B55FB2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960B-BFB0-4278-8504-AC3ED10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3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8A66-6B2C-7405-7575-FE32D0E9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0F000-9E76-5FC2-E17C-E545D1C05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DAA3D-7804-3761-7C4C-0210A08AF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3BDC2-C67F-AA65-FFBA-856A1EA8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BDE-36B1-4B43-BB11-6838F1FE454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A8D06-E5A2-10EA-4781-90606FDE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A3DA4-2097-21E3-8EB2-D8D2DABF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960B-BFB0-4278-8504-AC3ED10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C67A-D2CA-9263-A6A2-51F680AE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FA57A-2C70-D369-B453-06AFBF0D2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E3626-9438-A260-5629-D56AB2331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C430A-7023-9D89-EA81-8712C2D0F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2D72B-18BE-E6C1-9A65-BF4230916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DC14B-3967-4997-CD68-BBA20DC9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BDE-36B1-4B43-BB11-6838F1FE454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29F71-46F9-A180-57E5-BB693378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762CDE-056D-FA5E-EB75-4F1784E9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960B-BFB0-4278-8504-AC3ED10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6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B86E-B787-5F17-3A71-88629A98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8C502-569F-3D1E-00D1-BC758794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BDE-36B1-4B43-BB11-6838F1FE454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8EEC0-8DC4-7BD5-932C-CB16C2CA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3BC20-0F45-23B7-1546-C8388EE6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960B-BFB0-4278-8504-AC3ED10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9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DAD97-F453-3403-D504-B9375379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BDE-36B1-4B43-BB11-6838F1FE454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1B391-2CED-ADEF-DBE0-87708A8C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29100-C3CB-DEFA-554C-13693411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960B-BFB0-4278-8504-AC3ED10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29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54DD8-DFD3-89DC-7623-CFD76EFE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E9A06-7F68-9731-CE34-2724F56B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38323-6A2B-B4A9-B8EB-29FDC6EA9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2F56F-F596-4EC7-B03A-E31E4C39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BDE-36B1-4B43-BB11-6838F1FE454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D0DE5-FE70-0CB4-D10A-F7C63134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3C3A8-4369-18E4-CFC5-43CABC01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960B-BFB0-4278-8504-AC3ED10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91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5FA5-6B21-4DA8-21FF-DC9786E16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4B9FE7-5212-83CD-4CA5-8F3A8F335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271A5-DAA8-90DB-F766-972749067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C8347-50C8-3F11-4D57-BA4F70A4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BDE-36B1-4B43-BB11-6838F1FE454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81F36-4CAF-BB01-A9EF-AC3A85A3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D0EC2-891F-4627-1150-81E432F3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960B-BFB0-4278-8504-AC3ED10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85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3D5B-71A2-5E9A-ED69-3089B984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6B493-CC17-D503-BEC9-57A10CE11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7D7F6-2615-B470-C6E4-42EDBE7C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BDE-36B1-4B43-BB11-6838F1FE454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D5506-6B05-E879-D8CD-DED91AB0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421ED-D539-B389-6BAE-3DB4909D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960B-BFB0-4278-8504-AC3ED10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00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929E6-C7F0-9803-FD65-9D25F0556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0B9D1-A435-E391-083A-CB8547755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256ED-3B29-4E2B-56D9-A72515D7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BDE-36B1-4B43-BB11-6838F1FE454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07DE-FDB7-8369-7CB1-E1449501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F6F93-2BF3-D40D-21BA-3DE2C54B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960B-BFB0-4278-8504-AC3ED10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47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3" cy="31849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700" b="1">
                <a:latin typeface="+mn-lt"/>
                <a:ea typeface="+mn-ea"/>
                <a:cs typeface="+mn-cs"/>
                <a:sym typeface="Helvetica Neue"/>
              </a:defRPr>
            </a:lvl1pPr>
            <a:lvl2pPr marL="520700" indent="-215900" defTabSz="392113">
              <a:lnSpc>
                <a:spcPct val="100000"/>
              </a:lnSpc>
              <a:spcBef>
                <a:spcPts val="0"/>
              </a:spcBef>
              <a:buClrTx/>
              <a:buSzPct val="123000"/>
              <a:buFontTx/>
              <a:defRPr sz="1700" b="1">
                <a:latin typeface="+mn-lt"/>
                <a:ea typeface="+mn-ea"/>
                <a:cs typeface="+mn-cs"/>
                <a:sym typeface="Helvetica Neue"/>
              </a:defRPr>
            </a:lvl2pPr>
            <a:lvl3pPr marL="825500" indent="-215900" defTabSz="392113">
              <a:lnSpc>
                <a:spcPct val="100000"/>
              </a:lnSpc>
              <a:spcBef>
                <a:spcPts val="0"/>
              </a:spcBef>
              <a:buClrTx/>
              <a:buSzPct val="123000"/>
              <a:buFontTx/>
              <a:defRPr sz="1700" b="1">
                <a:latin typeface="+mn-lt"/>
                <a:ea typeface="+mn-ea"/>
                <a:cs typeface="+mn-cs"/>
                <a:sym typeface="Helvetica Neue"/>
              </a:defRPr>
            </a:lvl3pPr>
            <a:lvl4pPr marL="1130300" indent="-215900" defTabSz="392113">
              <a:lnSpc>
                <a:spcPct val="100000"/>
              </a:lnSpc>
              <a:spcBef>
                <a:spcPts val="0"/>
              </a:spcBef>
              <a:buClrTx/>
              <a:buSzPct val="123000"/>
              <a:buFontTx/>
              <a:defRPr sz="1700" b="1">
                <a:latin typeface="+mn-lt"/>
                <a:ea typeface="+mn-ea"/>
                <a:cs typeface="+mn-cs"/>
                <a:sym typeface="Helvetica Neue"/>
              </a:defRPr>
            </a:lvl4pPr>
            <a:lvl5pPr marL="1435100" indent="-215900" defTabSz="392113">
              <a:lnSpc>
                <a:spcPct val="100000"/>
              </a:lnSpc>
              <a:spcBef>
                <a:spcPts val="0"/>
              </a:spcBef>
              <a:buClrTx/>
              <a:buSzPct val="123000"/>
              <a:buFontTx/>
              <a:defRPr sz="17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저자 및 날짜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2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1219169">
              <a:lnSpc>
                <a:spcPct val="80000"/>
              </a:lnSpc>
              <a:defRPr sz="5800" b="1" spc="-116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2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75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프레젠테이션 부제</a:t>
            </a:r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0500"/>
            <a:ext cx="184252" cy="1873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292100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4458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4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8/16/2024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63302-3BA3-FE71-B7EB-933F21BD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1801-121E-E88A-36DD-EC0A73F0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1007-EB20-13F7-A246-C03C31132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1BDE-36B1-4B43-BB11-6838F1FE454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A259A-EDC2-63FF-5516-351732768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18D0C-6DE7-638A-F474-0445AF377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960B-BFB0-4278-8504-AC3ED10A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2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unknown.png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661" y="1186330"/>
            <a:ext cx="6321641" cy="387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슬라이드 번호"/>
          <p:cNvSpPr txBox="1">
            <a:spLocks noGrp="1"/>
          </p:cNvSpPr>
          <p:nvPr>
            <p:ph type="sldNum" sz="quarter" idx="4294967295"/>
          </p:nvPr>
        </p:nvSpPr>
        <p:spPr>
          <a:xfrm>
            <a:off x="-8387" y="6582627"/>
            <a:ext cx="12208772" cy="275143"/>
          </a:xfrm>
          <a:prstGeom prst="rect">
            <a:avLst/>
          </a:prstGeom>
          <a:solidFill>
            <a:srgbClr val="1EB001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22859" tIns="22859" rIns="22859" bIns="22859" rtlCol="0" anchor="t"/>
          <a:lstStyle>
            <a:lvl1pPr algn="ctr" defTabSz="292100"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ctr" defTabSz="29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ctr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72" name="Contents"/>
          <p:cNvSpPr txBox="1"/>
          <p:nvPr/>
        </p:nvSpPr>
        <p:spPr>
          <a:xfrm>
            <a:off x="194963" y="-10899"/>
            <a:ext cx="5759205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Kuroshio Extension (KE) Decadal Variability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oogle Sans"/>
                <a:ea typeface="+mn-ea"/>
                <a:cs typeface="+mn-cs"/>
                <a:sym typeface="Helvetica Neue"/>
              </a:rPr>
              <a:t>Se-Yong Song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Google Sans"/>
                <a:ea typeface="+mn-ea"/>
                <a:cs typeface="+mn-cs"/>
                <a:sym typeface="Helvetica Neue"/>
              </a:rPr>
              <a:t> 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kumimoji="0" sz="25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73" name="SON KE index (satellite + ocean hindcast/reanalysis)"/>
          <p:cNvSpPr txBox="1"/>
          <p:nvPr/>
        </p:nvSpPr>
        <p:spPr>
          <a:xfrm>
            <a:off x="6383863" y="904040"/>
            <a:ext cx="5609049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kumimoji="0" sz="1850" b="1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SON KE index (satellite + ocean hindcast/reanalysis)</a:t>
            </a:r>
          </a:p>
        </p:txBody>
      </p:sp>
      <p:pic>
        <p:nvPicPr>
          <p:cNvPr id="174" name="unknown.png" descr="unknow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" y="1142850"/>
            <a:ext cx="6024895" cy="540162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SH variability (shading) &amp; mean SSH (contour)"/>
          <p:cNvSpPr txBox="1"/>
          <p:nvPr/>
        </p:nvSpPr>
        <p:spPr>
          <a:xfrm>
            <a:off x="578525" y="904040"/>
            <a:ext cx="5154072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1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kumimoji="0" sz="1850" b="1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SSH variability (shading) &amp; mean SSH (contour)</a:t>
            </a:r>
          </a:p>
        </p:txBody>
      </p:sp>
      <p:pic>
        <p:nvPicPr>
          <p:cNvPr id="176" name="선 선" descr="선 선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569443" y="2885375"/>
            <a:ext cx="3212489" cy="3810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(1977-1998)"/>
          <p:cNvSpPr txBox="1"/>
          <p:nvPr/>
        </p:nvSpPr>
        <p:spPr>
          <a:xfrm>
            <a:off x="7105280" y="1467467"/>
            <a:ext cx="1229504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7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(1977-1998)</a:t>
            </a:r>
          </a:p>
        </p:txBody>
      </p:sp>
      <p:sp>
        <p:nvSpPr>
          <p:cNvPr id="178" name="(1999-2022)"/>
          <p:cNvSpPr txBox="1"/>
          <p:nvPr/>
        </p:nvSpPr>
        <p:spPr>
          <a:xfrm>
            <a:off x="9930786" y="1467467"/>
            <a:ext cx="1229504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7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(1999-2022)</a:t>
            </a:r>
          </a:p>
        </p:txBody>
      </p:sp>
      <p:grpSp>
        <p:nvGrpSpPr>
          <p:cNvPr id="181" name="How does the decadal KE dynamic state…"/>
          <p:cNvGrpSpPr/>
          <p:nvPr/>
        </p:nvGrpSpPr>
        <p:grpSpPr>
          <a:xfrm>
            <a:off x="6341564" y="5160966"/>
            <a:ext cx="5693648" cy="1087820"/>
            <a:chOff x="-1" y="-1"/>
            <a:chExt cx="11387295" cy="2175637"/>
          </a:xfrm>
        </p:grpSpPr>
        <p:sp>
          <p:nvSpPr>
            <p:cNvPr id="179" name="How does the decadal KE dynamic state…"/>
            <p:cNvSpPr txBox="1"/>
            <p:nvPr/>
          </p:nvSpPr>
          <p:spPr>
            <a:xfrm>
              <a:off x="38099" y="38099"/>
              <a:ext cx="11311095" cy="195360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latin typeface="+mn-lt"/>
                  <a:ea typeface="+mn-ea"/>
                  <a:cs typeface="+mn-cs"/>
                  <a:sym typeface="Helvetica Neue"/>
                </a:defRPr>
              </a:pPr>
              <a:endParaRPr kumimoji="0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kumimoji="0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How does the decadal KE dynamic state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3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kumimoji="0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affect the overlying atmospheric circulation?</a:t>
              </a:r>
            </a:p>
          </p:txBody>
        </p:sp>
        <p:pic>
          <p:nvPicPr>
            <p:cNvPr id="180" name="How does the decadal KE dynamic state… How does the decadal KE dynamic stateaffect the overlying atmospheric circulation?" descr="How does the decadal KE dynamic state… How does the decadal KE dynamic stateaffect the overlying atmospheric circulation?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-1"/>
              <a:ext cx="11387295" cy="2175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unknown.png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0" y="984144"/>
            <a:ext cx="11749262" cy="3365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슬라이드 번호"/>
          <p:cNvSpPr txBox="1">
            <a:spLocks noGrp="1"/>
          </p:cNvSpPr>
          <p:nvPr>
            <p:ph type="sldNum" sz="quarter" idx="4294967295"/>
          </p:nvPr>
        </p:nvSpPr>
        <p:spPr>
          <a:xfrm>
            <a:off x="-8387" y="6582627"/>
            <a:ext cx="12208772" cy="275143"/>
          </a:xfrm>
          <a:prstGeom prst="rect">
            <a:avLst/>
          </a:prstGeom>
          <a:solidFill>
            <a:srgbClr val="1EB001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22859" tIns="22859" rIns="22859" bIns="22859" rtlCol="0" anchor="t"/>
          <a:lstStyle>
            <a:lvl1pPr algn="ctr" defTabSz="292100"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ctr" defTabSz="29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ctr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85" name="NDJ SST"/>
          <p:cNvSpPr txBox="1"/>
          <p:nvPr/>
        </p:nvSpPr>
        <p:spPr>
          <a:xfrm>
            <a:off x="1702806" y="992516"/>
            <a:ext cx="823687" cy="39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37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NDJ SST</a:t>
            </a:r>
          </a:p>
        </p:txBody>
      </p:sp>
      <p:sp>
        <p:nvSpPr>
          <p:cNvPr id="186" name="NDJ upward THF"/>
          <p:cNvSpPr txBox="1"/>
          <p:nvPr/>
        </p:nvSpPr>
        <p:spPr>
          <a:xfrm>
            <a:off x="5114349" y="992516"/>
            <a:ext cx="1664174" cy="39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37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NDJ upward THF</a:t>
            </a:r>
          </a:p>
        </p:txBody>
      </p:sp>
      <p:sp>
        <p:nvSpPr>
          <p:cNvPr id="187" name="NDJ storm tack"/>
          <p:cNvSpPr txBox="1"/>
          <p:nvPr/>
        </p:nvSpPr>
        <p:spPr>
          <a:xfrm>
            <a:off x="9181694" y="992516"/>
            <a:ext cx="1524007" cy="39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37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NDJ storm tack</a:t>
            </a:r>
          </a:p>
        </p:txBody>
      </p:sp>
      <p:sp>
        <p:nvSpPr>
          <p:cNvPr id="188" name="Northward shifted SST front"/>
          <p:cNvSpPr txBox="1"/>
          <p:nvPr/>
        </p:nvSpPr>
        <p:spPr>
          <a:xfrm>
            <a:off x="732815" y="4731962"/>
            <a:ext cx="2739404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57200">
              <a:spcBef>
                <a:spcPts val="2000"/>
              </a:spcBef>
              <a:defRPr sz="3700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Northward shifted SST front</a:t>
            </a:r>
          </a:p>
        </p:txBody>
      </p:sp>
      <p:sp>
        <p:nvSpPr>
          <p:cNvPr id="189" name="Poleward migration of storm track"/>
          <p:cNvSpPr txBox="1"/>
          <p:nvPr/>
        </p:nvSpPr>
        <p:spPr>
          <a:xfrm>
            <a:off x="8287273" y="4747493"/>
            <a:ext cx="3337517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57200">
              <a:spcBef>
                <a:spcPts val="2000"/>
              </a:spcBef>
              <a:defRPr sz="3700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Poleward migration of storm track</a:t>
            </a:r>
          </a:p>
        </p:txBody>
      </p:sp>
      <p:sp>
        <p:nvSpPr>
          <p:cNvPr id="190" name="선"/>
          <p:cNvSpPr/>
          <p:nvPr/>
        </p:nvSpPr>
        <p:spPr>
          <a:xfrm flipH="1" flipV="1">
            <a:off x="2228850" y="5721972"/>
            <a:ext cx="7875046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22859" tIns="22859" rIns="22859" bIns="228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선"/>
          <p:cNvSpPr/>
          <p:nvPr/>
        </p:nvSpPr>
        <p:spPr>
          <a:xfrm flipH="1">
            <a:off x="2235035" y="5184897"/>
            <a:ext cx="2" cy="537076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22859" tIns="22859" rIns="22859" bIns="228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선"/>
          <p:cNvSpPr/>
          <p:nvPr/>
        </p:nvSpPr>
        <p:spPr>
          <a:xfrm flipV="1">
            <a:off x="10097709" y="5184897"/>
            <a:ext cx="2" cy="5370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22859" tIns="22859" rIns="22859" bIns="228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Weaker THF response to SST"/>
          <p:cNvSpPr txBox="1"/>
          <p:nvPr/>
        </p:nvSpPr>
        <p:spPr>
          <a:xfrm>
            <a:off x="4588890" y="4741310"/>
            <a:ext cx="2785121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57200">
              <a:spcBef>
                <a:spcPts val="2000"/>
              </a:spcBef>
              <a:defRPr sz="3700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Weaker THF response to SST</a:t>
            </a:r>
          </a:p>
        </p:txBody>
      </p:sp>
      <p:sp>
        <p:nvSpPr>
          <p:cNvPr id="194" name="Contents"/>
          <p:cNvSpPr txBox="1"/>
          <p:nvPr/>
        </p:nvSpPr>
        <p:spPr>
          <a:xfrm>
            <a:off x="194963" y="237940"/>
            <a:ext cx="8297208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kumimoji="0" sz="2500" b="1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Downstream impacts of KE decadal variability ① (</a:t>
            </a:r>
            <a:r>
              <a:rPr kumimoji="0" sz="2500" b="1" i="0" u="sng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1977-1998</a:t>
            </a:r>
            <a:r>
              <a:rPr kumimoji="0" sz="2500" b="1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)</a:t>
            </a:r>
          </a:p>
        </p:txBody>
      </p:sp>
      <p:grpSp>
        <p:nvGrpSpPr>
          <p:cNvPr id="197" name="그룹화"/>
          <p:cNvGrpSpPr/>
          <p:nvPr/>
        </p:nvGrpSpPr>
        <p:grpSpPr>
          <a:xfrm>
            <a:off x="4663391" y="5427036"/>
            <a:ext cx="3005965" cy="589874"/>
            <a:chOff x="0" y="0"/>
            <a:chExt cx="6011928" cy="1179745"/>
          </a:xfrm>
        </p:grpSpPr>
        <p:sp>
          <p:nvSpPr>
            <p:cNvPr id="195" name="How does the decadal KE dynamic state…"/>
            <p:cNvSpPr txBox="1"/>
            <p:nvPr/>
          </p:nvSpPr>
          <p:spPr>
            <a:xfrm>
              <a:off x="16168" y="0"/>
              <a:ext cx="5979592" cy="101184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7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">
                  <a:solidFill>
                    <a:srgbClr val="383838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kumimoji="0" sz="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  <a:p>
              <a:pPr marL="0" marR="0" lvl="0" indent="0" algn="l" defTabSz="228600" rtl="0" eaLnBrk="1" fontAlgn="auto" latinLnBrk="0" hangingPunct="1">
                <a:lnSpc>
                  <a:spcPct val="7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700">
                  <a:solidFill>
                    <a:srgbClr val="383838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kumimoji="0" sz="185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SST front anchoring effect</a:t>
              </a:r>
            </a:p>
          </p:txBody>
        </p:sp>
        <p:pic>
          <p:nvPicPr>
            <p:cNvPr id="196" name="How does the decadal KE dynamic state… How does the decadal KE dynamic stateaffect the overlying atmospheric circulation?" descr="How does the decadal KE dynamic state… How does the decadal KE dynamic stateaffect the overlying atmospheric circulation?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1116"/>
              <a:ext cx="6011929" cy="1148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unknown.png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0" y="984144"/>
            <a:ext cx="11749262" cy="336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슬라이드 번호"/>
          <p:cNvSpPr txBox="1">
            <a:spLocks noGrp="1"/>
          </p:cNvSpPr>
          <p:nvPr>
            <p:ph type="sldNum" sz="quarter" idx="4294967295"/>
          </p:nvPr>
        </p:nvSpPr>
        <p:spPr>
          <a:xfrm>
            <a:off x="-8387" y="6582627"/>
            <a:ext cx="12208772" cy="275143"/>
          </a:xfrm>
          <a:prstGeom prst="rect">
            <a:avLst/>
          </a:prstGeom>
          <a:solidFill>
            <a:srgbClr val="1EB001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22859" tIns="22859" rIns="22859" bIns="22859" rtlCol="0" anchor="t"/>
          <a:lstStyle>
            <a:lvl1pPr algn="ctr" defTabSz="292100"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ctr" defTabSz="29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ctr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01" name="NDJ SST"/>
          <p:cNvSpPr txBox="1"/>
          <p:nvPr/>
        </p:nvSpPr>
        <p:spPr>
          <a:xfrm>
            <a:off x="1702806" y="992516"/>
            <a:ext cx="823687" cy="39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37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NDJ SST</a:t>
            </a:r>
          </a:p>
        </p:txBody>
      </p:sp>
      <p:sp>
        <p:nvSpPr>
          <p:cNvPr id="202" name="NDJ upward THF"/>
          <p:cNvSpPr txBox="1"/>
          <p:nvPr/>
        </p:nvSpPr>
        <p:spPr>
          <a:xfrm>
            <a:off x="5114349" y="992516"/>
            <a:ext cx="1664174" cy="39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37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NDJ upward THF</a:t>
            </a:r>
          </a:p>
        </p:txBody>
      </p:sp>
      <p:sp>
        <p:nvSpPr>
          <p:cNvPr id="203" name="NDJ convective P &amp; SLP"/>
          <p:cNvSpPr txBox="1"/>
          <p:nvPr/>
        </p:nvSpPr>
        <p:spPr>
          <a:xfrm>
            <a:off x="8700281" y="992516"/>
            <a:ext cx="2325573" cy="39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37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NDJ convective P &amp; SLP</a:t>
            </a:r>
          </a:p>
        </p:txBody>
      </p:sp>
      <p:sp>
        <p:nvSpPr>
          <p:cNvPr id="204" name="Stronger THF response to SST…"/>
          <p:cNvSpPr txBox="1"/>
          <p:nvPr/>
        </p:nvSpPr>
        <p:spPr>
          <a:xfrm>
            <a:off x="4527802" y="4747493"/>
            <a:ext cx="287893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kumimoji="0" sz="185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Stronger THF response to SST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kumimoji="0" sz="185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Evaporation from the ocean</a:t>
            </a:r>
          </a:p>
        </p:txBody>
      </p:sp>
      <p:sp>
        <p:nvSpPr>
          <p:cNvPr id="205" name="Diabatic heating - cyclonic SLP"/>
          <p:cNvSpPr txBox="1"/>
          <p:nvPr/>
        </p:nvSpPr>
        <p:spPr>
          <a:xfrm>
            <a:off x="8413524" y="4747493"/>
            <a:ext cx="2945358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57200">
              <a:spcBef>
                <a:spcPts val="2000"/>
              </a:spcBef>
              <a:defRPr sz="3700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Diabatic heating - cyclonic SLP</a:t>
            </a:r>
          </a:p>
        </p:txBody>
      </p:sp>
      <p:sp>
        <p:nvSpPr>
          <p:cNvPr id="206" name="선"/>
          <p:cNvSpPr/>
          <p:nvPr/>
        </p:nvSpPr>
        <p:spPr>
          <a:xfrm flipH="1" flipV="1">
            <a:off x="6138674" y="6083922"/>
            <a:ext cx="3968344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22859" tIns="22859" rIns="22859" bIns="228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선"/>
          <p:cNvSpPr/>
          <p:nvPr/>
        </p:nvSpPr>
        <p:spPr>
          <a:xfrm>
            <a:off x="6149120" y="5546847"/>
            <a:ext cx="2" cy="537076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22859" tIns="22859" rIns="22859" bIns="228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선"/>
          <p:cNvSpPr/>
          <p:nvPr/>
        </p:nvSpPr>
        <p:spPr>
          <a:xfrm flipV="1">
            <a:off x="10096573" y="5546847"/>
            <a:ext cx="2" cy="5370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22859" tIns="22859" rIns="22859" bIns="228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Dampened by the upward THF"/>
          <p:cNvSpPr txBox="1"/>
          <p:nvPr/>
        </p:nvSpPr>
        <p:spPr>
          <a:xfrm>
            <a:off x="584443" y="4731962"/>
            <a:ext cx="2986138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57200">
              <a:spcBef>
                <a:spcPts val="2000"/>
              </a:spcBef>
              <a:defRPr sz="3700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Dampened by the upward THF</a:t>
            </a:r>
          </a:p>
        </p:txBody>
      </p:sp>
      <p:sp>
        <p:nvSpPr>
          <p:cNvPr id="210" name="Contents"/>
          <p:cNvSpPr txBox="1"/>
          <p:nvPr/>
        </p:nvSpPr>
        <p:spPr>
          <a:xfrm>
            <a:off x="194963" y="237940"/>
            <a:ext cx="8297208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kumimoji="0" sz="2500" b="1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Downstream impacts of KE decadal variability ② (</a:t>
            </a:r>
            <a:r>
              <a:rPr kumimoji="0" sz="2500" b="1" i="0" u="sng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1999-2022</a:t>
            </a:r>
            <a:r>
              <a:rPr kumimoji="0" sz="2500" b="1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)</a:t>
            </a:r>
          </a:p>
        </p:txBody>
      </p:sp>
      <p:grpSp>
        <p:nvGrpSpPr>
          <p:cNvPr id="213" name="그룹화"/>
          <p:cNvGrpSpPr/>
          <p:nvPr/>
        </p:nvGrpSpPr>
        <p:grpSpPr>
          <a:xfrm>
            <a:off x="6619864" y="5788986"/>
            <a:ext cx="3005965" cy="589874"/>
            <a:chOff x="0" y="0"/>
            <a:chExt cx="6011928" cy="1179745"/>
          </a:xfrm>
        </p:grpSpPr>
        <p:sp>
          <p:nvSpPr>
            <p:cNvPr id="211" name="How does the decadal KE dynamic state…"/>
            <p:cNvSpPr txBox="1"/>
            <p:nvPr/>
          </p:nvSpPr>
          <p:spPr>
            <a:xfrm>
              <a:off x="16168" y="0"/>
              <a:ext cx="5979592" cy="101184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7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">
                  <a:solidFill>
                    <a:srgbClr val="383838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kumimoji="0" sz="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  <a:p>
              <a:pPr marL="0" marR="0" lvl="0" indent="0" algn="l" defTabSz="228600" rtl="0" eaLnBrk="1" fontAlgn="auto" latinLnBrk="0" hangingPunct="1">
                <a:lnSpc>
                  <a:spcPct val="7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700">
                  <a:solidFill>
                    <a:srgbClr val="383838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kumimoji="0" sz="185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Moist baroclinic instability</a:t>
              </a:r>
            </a:p>
          </p:txBody>
        </p:sp>
        <p:pic>
          <p:nvPicPr>
            <p:cNvPr id="212" name="How does the decadal KE dynamic state… How does the decadal KE dynamic stateaffect the overlying atmospheric circulation?" descr="How does the decadal KE dynamic state… How does the decadal KE dynamic stateaffect the overlying atmospheric circulation?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1116"/>
              <a:ext cx="6011929" cy="1148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슬라이드 번호"/>
          <p:cNvSpPr txBox="1">
            <a:spLocks noGrp="1"/>
          </p:cNvSpPr>
          <p:nvPr>
            <p:ph type="sldNum" sz="quarter" idx="4294967295"/>
          </p:nvPr>
        </p:nvSpPr>
        <p:spPr>
          <a:xfrm>
            <a:off x="-8387" y="6582627"/>
            <a:ext cx="12208772" cy="275143"/>
          </a:xfrm>
          <a:prstGeom prst="rect">
            <a:avLst/>
          </a:prstGeom>
          <a:solidFill>
            <a:srgbClr val="1EB001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22859" tIns="22859" rIns="22859" bIns="22859" rtlCol="0" anchor="t"/>
          <a:lstStyle>
            <a:lvl1pPr algn="ctr" defTabSz="292100"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ctr" defTabSz="29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ctr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16" name="Relationship b/w the KE &amp; KOE SST/THF indices"/>
          <p:cNvSpPr txBox="1"/>
          <p:nvPr/>
        </p:nvSpPr>
        <p:spPr>
          <a:xfrm>
            <a:off x="205255" y="1316313"/>
            <a:ext cx="607373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latin typeface="+mn-lt"/>
                <a:ea typeface="+mn-ea"/>
                <a:cs typeface="+mn-cs"/>
                <a:sym typeface="Helvetica Neue"/>
              </a:defRPr>
            </a:pP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Relationship b/w the KEI &amp; KOE SST/THF indices</a:t>
            </a:r>
          </a:p>
        </p:txBody>
      </p:sp>
      <p:pic>
        <p:nvPicPr>
          <p:cNvPr id="217" name="unknown.png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6" y="1810388"/>
            <a:ext cx="5557425" cy="3896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선 선" descr="선 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21651" y="3540011"/>
            <a:ext cx="3228240" cy="3810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(1977-1998)"/>
          <p:cNvSpPr txBox="1"/>
          <p:nvPr/>
        </p:nvSpPr>
        <p:spPr>
          <a:xfrm>
            <a:off x="1266422" y="2025030"/>
            <a:ext cx="1344387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37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(1977-1998)</a:t>
            </a:r>
          </a:p>
        </p:txBody>
      </p:sp>
      <p:sp>
        <p:nvSpPr>
          <p:cNvPr id="220" name="(1999-2022)"/>
          <p:cNvSpPr txBox="1"/>
          <p:nvPr/>
        </p:nvSpPr>
        <p:spPr>
          <a:xfrm>
            <a:off x="3804936" y="2025030"/>
            <a:ext cx="1344387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37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(1999-2022)</a:t>
            </a:r>
          </a:p>
        </p:txBody>
      </p:sp>
      <p:sp>
        <p:nvSpPr>
          <p:cNvPr id="221" name="선"/>
          <p:cNvSpPr/>
          <p:nvPr/>
        </p:nvSpPr>
        <p:spPr>
          <a:xfrm flipV="1">
            <a:off x="1545184" y="2687912"/>
            <a:ext cx="3365608" cy="1699674"/>
          </a:xfrm>
          <a:prstGeom prst="line">
            <a:avLst/>
          </a:prstGeom>
          <a:ln w="127000">
            <a:solidFill>
              <a:srgbClr val="FF0004">
                <a:alpha val="30000"/>
              </a:srgbClr>
            </a:solidFill>
            <a:miter lim="400000"/>
            <a:tailEnd type="triangle"/>
          </a:ln>
        </p:spPr>
        <p:txBody>
          <a:bodyPr lIns="22859" tIns="22859" rIns="22859" bIns="228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선"/>
          <p:cNvSpPr/>
          <p:nvPr/>
        </p:nvSpPr>
        <p:spPr>
          <a:xfrm flipH="1" flipV="1">
            <a:off x="1544909" y="2575826"/>
            <a:ext cx="3359004" cy="1975352"/>
          </a:xfrm>
          <a:prstGeom prst="line">
            <a:avLst/>
          </a:prstGeom>
          <a:ln w="127000">
            <a:solidFill>
              <a:srgbClr val="003AFF">
                <a:alpha val="30000"/>
              </a:srgbClr>
            </a:solidFill>
            <a:miter lim="400000"/>
            <a:headEnd type="triangle"/>
          </a:ln>
        </p:spPr>
        <p:txBody>
          <a:bodyPr lIns="22859" tIns="22859" rIns="22859" bIns="228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r (KEI,KOE THF) ↑"/>
          <p:cNvGrpSpPr/>
          <p:nvPr/>
        </p:nvGrpSpPr>
        <p:grpSpPr>
          <a:xfrm>
            <a:off x="4954080" y="2386718"/>
            <a:ext cx="1758953" cy="408145"/>
            <a:chOff x="-1" y="0"/>
            <a:chExt cx="3517904" cy="816288"/>
          </a:xfrm>
        </p:grpSpPr>
        <p:sp>
          <p:nvSpPr>
            <p:cNvPr id="223" name="직사각형"/>
            <p:cNvSpPr/>
            <p:nvPr/>
          </p:nvSpPr>
          <p:spPr>
            <a:xfrm>
              <a:off x="-1" y="0"/>
              <a:ext cx="3517904" cy="8162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1">
                  <a:solidFill>
                    <a:srgbClr val="FF001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kumimoji="0" sz="1650" b="1" i="1" u="none" strike="noStrike" kern="1200" cap="none" spc="0" normalizeH="0" baseline="0" noProof="0">
                <a:ln>
                  <a:noFill/>
                </a:ln>
                <a:solidFill>
                  <a:srgbClr val="FF00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24" name="r (KEI,KOE THF) ↑"/>
            <p:cNvSpPr txBox="1"/>
            <p:nvPr/>
          </p:nvSpPr>
          <p:spPr>
            <a:xfrm>
              <a:off x="-1" y="102932"/>
              <a:ext cx="3517904" cy="610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1">
                  <a:solidFill>
                    <a:srgbClr val="FF001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kumimoji="0" sz="1650" b="1" i="1" u="none" strike="noStrike" kern="1200" cap="none" spc="0" normalizeH="0" baseline="0" noProof="0">
                  <a:ln>
                    <a:noFill/>
                  </a:ln>
                  <a:solidFill>
                    <a:srgbClr val="FF001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r (KEI,KOE THF) ↑</a:t>
              </a:r>
            </a:p>
          </p:txBody>
        </p:sp>
      </p:grpSp>
      <p:grpSp>
        <p:nvGrpSpPr>
          <p:cNvPr id="228" name="r (KEI,KOE SST) ↓"/>
          <p:cNvGrpSpPr/>
          <p:nvPr/>
        </p:nvGrpSpPr>
        <p:grpSpPr>
          <a:xfrm>
            <a:off x="4954080" y="4353569"/>
            <a:ext cx="1758953" cy="408147"/>
            <a:chOff x="-1" y="-1"/>
            <a:chExt cx="3517904" cy="816292"/>
          </a:xfrm>
        </p:grpSpPr>
        <p:sp>
          <p:nvSpPr>
            <p:cNvPr id="226" name="직사각형"/>
            <p:cNvSpPr/>
            <p:nvPr/>
          </p:nvSpPr>
          <p:spPr>
            <a:xfrm>
              <a:off x="-1" y="-1"/>
              <a:ext cx="3517904" cy="81629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1">
                  <a:solidFill>
                    <a:srgbClr val="0008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kumimoji="0" sz="1650" b="1" i="1" u="none" strike="noStrike" kern="1200" cap="none" spc="0" normalizeH="0" baseline="0" noProof="0">
                <a:ln>
                  <a:noFill/>
                </a:ln>
                <a:solidFill>
                  <a:srgbClr val="0008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27" name="r (KEI,KOE SST) ↓"/>
            <p:cNvSpPr txBox="1"/>
            <p:nvPr/>
          </p:nvSpPr>
          <p:spPr>
            <a:xfrm>
              <a:off x="-1" y="102933"/>
              <a:ext cx="3517904" cy="610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1">
                  <a:solidFill>
                    <a:srgbClr val="0008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kumimoji="0" sz="1650" b="1" i="1" u="none" strike="noStrike" kern="1200" cap="none" spc="0" normalizeH="0" baseline="0" noProof="0">
                  <a:ln>
                    <a:noFill/>
                  </a:ln>
                  <a:solidFill>
                    <a:srgbClr val="0008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r (KEI,KOE SST) ↓</a:t>
              </a:r>
            </a:p>
          </p:txBody>
        </p:sp>
      </p:grpSp>
      <p:pic>
        <p:nvPicPr>
          <p:cNvPr id="229" name="unknown.png" descr="unknown.png"/>
          <p:cNvPicPr>
            <a:picLocks noChangeAspect="1"/>
          </p:cNvPicPr>
          <p:nvPr/>
        </p:nvPicPr>
        <p:blipFill>
          <a:blip r:embed="rId4"/>
          <a:srcRect l="1977"/>
          <a:stretch>
            <a:fillRect/>
          </a:stretch>
        </p:blipFill>
        <p:spPr>
          <a:xfrm>
            <a:off x="6642694" y="1856883"/>
            <a:ext cx="5276642" cy="426127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PDO-related sea-air humidity difference"/>
          <p:cNvSpPr txBox="1"/>
          <p:nvPr/>
        </p:nvSpPr>
        <p:spPr>
          <a:xfrm>
            <a:off x="6678385" y="1316313"/>
            <a:ext cx="538307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PDO-related sea-air humidity difference</a:t>
            </a:r>
          </a:p>
        </p:txBody>
      </p:sp>
      <p:sp>
        <p:nvSpPr>
          <p:cNvPr id="231" name="Contents"/>
          <p:cNvSpPr txBox="1"/>
          <p:nvPr/>
        </p:nvSpPr>
        <p:spPr>
          <a:xfrm>
            <a:off x="194962" y="237941"/>
            <a:ext cx="5836341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spcBef>
                <a:spcPts val="2000"/>
              </a:spcBef>
              <a:defRPr sz="5000" b="1">
                <a:solidFill>
                  <a:srgbClr val="383838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Changes in the KE air-sea coupled dynamics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177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Google Sans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Prichard, Michelle E</dc:creator>
  <cp:lastModifiedBy>Prichard, Michelle E</cp:lastModifiedBy>
  <cp:revision>2</cp:revision>
  <dcterms:created xsi:type="dcterms:W3CDTF">2024-08-16T17:28:11Z</dcterms:created>
  <dcterms:modified xsi:type="dcterms:W3CDTF">2024-08-16T17:29:28Z</dcterms:modified>
</cp:coreProperties>
</file>