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</p:sldMasterIdLst>
  <p:notesMasterIdLst>
    <p:notesMasterId r:id="rId5"/>
  </p:notesMasterIdLst>
  <p:sldIdLst>
    <p:sldId id="1534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94" d="100"/>
          <a:sy n="94" d="100"/>
        </p:scale>
        <p:origin x="9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94E4A-4E01-45EB-957F-BB87E5DAB410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C375E-A53A-4E2D-BB8F-80E401338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24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4" b="40202"/>
          <a:stretch/>
        </p:blipFill>
        <p:spPr>
          <a:xfrm>
            <a:off x="0" y="393699"/>
            <a:ext cx="12192000" cy="23875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</p:pic>
      <p:sp>
        <p:nvSpPr>
          <p:cNvPr id="22" name="Rectangle 21"/>
          <p:cNvSpPr/>
          <p:nvPr userDrawn="1"/>
        </p:nvSpPr>
        <p:spPr>
          <a:xfrm>
            <a:off x="0" y="501041"/>
            <a:ext cx="12192000" cy="2179529"/>
          </a:xfrm>
          <a:prstGeom prst="rect">
            <a:avLst/>
          </a:prstGeom>
          <a:gradFill flip="none" rotWithShape="1">
            <a:gsLst>
              <a:gs pos="85000">
                <a:srgbClr val="FFFFFF">
                  <a:alpha val="86000"/>
                </a:srgbClr>
              </a:gs>
              <a:gs pos="62000">
                <a:schemeClr val="bg1">
                  <a:alpha val="56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86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419" y="393699"/>
            <a:ext cx="8630178" cy="2387599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algn="l">
              <a:defRPr sz="6000" b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419" y="3026833"/>
            <a:ext cx="8630178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6A6A6A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94" y="4570300"/>
            <a:ext cx="5138006" cy="192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89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42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04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814E-768E-4114-8CE4-048DE4DFD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6648"/>
            <a:ext cx="5086611" cy="2591017"/>
          </a:xfrm>
          <a:prstGeom prst="rect">
            <a:avLst/>
          </a:prstGeom>
        </p:spPr>
        <p:txBody>
          <a:bodyPr lIns="0" anchor="b" anchorCtr="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77874-F0DA-495F-873D-588489DB4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262313"/>
            <a:ext cx="5086350" cy="1335087"/>
          </a:xfrm>
          <a:prstGeom prst="rect">
            <a:avLst/>
          </a:prstGeom>
        </p:spPr>
        <p:txBody>
          <a:bodyPr lIns="0" tIns="182880"/>
          <a:lstStyle>
            <a:lvl1pPr>
              <a:lnSpc>
                <a:spcPct val="50000"/>
              </a:lnSpc>
              <a:defRPr sz="1800">
                <a:latin typeface="+mn-lt"/>
              </a:defRPr>
            </a:lvl1pPr>
          </a:lstStyle>
          <a:p>
            <a:pPr lvl="0"/>
            <a:r>
              <a:rPr lang="en-US"/>
              <a:t>Presentation Author / Department</a:t>
            </a:r>
          </a:p>
          <a:p>
            <a:pPr lvl="0"/>
            <a:r>
              <a:rPr lang="en-US"/>
              <a:t>College</a:t>
            </a:r>
          </a:p>
          <a:p>
            <a:pPr lvl="0"/>
            <a:r>
              <a:rPr lang="en-US"/>
              <a:t>University of Oklahoma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B6D293-2D9F-4E29-8997-484DDBE37B78}"/>
              </a:ext>
            </a:extLst>
          </p:cNvPr>
          <p:cNvCxnSpPr/>
          <p:nvPr userDrawn="1"/>
        </p:nvCxnSpPr>
        <p:spPr>
          <a:xfrm>
            <a:off x="838200" y="3125243"/>
            <a:ext cx="5086611" cy="0"/>
          </a:xfrm>
          <a:prstGeom prst="line">
            <a:avLst/>
          </a:prstGeom>
          <a:ln w="76200">
            <a:solidFill>
              <a:srgbClr val="A0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28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Vari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E6FAF-3D3D-4AFB-A6A2-679BB362F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6309"/>
            <a:ext cx="10515600" cy="467855"/>
          </a:xfrm>
          <a:prstGeom prst="rect">
            <a:avLst/>
          </a:prstGeom>
        </p:spPr>
        <p:txBody>
          <a:bodyPr/>
          <a:lstStyle>
            <a:lvl1pPr algn="ctr">
              <a:defRPr spc="-15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FB984-F918-4A31-8830-96626454E1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321175"/>
            <a:ext cx="10515600" cy="12160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50000"/>
              </a:lnSpc>
              <a:defRPr sz="1800">
                <a:latin typeface="+mn-lt"/>
              </a:defRPr>
            </a:lvl1pPr>
          </a:lstStyle>
          <a:p>
            <a:pPr lvl="0"/>
            <a:r>
              <a:rPr lang="en-US"/>
              <a:t>Presentation Author / Department</a:t>
            </a:r>
          </a:p>
          <a:p>
            <a:pPr lvl="0"/>
            <a:r>
              <a:rPr lang="en-US"/>
              <a:t>College</a:t>
            </a:r>
          </a:p>
          <a:p>
            <a:pPr lvl="0"/>
            <a:r>
              <a:rPr lang="en-US"/>
              <a:t>University of Oklahoma</a:t>
            </a:r>
          </a:p>
        </p:txBody>
      </p:sp>
    </p:spTree>
    <p:extLst>
      <p:ext uri="{BB962C8B-B14F-4D97-AF65-F5344CB8AC3E}">
        <p14:creationId xmlns:p14="http://schemas.microsoft.com/office/powerpoint/2010/main" val="1783459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539C3-34BA-B741-BE20-D69B5358D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548" y="1101224"/>
            <a:ext cx="5716044" cy="6790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Oval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B53F73F-2B26-4C77-9275-31E31C7C30F7}"/>
              </a:ext>
            </a:extLst>
          </p:cNvPr>
          <p:cNvSpPr/>
          <p:nvPr userDrawn="1"/>
        </p:nvSpPr>
        <p:spPr>
          <a:xfrm>
            <a:off x="11693047" y="6394537"/>
            <a:ext cx="388307" cy="38830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B8204E-2F3C-4416-939A-E24794A18D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1900238"/>
            <a:ext cx="11329988" cy="441166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0845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B53F73F-2B26-4C77-9275-31E31C7C30F7}"/>
              </a:ext>
            </a:extLst>
          </p:cNvPr>
          <p:cNvSpPr/>
          <p:nvPr userDrawn="1"/>
        </p:nvSpPr>
        <p:spPr>
          <a:xfrm>
            <a:off x="11693047" y="6394537"/>
            <a:ext cx="388307" cy="38830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4CD36DD-0E6E-4ABB-BA49-2B721FC37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26" y="1348417"/>
            <a:ext cx="51054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E728EC1-4222-4B5F-8EA4-61764F9B5E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3700" y="2868134"/>
            <a:ext cx="5105400" cy="25987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>
                <a:latin typeface="+mn-lt"/>
                <a:cs typeface="Calibri" panose="020F0502020204030204" pitchFamily="34" charset="0"/>
              </a:rPr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D353921-5194-4A3B-9596-AEDDF14D2D5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0" y="549786"/>
            <a:ext cx="5647324" cy="5432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>
                <a:latin typeface="+mn-lt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01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Vari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1D060-D57E-9E4C-A498-60B90476C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25" y="227829"/>
            <a:ext cx="11329987" cy="1325563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>
              <a:defRPr sz="28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Oval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1C682C-3A57-45E7-823D-A7823B8A9C91}"/>
              </a:ext>
            </a:extLst>
          </p:cNvPr>
          <p:cNvSpPr/>
          <p:nvPr userDrawn="1"/>
        </p:nvSpPr>
        <p:spPr>
          <a:xfrm>
            <a:off x="11693047" y="6394537"/>
            <a:ext cx="388307" cy="38830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E61A150-CD66-4F98-8028-11DBCF2919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359" y="1730048"/>
            <a:ext cx="11329988" cy="441974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4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4965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Vari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1C682C-3A57-45E7-823D-A7823B8A9C91}"/>
              </a:ext>
            </a:extLst>
          </p:cNvPr>
          <p:cNvSpPr/>
          <p:nvPr userDrawn="1"/>
        </p:nvSpPr>
        <p:spPr>
          <a:xfrm>
            <a:off x="11693047" y="6394537"/>
            <a:ext cx="388307" cy="38830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41EB13C-F996-438E-B6FD-1F19797D4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26" y="1348417"/>
            <a:ext cx="51054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14998AA-6F20-4DDA-9E47-08F4417E4E6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3700" y="2868134"/>
            <a:ext cx="5105400" cy="2598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>
                <a:latin typeface="+mn-lt"/>
                <a:cs typeface="Calibri" panose="020F0502020204030204" pitchFamily="34" charset="0"/>
              </a:rPr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BC29A4E-D764-4DBD-8A55-BCCF84C22EB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0" y="549786"/>
            <a:ext cx="5647324" cy="54327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>
                <a:latin typeface="+mn-lt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1027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47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98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91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1313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799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4363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7311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367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78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2770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262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70183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51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558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77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99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4737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1710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04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50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49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69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6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4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0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3982" y="5957980"/>
            <a:ext cx="12188018" cy="900020"/>
            <a:chOff x="-546280" y="7333362"/>
            <a:chExt cx="13024207" cy="1059271"/>
          </a:xfrm>
        </p:grpSpPr>
        <p:pic>
          <p:nvPicPr>
            <p:cNvPr id="8" name="Shape 73"/>
            <p:cNvPicPr preferRelativeResize="0"/>
            <p:nvPr userDrawn="1"/>
          </p:nvPicPr>
          <p:blipFill>
            <a:blip r:embed="rId13">
              <a:alphaModFix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546280" y="7451706"/>
              <a:ext cx="13024207" cy="380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74"/>
            <p:cNvPicPr preferRelativeResize="0"/>
            <p:nvPr userDrawn="1"/>
          </p:nvPicPr>
          <p:blipFill rotWithShape="1">
            <a:blip r:embed="rId14">
              <a:alphaModFix/>
            </a:blip>
            <a:srcRect b="45499"/>
            <a:stretch/>
          </p:blipFill>
          <p:spPr>
            <a:xfrm>
              <a:off x="-546280" y="7361504"/>
              <a:ext cx="13014050" cy="5008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64"/>
            <p:cNvPicPr preferRelativeResize="0"/>
            <p:nvPr userDrawn="1"/>
          </p:nvPicPr>
          <p:blipFill rotWithShape="1">
            <a:blip r:embed="rId15">
              <a:alphaModFix/>
            </a:blip>
            <a:srcRect t="1" b="-1144"/>
            <a:stretch/>
          </p:blipFill>
          <p:spPr>
            <a:xfrm>
              <a:off x="-546279" y="7333362"/>
              <a:ext cx="13004799" cy="9208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10"/>
            <p:cNvSpPr/>
            <p:nvPr userDrawn="1"/>
          </p:nvSpPr>
          <p:spPr>
            <a:xfrm>
              <a:off x="-546279" y="7845233"/>
              <a:ext cx="13004799" cy="547400"/>
            </a:xfrm>
            <a:prstGeom prst="rect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7374" tIns="57374" rIns="57374" bIns="57374" numCol="1" spcCol="38100" rtlCol="0" anchor="ctr">
              <a:noAutofit/>
            </a:bodyPr>
            <a:lstStyle/>
            <a:p>
              <a:pPr marL="0" marR="0" indent="0" algn="l" defTabSz="63905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charset="0"/>
                <a:ea typeface="Century Gothic" charset="0"/>
                <a:cs typeface="Century Gothic" charset="0"/>
                <a:sym typeface="Arial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615" y="7863226"/>
              <a:ext cx="2266946" cy="4272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91" t="15878" b="10431"/>
            <a:stretch/>
          </p:blipFill>
          <p:spPr>
            <a:xfrm>
              <a:off x="-468544" y="7779383"/>
              <a:ext cx="1642680" cy="4977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154" y="7805871"/>
              <a:ext cx="501772" cy="502704"/>
            </a:xfrm>
            <a:prstGeom prst="rect">
              <a:avLst/>
            </a:prstGeom>
          </p:spPr>
        </p:pic>
      </p:grp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912988" y="6371208"/>
            <a:ext cx="888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348E46D7-220F-9F44-9296-7155967FC3A5}" type="datetimeFigureOut">
              <a:rPr lang="en-US" smtClean="0"/>
              <a:pPr/>
              <a:t>8/16/2024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601" y="6371208"/>
            <a:ext cx="3635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51366" y="6357133"/>
            <a:ext cx="8740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DCCFDDF7-D30A-EA4F-8849-8647DFB561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8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78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Helvetica Neue Condensed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Helvetica Neue Condensed" panose="02000503000000020004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Open slide master to edit</a:t>
            </a:r>
          </a:p>
        </p:txBody>
      </p:sp>
    </p:spTree>
    <p:extLst>
      <p:ext uri="{BB962C8B-B14F-4D97-AF65-F5344CB8AC3E}">
        <p14:creationId xmlns:p14="http://schemas.microsoft.com/office/powerpoint/2010/main" val="135588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2" Type="http://schemas.openxmlformats.org/officeDocument/2006/relationships/image" Target="../media/image19.emf"/><Relationship Id="rId16" Type="http://schemas.openxmlformats.org/officeDocument/2006/relationships/image" Target="../media/image33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emf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86" y="896"/>
            <a:ext cx="12231091" cy="327782"/>
          </a:xfrm>
        </p:spPr>
        <p:txBody>
          <a:bodyPr/>
          <a:lstStyle/>
          <a:p>
            <a:r>
              <a:rPr lang="en-US" sz="1700" b="1" dirty="0"/>
              <a:t>Simulated ENSO Teleconnections to US Winter Precipitation Extremes in a Model Resolution (complexity) Hierarchy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784239-51C0-2C80-9834-0840EEAE305F}"/>
              </a:ext>
            </a:extLst>
          </p:cNvPr>
          <p:cNvSpPr txBox="1"/>
          <p:nvPr/>
        </p:nvSpPr>
        <p:spPr>
          <a:xfrm>
            <a:off x="3031856" y="263276"/>
            <a:ext cx="5947462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Salil Mahajan, Qi Tang, Walter Hannah, Noel Keen, Chris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Golaz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 and Luke van-Roekel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CDDE04-A151-8808-ED14-5780F589015E}"/>
              </a:ext>
            </a:extLst>
          </p:cNvPr>
          <p:cNvSpPr txBox="1"/>
          <p:nvPr/>
        </p:nvSpPr>
        <p:spPr>
          <a:xfrm>
            <a:off x="557488" y="628424"/>
            <a:ext cx="273504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ENSO Diversity and Biases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EE97A9-E47B-8683-1E5B-768CC67EF185}"/>
              </a:ext>
            </a:extLst>
          </p:cNvPr>
          <p:cNvSpPr txBox="1"/>
          <p:nvPr/>
        </p:nvSpPr>
        <p:spPr>
          <a:xfrm>
            <a:off x="3970653" y="628424"/>
            <a:ext cx="365356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Teleconnections to Extremes (GEV)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A99D0A-1450-B40A-0D70-44253444DE6C}"/>
              </a:ext>
            </a:extLst>
          </p:cNvPr>
          <p:cNvSpPr txBox="1"/>
          <p:nvPr/>
        </p:nvSpPr>
        <p:spPr>
          <a:xfrm>
            <a:off x="8278546" y="645301"/>
            <a:ext cx="371928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Physical Drivers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(Moisture Transport)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55BEC6-B170-1228-44C0-F506A6640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89" y="1109668"/>
            <a:ext cx="3338500" cy="25056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BC1D1C-74E3-B5A4-1E42-944E7626C4ED}"/>
              </a:ext>
            </a:extLst>
          </p:cNvPr>
          <p:cNvSpPr txBox="1"/>
          <p:nvPr/>
        </p:nvSpPr>
        <p:spPr>
          <a:xfrm>
            <a:off x="299475" y="1068045"/>
            <a:ext cx="3285609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ENSO Longitudinal Index (ELI):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Avg. long. location of Tropical Pacific deep convection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86E6A62-5B33-1018-7409-43734659E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08809"/>
            <a:ext cx="3122561" cy="252445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5C28C72-12B9-0645-F512-07A79E2CDDED}"/>
              </a:ext>
            </a:extLst>
          </p:cNvPr>
          <p:cNvSpPr txBox="1"/>
          <p:nvPr/>
        </p:nvSpPr>
        <p:spPr>
          <a:xfrm>
            <a:off x="579693" y="3660338"/>
            <a:ext cx="28354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Regression of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SST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 against the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Nino3.4 Index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1CFF41F-6731-B55D-5EBA-D1396A08D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14488" y="4566925"/>
            <a:ext cx="1285158" cy="21192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A79645B-6EBB-8C39-17A9-0D7261481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52129" y="4992925"/>
            <a:ext cx="125039" cy="332603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4DFA424-3A11-BCA6-8DFA-055A46C14D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52129" y="5117964"/>
            <a:ext cx="125039" cy="332603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DEA60F9-4A05-44C3-0EFE-E89FA6B6C4C8}"/>
              </a:ext>
            </a:extLst>
          </p:cNvPr>
          <p:cNvSpPr txBox="1"/>
          <p:nvPr/>
        </p:nvSpPr>
        <p:spPr>
          <a:xfrm>
            <a:off x="4033170" y="6410231"/>
            <a:ext cx="36391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ENSO Dependence of Precipitation Extremes (mm/day)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94EF5A-9021-4ED1-0FD7-A69CDF712E5B}"/>
              </a:ext>
            </a:extLst>
          </p:cNvPr>
          <p:cNvSpPr txBox="1"/>
          <p:nvPr/>
        </p:nvSpPr>
        <p:spPr>
          <a:xfrm>
            <a:off x="6382667" y="4743042"/>
            <a:ext cx="98296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E3SM-MMF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3F2DF74-6C5F-B42D-B071-84671635D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802515" y="135797"/>
            <a:ext cx="2202101" cy="39551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44C47E2-DFB6-A7F5-7047-11BD801BE8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7149" y="3514278"/>
            <a:ext cx="2050286" cy="120724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8365188-9AF8-1253-2969-106361A7B9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4036" y="3505196"/>
            <a:ext cx="2065709" cy="121632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171E82B-D508-EE3D-D6E2-BCFBB1909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7149" y="5044991"/>
            <a:ext cx="2119260" cy="124785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9174AA3-8671-05D6-5B0A-D64B08FC3441}"/>
              </a:ext>
            </a:extLst>
          </p:cNvPr>
          <p:cNvSpPr txBox="1"/>
          <p:nvPr/>
        </p:nvSpPr>
        <p:spPr>
          <a:xfrm>
            <a:off x="4033170" y="4748416"/>
            <a:ext cx="135165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E3SMv2-NARRM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1E48A5-97C1-4D0E-0F0F-54101FDB057F}"/>
              </a:ext>
            </a:extLst>
          </p:cNvPr>
          <p:cNvSpPr txBox="1"/>
          <p:nvPr/>
        </p:nvSpPr>
        <p:spPr>
          <a:xfrm>
            <a:off x="6286500" y="3249880"/>
            <a:ext cx="100059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E3SMv1-HR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AC012BD-FDCA-6B82-A712-B3F3ECB7382D}"/>
              </a:ext>
            </a:extLst>
          </p:cNvPr>
          <p:cNvSpPr txBox="1"/>
          <p:nvPr/>
        </p:nvSpPr>
        <p:spPr>
          <a:xfrm>
            <a:off x="4212683" y="3266952"/>
            <a:ext cx="96372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E3SMv1-LR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B52C23-EC9A-A3F8-B469-3FAFB8680F42}"/>
              </a:ext>
            </a:extLst>
          </p:cNvPr>
          <p:cNvSpPr txBox="1"/>
          <p:nvPr/>
        </p:nvSpPr>
        <p:spPr>
          <a:xfrm>
            <a:off x="3925980" y="2881644"/>
            <a:ext cx="91082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CPC Data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2E3800F-B2FE-E7EC-E851-FCBF316048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9185" y="1064980"/>
            <a:ext cx="3962400" cy="2082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508AED1-F3FB-F3A0-66D9-D409D6EEE7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8770" y="3596185"/>
            <a:ext cx="2071615" cy="108892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926EBD0-E02B-7252-B0EB-EB06E6B965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0385" y="3595820"/>
            <a:ext cx="2071615" cy="108892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D9660FC-6487-72F3-AC9B-988D6D96E2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8770" y="4954275"/>
            <a:ext cx="2071617" cy="10889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79CCDC3-8EAF-9E86-AE67-A6AEF2DB95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9915197" y="4648196"/>
            <a:ext cx="410372" cy="3754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7FE6DB4-F89B-4305-CAD2-BAE61EEBE5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82711" y="4433913"/>
            <a:ext cx="1146961" cy="207161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AA628EF-D75E-A1DA-24A7-0C715C81602C}"/>
              </a:ext>
            </a:extLst>
          </p:cNvPr>
          <p:cNvSpPr txBox="1"/>
          <p:nvPr/>
        </p:nvSpPr>
        <p:spPr>
          <a:xfrm>
            <a:off x="10744661" y="4703480"/>
            <a:ext cx="98296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E3SM-MMF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C546090-C133-09D0-9CAF-324EC3297579}"/>
              </a:ext>
            </a:extLst>
          </p:cNvPr>
          <p:cNvSpPr txBox="1"/>
          <p:nvPr/>
        </p:nvSpPr>
        <p:spPr>
          <a:xfrm>
            <a:off x="8395164" y="4738998"/>
            <a:ext cx="135165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E3SMv2-NARRM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22538D6-F8F5-9CC6-EC94-EA1947305D4A}"/>
              </a:ext>
            </a:extLst>
          </p:cNvPr>
          <p:cNvSpPr txBox="1"/>
          <p:nvPr/>
        </p:nvSpPr>
        <p:spPr>
          <a:xfrm>
            <a:off x="10648494" y="3361038"/>
            <a:ext cx="100059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E3SMv1-HR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BDE4F26-9D29-13A5-6BC5-9AB8C91FB8C6}"/>
              </a:ext>
            </a:extLst>
          </p:cNvPr>
          <p:cNvSpPr txBox="1"/>
          <p:nvPr/>
        </p:nvSpPr>
        <p:spPr>
          <a:xfrm>
            <a:off x="8574677" y="3378110"/>
            <a:ext cx="96372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E3SMv1-LR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5B85EB-2679-ACD1-2215-AD7C80B79FE4}"/>
              </a:ext>
            </a:extLst>
          </p:cNvPr>
          <p:cNvSpPr txBox="1"/>
          <p:nvPr/>
        </p:nvSpPr>
        <p:spPr>
          <a:xfrm>
            <a:off x="8130470" y="2847745"/>
            <a:ext cx="95410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C0C0C0"/>
                </a:highlight>
                <a:uLnTx/>
                <a:uFillTx/>
                <a:latin typeface="Century Gothic" panose="020F0302020204030204"/>
                <a:ea typeface="+mn-ea"/>
                <a:cs typeface="Arial" charset="0"/>
              </a:rPr>
              <a:t>ERA5 Data</a:t>
            </a:r>
          </a:p>
        </p:txBody>
      </p:sp>
    </p:spTree>
    <p:extLst>
      <p:ext uri="{BB962C8B-B14F-4D97-AF65-F5344CB8AC3E}">
        <p14:creationId xmlns:p14="http://schemas.microsoft.com/office/powerpoint/2010/main" val="24792096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U VPRP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D1E4467-865F-4598-9CFC-D5B23CD55EA6}" vid="{75568F3C-9102-4FC4-BC55-B49A80EF3164}"/>
    </a:ext>
  </a:extLst>
</a:theme>
</file>

<file path=ppt/theme/theme3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9" id="{6EB95C59-BDD5-5C40-971B-727A997B01D4}" vid="{7DE78278-7085-5245-A271-A8AB5B4057C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94</Words>
  <Application>Microsoft Office PowerPoint</Application>
  <PresentationFormat>Widescreen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Arial Black</vt:lpstr>
      <vt:lpstr>Calibri</vt:lpstr>
      <vt:lpstr>Century Gothic</vt:lpstr>
      <vt:lpstr>Helvetica Neue Condensed</vt:lpstr>
      <vt:lpstr>1_Office Theme</vt:lpstr>
      <vt:lpstr>OU VPRP Template</vt:lpstr>
      <vt:lpstr>ORNL</vt:lpstr>
      <vt:lpstr>Simulated ENSO Teleconnections to US Winter Precipitation Extremes in a Model Resolution (complexity) Hierarchy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Prichard, Michelle E</dc:creator>
  <cp:lastModifiedBy>Prichard, Michelle E</cp:lastModifiedBy>
  <cp:revision>9</cp:revision>
  <dcterms:created xsi:type="dcterms:W3CDTF">2024-08-16T17:28:11Z</dcterms:created>
  <dcterms:modified xsi:type="dcterms:W3CDTF">2024-08-16T17:33:25Z</dcterms:modified>
</cp:coreProperties>
</file>