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697" r:id="rId4"/>
  </p:sldMasterIdLst>
  <p:notesMasterIdLst>
    <p:notesMasterId r:id="rId6"/>
  </p:notesMasterIdLst>
  <p:sldIdLst>
    <p:sldId id="26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94E4A-4E01-45EB-957F-BB87E5DAB410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C375E-A53A-4E2D-BB8F-80E401338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24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4" b="40202"/>
          <a:stretch/>
        </p:blipFill>
        <p:spPr>
          <a:xfrm>
            <a:off x="0" y="393699"/>
            <a:ext cx="12192000" cy="23875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</p:pic>
      <p:sp>
        <p:nvSpPr>
          <p:cNvPr id="22" name="Rectangle 21"/>
          <p:cNvSpPr/>
          <p:nvPr userDrawn="1"/>
        </p:nvSpPr>
        <p:spPr>
          <a:xfrm>
            <a:off x="0" y="501041"/>
            <a:ext cx="12192000" cy="2179529"/>
          </a:xfrm>
          <a:prstGeom prst="rect">
            <a:avLst/>
          </a:prstGeom>
          <a:gradFill flip="none" rotWithShape="1">
            <a:gsLst>
              <a:gs pos="85000">
                <a:srgbClr val="FFFFFF">
                  <a:alpha val="86000"/>
                </a:srgbClr>
              </a:gs>
              <a:gs pos="62000">
                <a:schemeClr val="bg1">
                  <a:alpha val="56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86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419" y="393699"/>
            <a:ext cx="8630178" cy="2387599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algn="l">
              <a:defRPr sz="6000" b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419" y="3026833"/>
            <a:ext cx="8630178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6A6A6A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94" y="4570300"/>
            <a:ext cx="5138006" cy="192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89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42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04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814E-768E-4114-8CE4-048DE4DFD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6648"/>
            <a:ext cx="5086611" cy="2591017"/>
          </a:xfrm>
          <a:prstGeom prst="rect">
            <a:avLst/>
          </a:prstGeom>
        </p:spPr>
        <p:txBody>
          <a:bodyPr lIns="0" anchor="b" anchorCtr="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77874-F0DA-495F-873D-588489DB4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262313"/>
            <a:ext cx="5086350" cy="1335087"/>
          </a:xfrm>
          <a:prstGeom prst="rect">
            <a:avLst/>
          </a:prstGeom>
        </p:spPr>
        <p:txBody>
          <a:bodyPr lIns="0" tIns="182880"/>
          <a:lstStyle>
            <a:lvl1pPr>
              <a:lnSpc>
                <a:spcPct val="50000"/>
              </a:lnSpc>
              <a:defRPr sz="1800">
                <a:latin typeface="+mn-lt"/>
              </a:defRPr>
            </a:lvl1pPr>
          </a:lstStyle>
          <a:p>
            <a:pPr lvl="0"/>
            <a:r>
              <a:rPr lang="en-US"/>
              <a:t>Presentation Author / Department</a:t>
            </a:r>
          </a:p>
          <a:p>
            <a:pPr lvl="0"/>
            <a:r>
              <a:rPr lang="en-US"/>
              <a:t>College</a:t>
            </a:r>
          </a:p>
          <a:p>
            <a:pPr lvl="0"/>
            <a:r>
              <a:rPr lang="en-US"/>
              <a:t>University of Oklahoma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B6D293-2D9F-4E29-8997-484DDBE37B78}"/>
              </a:ext>
            </a:extLst>
          </p:cNvPr>
          <p:cNvCxnSpPr/>
          <p:nvPr userDrawn="1"/>
        </p:nvCxnSpPr>
        <p:spPr>
          <a:xfrm>
            <a:off x="838200" y="3125243"/>
            <a:ext cx="5086611" cy="0"/>
          </a:xfrm>
          <a:prstGeom prst="line">
            <a:avLst/>
          </a:prstGeom>
          <a:ln w="76200">
            <a:solidFill>
              <a:srgbClr val="A0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28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Vari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E6FAF-3D3D-4AFB-A6A2-679BB362F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6309"/>
            <a:ext cx="10515600" cy="467855"/>
          </a:xfrm>
          <a:prstGeom prst="rect">
            <a:avLst/>
          </a:prstGeom>
        </p:spPr>
        <p:txBody>
          <a:bodyPr/>
          <a:lstStyle>
            <a:lvl1pPr algn="ctr">
              <a:defRPr spc="-15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FB984-F918-4A31-8830-96626454E1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321175"/>
            <a:ext cx="10515600" cy="12160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50000"/>
              </a:lnSpc>
              <a:defRPr sz="1800">
                <a:latin typeface="+mn-lt"/>
              </a:defRPr>
            </a:lvl1pPr>
          </a:lstStyle>
          <a:p>
            <a:pPr lvl="0"/>
            <a:r>
              <a:rPr lang="en-US"/>
              <a:t>Presentation Author / Department</a:t>
            </a:r>
          </a:p>
          <a:p>
            <a:pPr lvl="0"/>
            <a:r>
              <a:rPr lang="en-US"/>
              <a:t>College</a:t>
            </a:r>
          </a:p>
          <a:p>
            <a:pPr lvl="0"/>
            <a:r>
              <a:rPr lang="en-US"/>
              <a:t>University of Oklahoma</a:t>
            </a:r>
          </a:p>
        </p:txBody>
      </p:sp>
    </p:spTree>
    <p:extLst>
      <p:ext uri="{BB962C8B-B14F-4D97-AF65-F5344CB8AC3E}">
        <p14:creationId xmlns:p14="http://schemas.microsoft.com/office/powerpoint/2010/main" val="1783459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539C3-34BA-B741-BE20-D69B5358D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548" y="1101224"/>
            <a:ext cx="5716044" cy="6790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Oval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B53F73F-2B26-4C77-9275-31E31C7C30F7}"/>
              </a:ext>
            </a:extLst>
          </p:cNvPr>
          <p:cNvSpPr/>
          <p:nvPr userDrawn="1"/>
        </p:nvSpPr>
        <p:spPr>
          <a:xfrm>
            <a:off x="11693047" y="6394537"/>
            <a:ext cx="388307" cy="38830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B8204E-2F3C-4416-939A-E24794A18D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1900238"/>
            <a:ext cx="11329988" cy="441166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0845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B53F73F-2B26-4C77-9275-31E31C7C30F7}"/>
              </a:ext>
            </a:extLst>
          </p:cNvPr>
          <p:cNvSpPr/>
          <p:nvPr userDrawn="1"/>
        </p:nvSpPr>
        <p:spPr>
          <a:xfrm>
            <a:off x="11693047" y="6394537"/>
            <a:ext cx="388307" cy="38830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4CD36DD-0E6E-4ABB-BA49-2B721FC37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26" y="1348417"/>
            <a:ext cx="51054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E728EC1-4222-4B5F-8EA4-61764F9B5E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3700" y="2868134"/>
            <a:ext cx="5105400" cy="25987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>
                <a:latin typeface="+mn-lt"/>
                <a:cs typeface="Calibri" panose="020F0502020204030204" pitchFamily="34" charset="0"/>
              </a:rPr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D353921-5194-4A3B-9596-AEDDF14D2D5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0" y="549786"/>
            <a:ext cx="5647324" cy="5432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>
                <a:latin typeface="+mn-lt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01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Vari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1D060-D57E-9E4C-A498-60B90476C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25" y="227829"/>
            <a:ext cx="11329987" cy="1325563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>
              <a:defRPr sz="28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Oval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1C682C-3A57-45E7-823D-A7823B8A9C91}"/>
              </a:ext>
            </a:extLst>
          </p:cNvPr>
          <p:cNvSpPr/>
          <p:nvPr userDrawn="1"/>
        </p:nvSpPr>
        <p:spPr>
          <a:xfrm>
            <a:off x="11693047" y="6394537"/>
            <a:ext cx="388307" cy="38830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E61A150-CD66-4F98-8028-11DBCF2919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359" y="1730048"/>
            <a:ext cx="11329988" cy="441974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4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4965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Vari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1C682C-3A57-45E7-823D-A7823B8A9C91}"/>
              </a:ext>
            </a:extLst>
          </p:cNvPr>
          <p:cNvSpPr/>
          <p:nvPr userDrawn="1"/>
        </p:nvSpPr>
        <p:spPr>
          <a:xfrm>
            <a:off x="11693047" y="6394537"/>
            <a:ext cx="388307" cy="38830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41EB13C-F996-438E-B6FD-1F19797D4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26" y="1348417"/>
            <a:ext cx="51054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14998AA-6F20-4DDA-9E47-08F4417E4E6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3700" y="2868134"/>
            <a:ext cx="5105400" cy="2598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>
                <a:latin typeface="+mn-lt"/>
                <a:cs typeface="Calibri" panose="020F0502020204030204" pitchFamily="34" charset="0"/>
              </a:rPr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BC29A4E-D764-4DBD-8A55-BCCF84C22EB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0" y="549786"/>
            <a:ext cx="5647324" cy="54327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>
                <a:latin typeface="+mn-lt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1027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47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98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91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1313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799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4363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7311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367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78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2770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262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70183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51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558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77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99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4737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1710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044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C596B-AB7A-540A-FBB1-67DF27AD0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99C73D-236C-4227-BF6D-AFF162932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AFDA-1288-D673-F0E2-79D9A3BFB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BDE-36B1-4B43-BB11-6838F1FE454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6084B-0C4A-3138-953A-9F9DE7A3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A6F1B-7773-1D8F-FCC7-685ED48A4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960B-BFB0-4278-8504-AC3ED10A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160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2BBFC-2630-4E7B-95C2-3EA7FF5F1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20EFC-1E9E-2C93-133A-E2196DAF3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769AA-3164-8B9D-8562-C40E3760A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BDE-36B1-4B43-BB11-6838F1FE454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BF78B-52A7-D343-062B-0E735342A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15EA-72EF-A8FE-782C-A440AA39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960B-BFB0-4278-8504-AC3ED10A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10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6C512-6A4A-FEB9-4BB5-265FFC407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4FFCB-C20E-0ACD-B66C-33AEAE83C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58F64-F79F-173E-7401-34980D8E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BDE-36B1-4B43-BB11-6838F1FE454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35C3F-8187-0169-C312-5DE70E47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524F4-E4BE-AEF6-5D05-67B55FB20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960B-BFB0-4278-8504-AC3ED10A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483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18A66-6B2C-7405-7575-FE32D0E97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0F000-9E76-5FC2-E17C-E545D1C05A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DAA3D-7804-3761-7C4C-0210A08AF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3BDC2-C67F-AA65-FFBA-856A1EA84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BDE-36B1-4B43-BB11-6838F1FE454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9A8D06-E5A2-10EA-4781-90606FDEC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A3DA4-2097-21E3-8EB2-D8D2DABFD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960B-BFB0-4278-8504-AC3ED10A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36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9C67A-D2CA-9263-A6A2-51F680AE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FA57A-2C70-D369-B453-06AFBF0D2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0E3626-9438-A260-5629-D56AB2331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5C430A-7023-9D89-EA81-8712C2D0F9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62D72B-18BE-E6C1-9A65-BF4230916E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2DC14B-3967-4997-CD68-BBA20DC90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BDE-36B1-4B43-BB11-6838F1FE454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129F71-46F9-A180-57E5-BB693378F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762CDE-056D-FA5E-EB75-4F1784E9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960B-BFB0-4278-8504-AC3ED10A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8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5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6B86E-B787-5F17-3A71-88629A985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A8C502-569F-3D1E-00D1-BC758794F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BDE-36B1-4B43-BB11-6838F1FE454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8EEC0-8DC4-7BD5-932C-CB16C2CAA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3BC20-0F45-23B7-1546-C8388EE6A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960B-BFB0-4278-8504-AC3ED10A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175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1DAD97-F453-3403-D504-B9375379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BDE-36B1-4B43-BB11-6838F1FE454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11B391-2CED-ADEF-DBE0-87708A8CE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29100-C3CB-DEFA-554C-136934115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960B-BFB0-4278-8504-AC3ED10A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1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54DD8-DFD3-89DC-7623-CFD76EFE8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E9A06-7F68-9731-CE34-2724F56BA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F38323-6A2B-B4A9-B8EB-29FDC6EA9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2F56F-F596-4EC7-B03A-E31E4C391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BDE-36B1-4B43-BB11-6838F1FE454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D0DE5-FE70-0CB4-D10A-F7C63134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3C3A8-4369-18E4-CFC5-43CABC016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960B-BFB0-4278-8504-AC3ED10A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49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5FA5-6B21-4DA8-21FF-DC9786E16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4B9FE7-5212-83CD-4CA5-8F3A8F335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271A5-DAA8-90DB-F766-972749067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C8347-50C8-3F11-4D57-BA4F70A48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BDE-36B1-4B43-BB11-6838F1FE454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81F36-4CAF-BB01-A9EF-AC3A85A3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D0EC2-891F-4627-1150-81E432F3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960B-BFB0-4278-8504-AC3ED10A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048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3D5B-71A2-5E9A-ED69-3089B9849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56B493-CC17-D503-BEC9-57A10CE11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7D7F6-2615-B470-C6E4-42EDBE7C7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BDE-36B1-4B43-BB11-6838F1FE454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D5506-6B05-E879-D8CD-DED91AB03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421ED-D539-B389-6BAE-3DB4909D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960B-BFB0-4278-8504-AC3ED10A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26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B929E6-C7F0-9803-FD65-9D25F0556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0B9D1-A435-E391-083A-CB8547755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256ED-3B29-4E2B-56D9-A72515D7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BDE-36B1-4B43-BB11-6838F1FE454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07DE-FDB7-8369-7CB1-E1449501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F6F93-2BF3-D40D-21BA-3DE2C54B1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960B-BFB0-4278-8504-AC3ED10A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49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0" y="5929931"/>
            <a:ext cx="10985503" cy="31849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 b="1">
                <a:latin typeface="+mn-lt"/>
                <a:ea typeface="+mn-ea"/>
                <a:cs typeface="+mn-cs"/>
                <a:sym typeface="Helvetica Neue"/>
              </a:defRPr>
            </a:lvl1pPr>
            <a:lvl2pPr marL="520700" indent="-215900" defTabSz="392113">
              <a:lnSpc>
                <a:spcPct val="100000"/>
              </a:lnSpc>
              <a:spcBef>
                <a:spcPts val="0"/>
              </a:spcBef>
              <a:buClrTx/>
              <a:buSzPct val="123000"/>
              <a:buFontTx/>
              <a:defRPr sz="1700" b="1">
                <a:latin typeface="+mn-lt"/>
                <a:ea typeface="+mn-ea"/>
                <a:cs typeface="+mn-cs"/>
                <a:sym typeface="Helvetica Neue"/>
              </a:defRPr>
            </a:lvl2pPr>
            <a:lvl3pPr marL="825500" indent="-215900" defTabSz="392113">
              <a:lnSpc>
                <a:spcPct val="100000"/>
              </a:lnSpc>
              <a:spcBef>
                <a:spcPts val="0"/>
              </a:spcBef>
              <a:buClrTx/>
              <a:buSzPct val="123000"/>
              <a:buFontTx/>
              <a:defRPr sz="1700" b="1">
                <a:latin typeface="+mn-lt"/>
                <a:ea typeface="+mn-ea"/>
                <a:cs typeface="+mn-cs"/>
                <a:sym typeface="Helvetica Neue"/>
              </a:defRPr>
            </a:lvl3pPr>
            <a:lvl4pPr marL="1130300" indent="-215900" defTabSz="392113">
              <a:lnSpc>
                <a:spcPct val="100000"/>
              </a:lnSpc>
              <a:spcBef>
                <a:spcPts val="0"/>
              </a:spcBef>
              <a:buClrTx/>
              <a:buSzPct val="123000"/>
              <a:buFontTx/>
              <a:defRPr sz="1700" b="1">
                <a:latin typeface="+mn-lt"/>
                <a:ea typeface="+mn-ea"/>
                <a:cs typeface="+mn-cs"/>
                <a:sym typeface="Helvetica Neue"/>
              </a:defRPr>
            </a:lvl4pPr>
            <a:lvl5pPr marL="1435100" indent="-215900" defTabSz="392113">
              <a:lnSpc>
                <a:spcPct val="100000"/>
              </a:lnSpc>
              <a:spcBef>
                <a:spcPts val="0"/>
              </a:spcBef>
              <a:buClrTx/>
              <a:buSzPct val="123000"/>
              <a:buFontTx/>
              <a:defRPr sz="1700" b="1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저자 및 날짜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3" cy="2324102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1219169">
              <a:lnSpc>
                <a:spcPct val="80000"/>
              </a:lnSpc>
              <a:defRPr sz="5800" b="1" spc="-116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3611595"/>
            <a:ext cx="10985501" cy="95250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프레젠테이션 부제</a:t>
            </a:r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540500"/>
            <a:ext cx="184252" cy="1873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292100">
              <a:defRPr sz="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245812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50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49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69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6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4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0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3982" y="5957980"/>
            <a:ext cx="12188018" cy="900020"/>
            <a:chOff x="-546280" y="7333362"/>
            <a:chExt cx="13024207" cy="1059271"/>
          </a:xfrm>
        </p:grpSpPr>
        <p:pic>
          <p:nvPicPr>
            <p:cNvPr id="8" name="Shape 73"/>
            <p:cNvPicPr preferRelativeResize="0"/>
            <p:nvPr userDrawn="1"/>
          </p:nvPicPr>
          <p:blipFill>
            <a:blip r:embed="rId13">
              <a:alphaModFix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546280" y="7451706"/>
              <a:ext cx="13024207" cy="380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74"/>
            <p:cNvPicPr preferRelativeResize="0"/>
            <p:nvPr userDrawn="1"/>
          </p:nvPicPr>
          <p:blipFill rotWithShape="1">
            <a:blip r:embed="rId14">
              <a:alphaModFix/>
            </a:blip>
            <a:srcRect b="45499"/>
            <a:stretch/>
          </p:blipFill>
          <p:spPr>
            <a:xfrm>
              <a:off x="-546280" y="7361504"/>
              <a:ext cx="13014050" cy="5008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64"/>
            <p:cNvPicPr preferRelativeResize="0"/>
            <p:nvPr userDrawn="1"/>
          </p:nvPicPr>
          <p:blipFill rotWithShape="1">
            <a:blip r:embed="rId15">
              <a:alphaModFix/>
            </a:blip>
            <a:srcRect t="1" b="-1144"/>
            <a:stretch/>
          </p:blipFill>
          <p:spPr>
            <a:xfrm>
              <a:off x="-546279" y="7333362"/>
              <a:ext cx="13004799" cy="9208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10"/>
            <p:cNvSpPr/>
            <p:nvPr userDrawn="1"/>
          </p:nvSpPr>
          <p:spPr>
            <a:xfrm>
              <a:off x="-546279" y="7845233"/>
              <a:ext cx="13004799" cy="547400"/>
            </a:xfrm>
            <a:prstGeom prst="rect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7374" tIns="57374" rIns="57374" bIns="57374" numCol="1" spcCol="38100" rtlCol="0" anchor="ctr">
              <a:noAutofit/>
            </a:bodyPr>
            <a:lstStyle/>
            <a:p>
              <a:pPr marL="0" marR="0" indent="0" algn="l" defTabSz="63905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charset="0"/>
                <a:ea typeface="Century Gothic" charset="0"/>
                <a:cs typeface="Century Gothic" charset="0"/>
                <a:sym typeface="Arial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615" y="7863226"/>
              <a:ext cx="2266946" cy="4272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91" t="15878" b="10431"/>
            <a:stretch/>
          </p:blipFill>
          <p:spPr>
            <a:xfrm>
              <a:off x="-468544" y="7779383"/>
              <a:ext cx="1642680" cy="4977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154" y="7805871"/>
              <a:ext cx="501772" cy="502704"/>
            </a:xfrm>
            <a:prstGeom prst="rect">
              <a:avLst/>
            </a:prstGeom>
          </p:spPr>
        </p:pic>
      </p:grp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912988" y="6371208"/>
            <a:ext cx="888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348E46D7-220F-9F44-9296-7155967FC3A5}" type="datetimeFigureOut">
              <a:rPr lang="en-US" smtClean="0"/>
              <a:pPr/>
              <a:t>8/16/2024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601" y="6371208"/>
            <a:ext cx="3635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51366" y="6357133"/>
            <a:ext cx="8740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DCCFDDF7-D30A-EA4F-8849-8647DFB561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8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78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Helvetica Neue Condensed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Helvetica Neue Condensed" panose="02000503000000020004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Open slide master to edit</a:t>
            </a:r>
          </a:p>
        </p:txBody>
      </p:sp>
    </p:spTree>
    <p:extLst>
      <p:ext uri="{BB962C8B-B14F-4D97-AF65-F5344CB8AC3E}">
        <p14:creationId xmlns:p14="http://schemas.microsoft.com/office/powerpoint/2010/main" val="135588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263302-3BA3-FE71-B7EB-933F21BD3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51801-121E-E88A-36DD-EC0A73F08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D1007-EB20-13F7-A246-C03C31132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71BDE-36B1-4B43-BB11-6838F1FE454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A259A-EDC2-63FF-5516-351732768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18D0C-6DE7-638A-F474-0445AF377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C960B-BFB0-4278-8504-AC3ED10A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3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emf"/><Relationship Id="rId5" Type="http://schemas.openxmlformats.org/officeDocument/2006/relationships/image" Target="../media/image22.jpeg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C4770-6418-F7D6-F73D-297C947A4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614" y="95693"/>
            <a:ext cx="11812772" cy="967562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978"/>
              </a:spcBef>
              <a:defRPr/>
            </a:pPr>
            <a:r>
              <a:rPr lang="en-US" sz="2700" dirty="0">
                <a:solidFill>
                  <a:srgbClr val="000000"/>
                </a:solidFill>
                <a:latin typeface="+mj-lt"/>
              </a:rPr>
              <a:t>Elevated Land Surface Heat Anomalies as Sources of U.S. Summer Hydroclimate Predictability: </a:t>
            </a:r>
            <a:br>
              <a:rPr lang="en-US" sz="2700" dirty="0">
                <a:solidFill>
                  <a:srgbClr val="000000"/>
                </a:solidFill>
                <a:latin typeface="+mj-lt"/>
              </a:rPr>
            </a:br>
            <a:r>
              <a:rPr lang="en-US" sz="2700" dirty="0">
                <a:solidFill>
                  <a:srgbClr val="000000"/>
                </a:solidFill>
                <a:latin typeface="+mj-lt"/>
              </a:rPr>
              <a:t>E3SMv2 Low-Level Jet and Precursor Event Sensitivities</a:t>
            </a:r>
            <a:br>
              <a:rPr lang="en-US" sz="2700" dirty="0">
                <a:solidFill>
                  <a:srgbClr val="000000"/>
                </a:solidFill>
                <a:latin typeface="+mj-lt"/>
              </a:rPr>
            </a:br>
            <a:r>
              <a:rPr lang="en-US" altLang="en-US" sz="2000" dirty="0"/>
              <a:t>Ryan D. Torn, Qi Tang, Andrew Winters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endParaRPr lang="en-US" sz="200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51642F8-D282-3348-6826-4464258FD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397" y="1108656"/>
            <a:ext cx="4127205" cy="357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 diagram of origin&#10;&#10;Description automatically generated">
            <a:extLst>
              <a:ext uri="{FF2B5EF4-FFF2-40B4-BE49-F238E27FC236}">
                <a16:creationId xmlns:a16="http://schemas.microsoft.com/office/drawing/2014/main" id="{97BC7F8E-60B1-9390-522A-A1C3593F4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557" y="2480052"/>
            <a:ext cx="1041102" cy="83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6C2278A9-5CA9-1FA3-1495-042F3793B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397" y="4738976"/>
            <a:ext cx="3744433" cy="210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5">
            <a:extLst>
              <a:ext uri="{FF2B5EF4-FFF2-40B4-BE49-F238E27FC236}">
                <a16:creationId xmlns:a16="http://schemas.microsoft.com/office/drawing/2014/main" id="{91A23DEB-0B80-A420-9C6F-34745B884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721" y="871795"/>
            <a:ext cx="3677093" cy="168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9E66615D-B445-91E0-CC79-7D91D87A6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110" y="2705830"/>
            <a:ext cx="3787276" cy="207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05224AF4-681E-F63D-55EE-CC5F24972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110" y="4918767"/>
            <a:ext cx="3787276" cy="166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qr code with black squares&#10;&#10;Description automatically generated">
            <a:extLst>
              <a:ext uri="{FF2B5EF4-FFF2-40B4-BE49-F238E27FC236}">
                <a16:creationId xmlns:a16="http://schemas.microsoft.com/office/drawing/2014/main" id="{04ABC44C-331D-2849-56ED-8565F327D3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0045" y="4901738"/>
            <a:ext cx="1944638" cy="19446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2B4E25-C702-51E3-80B9-12845CEA6861}"/>
              </a:ext>
            </a:extLst>
          </p:cNvPr>
          <p:cNvSpPr txBox="1"/>
          <p:nvPr/>
        </p:nvSpPr>
        <p:spPr>
          <a:xfrm>
            <a:off x="0" y="871795"/>
            <a:ext cx="397688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Identify and diagnose systematic E3SMv2 time-mean model biases in land states, teleconnections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Quantify and spatially demarcate E3SMv2 ENSO and PDO-related December–March land surface anomalies in CONUS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Understand how elevated surface heating anomalies modulate E3SMv2’s representation of the western Asia–North America teleconnection.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Evaluate E3SMv2 S2S forecast skill and how elevated anomalies impact forecasts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Integrate supporting tools into E3SM Diagnostic Tools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32891-E53C-1014-64C4-91749694E03C}"/>
              </a:ext>
            </a:extLst>
          </p:cNvPr>
          <p:cNvSpPr txBox="1"/>
          <p:nvPr/>
        </p:nvSpPr>
        <p:spPr>
          <a:xfrm>
            <a:off x="189614" y="5469510"/>
            <a:ext cx="1700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Version of the Poster:</a:t>
            </a:r>
          </a:p>
        </p:txBody>
      </p:sp>
    </p:spTree>
    <p:extLst>
      <p:ext uri="{BB962C8B-B14F-4D97-AF65-F5344CB8AC3E}">
        <p14:creationId xmlns:p14="http://schemas.microsoft.com/office/powerpoint/2010/main" val="325989192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U VPRP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D1E4467-865F-4598-9CFC-D5B23CD55EA6}" vid="{75568F3C-9102-4FC4-BC55-B49A80EF3164}"/>
    </a:ext>
  </a:extLst>
</a:theme>
</file>

<file path=ppt/theme/theme3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9" id="{6EB95C59-BDD5-5C40-971B-727A997B01D4}" vid="{7DE78278-7085-5245-A271-A8AB5B4057C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107</Words>
  <Application>Microsoft Office PowerPoint</Application>
  <PresentationFormat>Widescreen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Arial</vt:lpstr>
      <vt:lpstr>Arial Black</vt:lpstr>
      <vt:lpstr>Calibri</vt:lpstr>
      <vt:lpstr>Calibri Light</vt:lpstr>
      <vt:lpstr>Century Gothic</vt:lpstr>
      <vt:lpstr>Helvetica Neue Condensed</vt:lpstr>
      <vt:lpstr>1_Office Theme</vt:lpstr>
      <vt:lpstr>OU VPRP Template</vt:lpstr>
      <vt:lpstr>ORNL</vt:lpstr>
      <vt:lpstr>Office Theme</vt:lpstr>
      <vt:lpstr>Elevated Land Surface Heat Anomalies as Sources of U.S. Summer Hydroclimate Predictability:  E3SMv2 Low-Level Jet and Precursor Event Sensitivities Ryan D. Torn, Qi Tang, Andrew Winters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Prichard, Michelle E</dc:creator>
  <cp:lastModifiedBy>Prichard, Michelle E</cp:lastModifiedBy>
  <cp:revision>10</cp:revision>
  <dcterms:created xsi:type="dcterms:W3CDTF">2024-08-16T17:28:11Z</dcterms:created>
  <dcterms:modified xsi:type="dcterms:W3CDTF">2024-08-16T17:33:52Z</dcterms:modified>
</cp:coreProperties>
</file>