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95" r:id="rId3"/>
    <p:sldId id="296" r:id="rId4"/>
    <p:sldId id="294" r:id="rId5"/>
    <p:sldId id="297" r:id="rId6"/>
    <p:sldId id="301" r:id="rId7"/>
    <p:sldId id="304" r:id="rId8"/>
    <p:sldId id="314" r:id="rId9"/>
    <p:sldId id="305" r:id="rId10"/>
    <p:sldId id="303" r:id="rId11"/>
    <p:sldId id="306" r:id="rId12"/>
    <p:sldId id="313" r:id="rId13"/>
    <p:sldId id="312" r:id="rId14"/>
    <p:sldId id="307" r:id="rId15"/>
    <p:sldId id="308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2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3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91A6-B9D6-1E4A-88CD-55490FBE54EA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0DC6-0718-0149-9A23-5551220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9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pos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b="71596"/>
          <a:stretch/>
        </p:blipFill>
        <p:spPr>
          <a:xfrm>
            <a:off x="-1493718" y="101010"/>
            <a:ext cx="11796849" cy="3156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382" y="3316497"/>
            <a:ext cx="77107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			</a:t>
            </a:r>
            <a:r>
              <a:rPr lang="en-US" sz="3200" b="1" dirty="0" smtClean="0"/>
              <a:t>     CMDV-CM</a:t>
            </a:r>
            <a:r>
              <a:rPr lang="en-US" sz="4000" b="1" baseline="30000" dirty="0" smtClean="0"/>
              <a:t>4</a:t>
            </a:r>
            <a:r>
              <a:rPr lang="en-US" sz="3200" b="1" dirty="0" smtClean="0"/>
              <a:t> Overview</a:t>
            </a:r>
            <a:endParaRPr lang="en-US" sz="3200" b="1" dirty="0" smtClean="0"/>
          </a:p>
          <a:p>
            <a:endParaRPr lang="en-US" sz="3200" dirty="0"/>
          </a:p>
          <a:p>
            <a:r>
              <a:rPr lang="en-US" sz="3200" dirty="0" smtClean="0"/>
              <a:t>- Who we are</a:t>
            </a:r>
          </a:p>
          <a:p>
            <a:r>
              <a:rPr lang="en-US" sz="3200" dirty="0" smtClean="0"/>
              <a:t>- What we are trying to do</a:t>
            </a:r>
          </a:p>
          <a:p>
            <a:r>
              <a:rPr lang="en-US" sz="3200" dirty="0" smtClean="0"/>
              <a:t>- </a:t>
            </a:r>
            <a:r>
              <a:rPr lang="en-US" sz="3200" dirty="0" smtClean="0"/>
              <a:t>Summary of observational techniques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smtClean="0"/>
              <a:t>Summary of parameterization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791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Obs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CRM cloud-radar simulator; CR-SIM (BNL)</a:t>
            </a:r>
            <a:endParaRPr lang="en-US" dirty="0"/>
          </a:p>
        </p:txBody>
      </p:sp>
      <p:pic>
        <p:nvPicPr>
          <p:cNvPr id="4" name="Picture 3" descr="crsi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" y="2849846"/>
            <a:ext cx="9139591" cy="31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2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Param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Stochastic Parcel Model (SPM) convective parameterization (LBNL)</a:t>
            </a:r>
            <a:endParaRPr lang="en-US" dirty="0"/>
          </a:p>
        </p:txBody>
      </p:sp>
      <p:pic>
        <p:nvPicPr>
          <p:cNvPr id="4" name="Picture 3" descr="11stochastic_rce_hist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2"/>
          <a:stretch/>
        </p:blipFill>
        <p:spPr>
          <a:xfrm>
            <a:off x="1483736" y="2823133"/>
            <a:ext cx="5827765" cy="39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5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stochastic_rce_hist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2"/>
          <a:stretch/>
        </p:blipFill>
        <p:spPr>
          <a:xfrm>
            <a:off x="104283" y="490619"/>
            <a:ext cx="8953131" cy="61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Param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for evaluating ACME shallow convection against RACORO (U Washington)</a:t>
            </a:r>
            <a:endParaRPr lang="en-US" dirty="0"/>
          </a:p>
        </p:txBody>
      </p:sp>
      <p:pic>
        <p:nvPicPr>
          <p:cNvPr id="4" name="Picture 3" descr="lin2015_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1" y="2840856"/>
            <a:ext cx="8391889" cy="37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Param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UQ infrastructure for ACME in single-column mode (UT Austin)</a:t>
            </a:r>
            <a:endParaRPr lang="en-US" dirty="0"/>
          </a:p>
        </p:txBody>
      </p:sp>
      <p:pic>
        <p:nvPicPr>
          <p:cNvPr id="4" name="Picture 3" descr="jacks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5895" b="3945"/>
          <a:stretch/>
        </p:blipFill>
        <p:spPr>
          <a:xfrm>
            <a:off x="2670656" y="3131495"/>
            <a:ext cx="4268327" cy="3230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86366" y="4373487"/>
            <a:ext cx="330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Critical RH for low clouds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09785" y="6362143"/>
            <a:ext cx="345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Critical RH for high clouds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51825" y="2641193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|Model – </a:t>
            </a:r>
            <a:r>
              <a:rPr lang="en-US" sz="2400" dirty="0" err="1" smtClean="0"/>
              <a:t>Obs</a:t>
            </a:r>
            <a:r>
              <a:rPr lang="en-US" sz="2400" dirty="0" smtClean="0"/>
              <a:t>|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72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we could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ACME SCM code</a:t>
            </a:r>
          </a:p>
          <a:p>
            <a:r>
              <a:rPr lang="en-US" dirty="0" smtClean="0"/>
              <a:t>Any upgrades to CLUBB from other </a:t>
            </a:r>
            <a:r>
              <a:rPr lang="en-US" dirty="0" smtClean="0"/>
              <a:t>projects</a:t>
            </a:r>
            <a:endParaRPr lang="en-US" dirty="0" smtClean="0"/>
          </a:p>
          <a:p>
            <a:r>
              <a:rPr lang="en-US" dirty="0" smtClean="0"/>
              <a:t>Help with t</a:t>
            </a:r>
            <a:r>
              <a:rPr lang="en-US" dirty="0" smtClean="0"/>
              <a:t>uning </a:t>
            </a:r>
            <a:r>
              <a:rPr lang="en-US" dirty="0" smtClean="0"/>
              <a:t>and evaluation in global ACME simulations</a:t>
            </a:r>
          </a:p>
          <a:p>
            <a:r>
              <a:rPr lang="en-US" dirty="0" smtClean="0"/>
              <a:t>Help i</a:t>
            </a:r>
            <a:r>
              <a:rPr lang="en-US" dirty="0" smtClean="0"/>
              <a:t>nvestigating </a:t>
            </a:r>
            <a:r>
              <a:rPr lang="en-US" dirty="0" smtClean="0"/>
              <a:t>of process-coupling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5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CMDV-CM</a:t>
            </a:r>
            <a:r>
              <a:rPr lang="en-US" baseline="30000" dirty="0" smtClean="0"/>
              <a:t>4</a:t>
            </a:r>
            <a:r>
              <a:rPr lang="en-US" dirty="0" smtClean="0"/>
              <a:t>  Collaborators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2174894"/>
            <a:ext cx="822960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David Romps					Lead PI			LBNL</a:t>
            </a:r>
          </a:p>
          <a:p>
            <a:r>
              <a:rPr lang="en-US" sz="2400" dirty="0" smtClean="0"/>
              <a:t>Andrew </a:t>
            </a:r>
            <a:r>
              <a:rPr lang="en-US" sz="2400" dirty="0" err="1" smtClean="0"/>
              <a:t>Vogelmann</a:t>
            </a:r>
            <a:r>
              <a:rPr lang="en-US" sz="2400" dirty="0" smtClean="0"/>
              <a:t>			Co-PI			BNL</a:t>
            </a:r>
          </a:p>
          <a:p>
            <a:r>
              <a:rPr lang="en-US" sz="2400" dirty="0" smtClean="0"/>
              <a:t>Christopher </a:t>
            </a:r>
            <a:r>
              <a:rPr lang="en-US" sz="2400" dirty="0" err="1" smtClean="0"/>
              <a:t>Bretherton</a:t>
            </a:r>
            <a:r>
              <a:rPr lang="en-US" sz="2400" dirty="0" smtClean="0"/>
              <a:t>		Co-PI			U Washington</a:t>
            </a:r>
          </a:p>
          <a:p>
            <a:r>
              <a:rPr lang="en-US" sz="2400" dirty="0" smtClean="0"/>
              <a:t>Charles Jackson				  	Co-PI			UT Austin</a:t>
            </a:r>
          </a:p>
          <a:p>
            <a:r>
              <a:rPr lang="en-US" sz="2400" dirty="0" smtClean="0"/>
              <a:t>Michael Jensen					Co-I			BNL</a:t>
            </a:r>
          </a:p>
          <a:p>
            <a:r>
              <a:rPr lang="en-US" sz="2400" dirty="0" err="1" smtClean="0"/>
              <a:t>Pavlos</a:t>
            </a:r>
            <a:r>
              <a:rPr lang="en-US" sz="2400" dirty="0" smtClean="0"/>
              <a:t> </a:t>
            </a:r>
            <a:r>
              <a:rPr lang="en-US" sz="2400" dirty="0" err="1" smtClean="0"/>
              <a:t>Kollias</a:t>
            </a:r>
            <a:r>
              <a:rPr lang="en-US" sz="2400" dirty="0" smtClean="0"/>
              <a:t>					Co-I			BNL</a:t>
            </a:r>
          </a:p>
          <a:p>
            <a:r>
              <a:rPr lang="en-US" sz="2400" dirty="0" err="1" smtClean="0"/>
              <a:t>Rusen</a:t>
            </a:r>
            <a:r>
              <a:rPr lang="en-US" sz="2400" dirty="0" smtClean="0"/>
              <a:t> </a:t>
            </a:r>
            <a:r>
              <a:rPr lang="en-US" sz="2400" dirty="0" err="1" smtClean="0"/>
              <a:t>Oktem</a:t>
            </a:r>
            <a:r>
              <a:rPr lang="en-US" sz="2400" dirty="0" smtClean="0"/>
              <a:t>					Co-I			</a:t>
            </a:r>
            <a:r>
              <a:rPr lang="en-US" sz="2400" dirty="0" smtClean="0"/>
              <a:t>LBNL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605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CMDV-CM</a:t>
            </a:r>
            <a:r>
              <a:rPr lang="en-US" baseline="30000" dirty="0" smtClean="0"/>
              <a:t>4</a:t>
            </a:r>
            <a:r>
              <a:rPr lang="en-US" dirty="0" smtClean="0"/>
              <a:t>  Collaborators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2174894"/>
            <a:ext cx="822960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David Romps					Lead PI			LBNL</a:t>
            </a:r>
          </a:p>
          <a:p>
            <a:r>
              <a:rPr lang="en-US" sz="2400" dirty="0" smtClean="0"/>
              <a:t>Andrew </a:t>
            </a:r>
            <a:r>
              <a:rPr lang="en-US" sz="2400" dirty="0" err="1" smtClean="0"/>
              <a:t>Vogelmann</a:t>
            </a:r>
            <a:r>
              <a:rPr lang="en-US" sz="2400" dirty="0" smtClean="0"/>
              <a:t>			Co-PI			BNL</a:t>
            </a:r>
          </a:p>
          <a:p>
            <a:r>
              <a:rPr lang="en-US" sz="2400" dirty="0" smtClean="0"/>
              <a:t>Christopher </a:t>
            </a:r>
            <a:r>
              <a:rPr lang="en-US" sz="2400" dirty="0" err="1" smtClean="0"/>
              <a:t>Bretherton</a:t>
            </a:r>
            <a:r>
              <a:rPr lang="en-US" sz="2400" dirty="0" smtClean="0"/>
              <a:t>		Co-PI			U Washington</a:t>
            </a:r>
          </a:p>
          <a:p>
            <a:r>
              <a:rPr lang="en-US" sz="2400" dirty="0" smtClean="0"/>
              <a:t>Charles Jackson				  	Co-PI			UT Austin</a:t>
            </a:r>
          </a:p>
          <a:p>
            <a:r>
              <a:rPr lang="en-US" sz="2400" dirty="0" smtClean="0"/>
              <a:t>Michael Jensen					Co-I			BNL</a:t>
            </a:r>
          </a:p>
          <a:p>
            <a:r>
              <a:rPr lang="en-US" sz="2400" dirty="0" err="1" smtClean="0"/>
              <a:t>Pavlos</a:t>
            </a:r>
            <a:r>
              <a:rPr lang="en-US" sz="2400" dirty="0" smtClean="0"/>
              <a:t> </a:t>
            </a:r>
            <a:r>
              <a:rPr lang="en-US" sz="2400" dirty="0" err="1" smtClean="0"/>
              <a:t>Kollias</a:t>
            </a:r>
            <a:r>
              <a:rPr lang="en-US" sz="2400" dirty="0" smtClean="0"/>
              <a:t>					Co-I			BNL</a:t>
            </a:r>
          </a:p>
          <a:p>
            <a:r>
              <a:rPr lang="en-US" sz="2400" dirty="0" err="1" smtClean="0"/>
              <a:t>Rusen</a:t>
            </a:r>
            <a:r>
              <a:rPr lang="en-US" sz="2400" dirty="0" smtClean="0"/>
              <a:t> </a:t>
            </a:r>
            <a:r>
              <a:rPr lang="en-US" sz="2400" dirty="0" err="1" smtClean="0"/>
              <a:t>Oktem</a:t>
            </a:r>
            <a:r>
              <a:rPr lang="en-US" sz="2400" dirty="0" smtClean="0"/>
              <a:t>					Co-I			</a:t>
            </a:r>
            <a:r>
              <a:rPr lang="en-US" sz="2400" dirty="0" smtClean="0"/>
              <a:t>LBNL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2815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trying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19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CM4 will use new ARM observations of shallow clouds and the lower-tropospheric state to evaluate the current CLUBB representation of shallow clouds in ACME, develop a shallow-cloud scheme for the SPM, and tune and validate those shallow-cloud schemes in single-column-model (SCM) simulations. 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3720" y="5462369"/>
            <a:ext cx="1463040" cy="7503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1082343" y="5518231"/>
            <a:ext cx="11256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Obs</a:t>
            </a:r>
            <a:endParaRPr lang="en-US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31347" y="5462369"/>
            <a:ext cx="1463040" cy="7503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832365" y="5518231"/>
            <a:ext cx="13917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Param</a:t>
            </a:r>
            <a:endParaRPr lang="en-US" sz="3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646459" y="5463752"/>
            <a:ext cx="1463040" cy="7503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6776340" y="5509657"/>
            <a:ext cx="1319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ACME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97625" y="5642249"/>
            <a:ext cx="793719" cy="388608"/>
          </a:xfrm>
          <a:prstGeom prst="rightArrow">
            <a:avLst>
              <a:gd name="adj1" fmla="val 38418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20824" y="5642249"/>
            <a:ext cx="793719" cy="388608"/>
          </a:xfrm>
          <a:prstGeom prst="rightArrow">
            <a:avLst>
              <a:gd name="adj1" fmla="val 38418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Subcloud</a:t>
            </a:r>
            <a:r>
              <a:rPr lang="en-US" dirty="0" smtClean="0"/>
              <a:t> turbulence structure from Doppler </a:t>
            </a:r>
            <a:r>
              <a:rPr lang="en-US" dirty="0" err="1" smtClean="0"/>
              <a:t>lidar</a:t>
            </a:r>
            <a:r>
              <a:rPr lang="en-US" dirty="0" smtClean="0"/>
              <a:t> (BNL)</a:t>
            </a:r>
            <a:endParaRPr lang="en-US" dirty="0"/>
          </a:p>
        </p:txBody>
      </p:sp>
      <p:pic>
        <p:nvPicPr>
          <p:cNvPr id="4" name="Picture 3" descr="doppler_lid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55" y="2897312"/>
            <a:ext cx="5502034" cy="37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1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Thermodynamic structure and stability from AERI/MWR and Raman </a:t>
            </a:r>
            <a:r>
              <a:rPr lang="en-US" dirty="0" err="1" smtClean="0"/>
              <a:t>lidar</a:t>
            </a:r>
            <a:r>
              <a:rPr lang="en-US" dirty="0" smtClean="0"/>
              <a:t> (BNL)</a:t>
            </a:r>
          </a:p>
          <a:p>
            <a:r>
              <a:rPr lang="en-US" dirty="0" smtClean="0"/>
              <a:t>Cloud-base mass flux from KAZR Doppler (BNL)</a:t>
            </a:r>
          </a:p>
          <a:p>
            <a:r>
              <a:rPr lang="en-US" dirty="0" smtClean="0"/>
              <a:t>In-cloud w and TKE from KAZR (BNL)</a:t>
            </a:r>
          </a:p>
          <a:p>
            <a:r>
              <a:rPr lang="en-US" dirty="0" smtClean="0"/>
              <a:t>Liquid water from KAZR and MWR (BNL)</a:t>
            </a:r>
          </a:p>
        </p:txBody>
      </p:sp>
    </p:spTree>
    <p:extLst>
      <p:ext uri="{BB962C8B-B14F-4D97-AF65-F5344CB8AC3E}">
        <p14:creationId xmlns:p14="http://schemas.microsoft.com/office/powerpoint/2010/main" val="14406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convective entrainment rate (BNL)</a:t>
            </a:r>
            <a:endParaRPr lang="en-US" dirty="0"/>
          </a:p>
        </p:txBody>
      </p:sp>
      <p:pic>
        <p:nvPicPr>
          <p:cNvPr id="4" name="Picture 3" descr="iterative_meth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5" y="2129457"/>
            <a:ext cx="6501746" cy="47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Gridded binary cloud field from stereo cameras (LBNL)</a:t>
            </a:r>
            <a:endParaRPr lang="en-US" dirty="0"/>
          </a:p>
        </p:txBody>
      </p:sp>
      <p:pic>
        <p:nvPicPr>
          <p:cNvPr id="4" name="Picture 3" descr="sgp_arm_ma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4" y="2661284"/>
            <a:ext cx="4796247" cy="4196716"/>
          </a:xfrm>
          <a:prstGeom prst="rect">
            <a:avLst/>
          </a:prstGeom>
        </p:spPr>
      </p:pic>
      <p:pic>
        <p:nvPicPr>
          <p:cNvPr id="5" name="Picture 4" descr="sgpi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76" y="2860325"/>
            <a:ext cx="4291114" cy="33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2049"/>
            <a:ext cx="4572000" cy="2580516"/>
          </a:xfrm>
          <a:prstGeom prst="rect">
            <a:avLst/>
          </a:prstGeom>
        </p:spPr>
      </p:pic>
      <p:pic>
        <p:nvPicPr>
          <p:cNvPr id="5" name="Picture 4" descr="s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3485"/>
            <a:ext cx="4572000" cy="2519265"/>
          </a:xfrm>
          <a:prstGeom prst="rect">
            <a:avLst/>
          </a:prstGeom>
        </p:spPr>
      </p:pic>
      <p:pic>
        <p:nvPicPr>
          <p:cNvPr id="6" name="Picture 5" descr="s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8759"/>
            <a:ext cx="4572000" cy="2709870"/>
          </a:xfrm>
          <a:prstGeom prst="rect">
            <a:avLst/>
          </a:prstGeom>
        </p:spPr>
      </p:pic>
      <p:pic>
        <p:nvPicPr>
          <p:cNvPr id="7" name="Picture 6" descr="sr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485"/>
            <a:ext cx="4572000" cy="2611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329" y="315602"/>
            <a:ext cx="832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Detection of shallow clouds by </a:t>
            </a:r>
            <a:r>
              <a:rPr lang="en-US" sz="2800" dirty="0" smtClean="0">
                <a:solidFill>
                  <a:srgbClr val="FF0000"/>
                </a:solidFill>
              </a:rPr>
              <a:t>stereo cameras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0000FF"/>
                </a:solidFill>
              </a:rPr>
              <a:t>lidar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4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Obs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CM4 LES, borrowing LASSO methodologies, at ~25-m and ~5-min resolutions (BNL)</a:t>
            </a:r>
            <a:endParaRPr lang="en-US" dirty="0"/>
          </a:p>
        </p:txBody>
      </p:sp>
      <p:pic>
        <p:nvPicPr>
          <p:cNvPr id="4" name="Picture 3" descr="lasso_work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9" y="3271736"/>
            <a:ext cx="8789899" cy="29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2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286</Words>
  <Application>Microsoft Macintosh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CMDV-CM4  Collaborators</vt:lpstr>
      <vt:lpstr>What we are trying to do</vt:lpstr>
      <vt:lpstr>Obs</vt:lpstr>
      <vt:lpstr>Obs</vt:lpstr>
      <vt:lpstr>Obs</vt:lpstr>
      <vt:lpstr>Obs</vt:lpstr>
      <vt:lpstr>PowerPoint Presentation</vt:lpstr>
      <vt:lpstr>“Obs”</vt:lpstr>
      <vt:lpstr>“Obs”</vt:lpstr>
      <vt:lpstr>Param</vt:lpstr>
      <vt:lpstr>PowerPoint Presentation</vt:lpstr>
      <vt:lpstr>Param</vt:lpstr>
      <vt:lpstr>Param</vt:lpstr>
      <vt:lpstr>What we could use</vt:lpstr>
      <vt:lpstr>CMDV-CM4  Collaborators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Romps</dc:creator>
  <cp:lastModifiedBy>David Romps</cp:lastModifiedBy>
  <cp:revision>22</cp:revision>
  <dcterms:created xsi:type="dcterms:W3CDTF">2016-09-20T17:44:57Z</dcterms:created>
  <dcterms:modified xsi:type="dcterms:W3CDTF">2016-11-10T14:56:58Z</dcterms:modified>
</cp:coreProperties>
</file>