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35" r:id="rId2"/>
    <p:sldId id="153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2" name="Rectangle 21"/>
          <p:cNvSpPr/>
          <p:nvPr userDrawn="1"/>
        </p:nvSpPr>
        <p:spPr>
          <a:xfrm>
            <a:off x="0" y="501041"/>
            <a:ext cx="12192000" cy="2179529"/>
          </a:xfrm>
          <a:prstGeom prst="rect">
            <a:avLst/>
          </a:prstGeom>
          <a:gradFill flip="none" rotWithShape="1">
            <a:gsLst>
              <a:gs pos="85000">
                <a:srgbClr val="FFFFFF">
                  <a:alpha val="86000"/>
                </a:srgbClr>
              </a:gs>
              <a:gs pos="62000">
                <a:schemeClr val="bg1">
                  <a:alpha val="56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8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4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0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9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5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5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4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6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6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4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8/16/2024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8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75/JCLI-D-22-0346.1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>
            <a:extLst>
              <a:ext uri="{FF2B5EF4-FFF2-40B4-BE49-F238E27FC236}">
                <a16:creationId xmlns:a16="http://schemas.microsoft.com/office/drawing/2014/main" id="{7937DBDE-7282-01C3-70E7-BE07F08A328C}"/>
              </a:ext>
            </a:extLst>
          </p:cNvPr>
          <p:cNvSpPr txBox="1">
            <a:spLocks/>
          </p:cNvSpPr>
          <p:nvPr/>
        </p:nvSpPr>
        <p:spPr>
          <a:xfrm>
            <a:off x="938701" y="288884"/>
            <a:ext cx="10515600" cy="629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j-ea"/>
                <a:cs typeface="+mj-cs"/>
              </a:rPr>
              <a:t>Connecting Variability in the Tropical ENSO Column Response and the Remote Pacific Response in E3SM and CESM Large Ensembles.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j-ea"/>
                <a:cs typeface="+mj-cs"/>
              </a:rPr>
              <a:t>Rich Neale (NCAR) and H Annamalai (U. Hawaii) 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  <a:ea typeface="+mj-ea"/>
              <a:cs typeface="+mj-cs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EEE9EC35-85AA-1713-9212-AF31613F0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18" y="4011937"/>
            <a:ext cx="4857950" cy="2047061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8DED4AD2-2E1F-3A8F-1FFE-BA76E818563D}"/>
              </a:ext>
            </a:extLst>
          </p:cNvPr>
          <p:cNvSpPr txBox="1"/>
          <p:nvPr/>
        </p:nvSpPr>
        <p:spPr>
          <a:xfrm>
            <a:off x="1184530" y="5081634"/>
            <a:ext cx="107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West Pacific – Nino Dry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0669C0C-B996-DF29-3CC3-335359AFE025}"/>
              </a:ext>
            </a:extLst>
          </p:cNvPr>
          <p:cNvSpPr txBox="1"/>
          <p:nvPr/>
        </p:nvSpPr>
        <p:spPr>
          <a:xfrm>
            <a:off x="2872048" y="5350406"/>
            <a:ext cx="107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Central Pacific – Nino Wet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D640618-663B-8D44-567A-8E08A8A38C71}"/>
              </a:ext>
            </a:extLst>
          </p:cNvPr>
          <p:cNvSpPr txBox="1"/>
          <p:nvPr/>
        </p:nvSpPr>
        <p:spPr>
          <a:xfrm>
            <a:off x="2262216" y="4387468"/>
            <a:ext cx="130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Convergence Min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2BB8F72B-BA11-6394-6202-4B9B789EFB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07" t="6105" r="7167" b="3504"/>
          <a:stretch/>
        </p:blipFill>
        <p:spPr>
          <a:xfrm>
            <a:off x="6793002" y="926963"/>
            <a:ext cx="4325467" cy="3084974"/>
          </a:xfrm>
          <a:prstGeom prst="rect">
            <a:avLst/>
          </a:prstGeom>
        </p:spPr>
      </p:pic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14A95573-3CF1-E1F1-1719-A168EA91CDEE}"/>
              </a:ext>
            </a:extLst>
          </p:cNvPr>
          <p:cNvSpPr txBox="1">
            <a:spLocks/>
          </p:cNvSpPr>
          <p:nvPr/>
        </p:nvSpPr>
        <p:spPr>
          <a:xfrm>
            <a:off x="6172713" y="4446586"/>
            <a:ext cx="5318318" cy="13933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6523" marR="0" lvl="0" indent="0" algn="l" defTabSz="914400" rtl="0" eaLnBrk="1" fontAlgn="auto" latinLnBrk="0" hangingPunct="1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prstClr val="black"/>
              </a:buClr>
              <a:buSzPts val="2118"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Book" panose="02000503020000020003" pitchFamily="2" charset="0"/>
                <a:sym typeface="Helvetica Neue"/>
              </a:rPr>
              <a:t>What are the tropical diabatic processes that determine the divergence source terms in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Book" panose="02000503020000020003" pitchFamily="2" charset="0"/>
                <a:sym typeface="Helvetica Neue"/>
              </a:rPr>
              <a:t>Rossby Wave Source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Book" panose="02000503020000020003" pitchFamily="2" charset="0"/>
                <a:sym typeface="Helvetica Neue"/>
              </a:rPr>
              <a:t>response during ENSO?</a:t>
            </a:r>
          </a:p>
        </p:txBody>
      </p:sp>
      <p:pic>
        <p:nvPicPr>
          <p:cNvPr id="73" name="image72.png">
            <a:extLst>
              <a:ext uri="{FF2B5EF4-FFF2-40B4-BE49-F238E27FC236}">
                <a16:creationId xmlns:a16="http://schemas.microsoft.com/office/drawing/2014/main" id="{93C7BF6B-F95A-4B2B-2A0C-B972F41CE6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8701" y="1070444"/>
            <a:ext cx="4944381" cy="2739799"/>
          </a:xfrm>
          <a:prstGeom prst="rect">
            <a:avLst/>
          </a:prstGeom>
          <a:ln/>
        </p:spPr>
      </p:pic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A8EC4B77-8E5B-FE2F-0B2A-15A480FB7CB2}"/>
              </a:ext>
            </a:extLst>
          </p:cNvPr>
          <p:cNvSpPr txBox="1">
            <a:spLocks/>
          </p:cNvSpPr>
          <p:nvPr/>
        </p:nvSpPr>
        <p:spPr>
          <a:xfrm>
            <a:off x="600612" y="1108605"/>
            <a:ext cx="1122761" cy="481822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6523" marR="0" lvl="0" indent="0" algn="ctr" defTabSz="914400" rtl="0" eaLnBrk="1" fontAlgn="auto" latinLnBrk="0" hangingPunct="1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prstClr val="black"/>
              </a:buClr>
              <a:buSzPts val="2118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sym typeface="Helvetica Neue"/>
              </a:rPr>
              <a:t>ERA5 </a:t>
            </a:r>
          </a:p>
          <a:p>
            <a:pPr marL="116523" marR="0" lvl="0" indent="0" algn="l" defTabSz="914400" rtl="0" eaLnBrk="1" fontAlgn="auto" latinLnBrk="0" hangingPunct="1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prstClr val="black"/>
              </a:buClr>
              <a:buSzPts val="2118"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 panose="02000503020000020003" pitchFamily="2" charset="0"/>
              <a:sym typeface="Helvetica Neue"/>
            </a:endParaRPr>
          </a:p>
          <a:p>
            <a:pPr marL="116523" marR="0" lvl="0" indent="0" algn="l" defTabSz="914400" rtl="0" eaLnBrk="1" fontAlgn="auto" latinLnBrk="0" hangingPunct="1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prstClr val="black"/>
              </a:buClr>
              <a:buSzPts val="2118"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 panose="02000503020000020003" pitchFamily="2" charset="0"/>
              <a:sym typeface="Helvetica Neue"/>
            </a:endParaRPr>
          </a:p>
          <a:p>
            <a:pPr marL="116523" marR="0" lvl="0" indent="0" algn="l" defTabSz="914400" rtl="0" eaLnBrk="1" fontAlgn="auto" latinLnBrk="0" hangingPunct="1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prstClr val="black"/>
              </a:buClr>
              <a:buSzPts val="2118"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 panose="02000503020000020003" pitchFamily="2" charset="0"/>
              <a:sym typeface="Helvetica Neue"/>
            </a:endParaRP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D9499C88-6E0C-9472-F9B1-9DCA97023C4E}"/>
              </a:ext>
            </a:extLst>
          </p:cNvPr>
          <p:cNvSpPr/>
          <p:nvPr/>
        </p:nvSpPr>
        <p:spPr>
          <a:xfrm rot="1924456">
            <a:off x="1425113" y="2226337"/>
            <a:ext cx="2244408" cy="1123858"/>
          </a:xfrm>
          <a:prstGeom prst="arc">
            <a:avLst>
              <a:gd name="adj1" fmla="val 11341002"/>
              <a:gd name="adj2" fmla="val 21484391"/>
            </a:avLst>
          </a:prstGeom>
          <a:ln w="53975" cmpd="sng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76" name="Object 75">
            <a:extLst>
              <a:ext uri="{FF2B5EF4-FFF2-40B4-BE49-F238E27FC236}">
                <a16:creationId xmlns:a16="http://schemas.microsoft.com/office/drawing/2014/main" id="{5CB9F0FD-5A47-2D30-E614-5AA273BD43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60869" y="4011937"/>
          <a:ext cx="5498460" cy="434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7200900" imgH="546100" progId="Word.Document.12">
                  <p:embed/>
                </p:oleObj>
              </mc:Choice>
              <mc:Fallback>
                <p:oleObj name="Document" r:id="rId5" imgW="7200900" imgH="546100" progId="Word.Document.12">
                  <p:embed/>
                  <p:pic>
                    <p:nvPicPr>
                      <p:cNvPr id="76" name="Object 75">
                        <a:extLst>
                          <a:ext uri="{FF2B5EF4-FFF2-40B4-BE49-F238E27FC236}">
                            <a16:creationId xmlns:a16="http://schemas.microsoft.com/office/drawing/2014/main" id="{5CB9F0FD-5A47-2D30-E614-5AA273BD43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0869" y="4011937"/>
                        <a:ext cx="5498460" cy="4346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AF5B070B-AD02-7ACA-3123-75A9388D7450}"/>
              </a:ext>
            </a:extLst>
          </p:cNvPr>
          <p:cNvSpPr txBox="1">
            <a:spLocks/>
          </p:cNvSpPr>
          <p:nvPr/>
        </p:nvSpPr>
        <p:spPr>
          <a:xfrm>
            <a:off x="-158162" y="3301564"/>
            <a:ext cx="3339767" cy="984036"/>
          </a:xfrm>
          <a:prstGeom prst="rect">
            <a:avLst/>
          </a:prstGeom>
          <a:noFill/>
          <a:ln w="28575"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6523" marR="0" lvl="0" indent="0" algn="l" defTabSz="914400" rtl="0" eaLnBrk="1" fontAlgn="auto" latinLnBrk="0" hangingPunct="1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prstClr val="black"/>
              </a:buClr>
              <a:buSzPts val="2118"/>
              <a:buFont typeface="Arial"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sym typeface="Helvetica Neue"/>
              </a:rPr>
              <a:t>200 </a:t>
            </a:r>
            <a:r>
              <a:rPr kumimoji="0" lang="en-US" sz="11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sym typeface="Helvetica Neue"/>
              </a:rPr>
              <a:t>hPa</a:t>
            </a: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sym typeface="Helvetica Neue"/>
              </a:rPr>
              <a:t>, composite El Nino, DJF </a:t>
            </a:r>
          </a:p>
          <a:p>
            <a:pPr marL="116523" marR="0" lvl="0" indent="0" algn="l" defTabSz="914400" rtl="0" eaLnBrk="1" fontAlgn="auto" latinLnBrk="0" hangingPunct="1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prstClr val="black"/>
              </a:buClr>
              <a:buSzPts val="2118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sym typeface="Helvetica Neue"/>
              </a:rPr>
              <a:t>Geopotential Height (shaded)</a:t>
            </a:r>
          </a:p>
          <a:p>
            <a:pPr marL="116523" marR="0" lvl="0" indent="0" algn="l" defTabSz="914400" rtl="0" eaLnBrk="1" fontAlgn="auto" latinLnBrk="0" hangingPunct="1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prstClr val="black"/>
              </a:buClr>
              <a:buSzPts val="2118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sym typeface="Helvetica Neue"/>
              </a:rPr>
              <a:t>Meridional Wind (contours) </a:t>
            </a:r>
          </a:p>
          <a:p>
            <a:pPr marL="116523" marR="0" lvl="0" indent="0" algn="l" defTabSz="914400" rtl="0" eaLnBrk="1" fontAlgn="auto" latinLnBrk="0" hangingPunct="1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prstClr val="black"/>
              </a:buClr>
              <a:buSzPts val="2118"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 panose="02000503020000020003" pitchFamily="2" charset="0"/>
              <a:sym typeface="Helvetica Neue"/>
            </a:endParaRPr>
          </a:p>
          <a:p>
            <a:pPr marL="116523" marR="0" lvl="0" indent="0" algn="l" defTabSz="914400" rtl="0" eaLnBrk="1" fontAlgn="auto" latinLnBrk="0" hangingPunct="1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prstClr val="black"/>
              </a:buClr>
              <a:buSzPts val="2118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sym typeface="Helvetica Neue"/>
              </a:rPr>
              <a:t> </a:t>
            </a:r>
          </a:p>
          <a:p>
            <a:pPr marL="116523" marR="0" lvl="0" indent="0" algn="l" defTabSz="914400" rtl="0" eaLnBrk="1" fontAlgn="auto" latinLnBrk="0" hangingPunct="1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prstClr val="black"/>
              </a:buClr>
              <a:buSzPts val="2118"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 panose="02000503020000020003" pitchFamily="2" charset="0"/>
              <a:sym typeface="Helvetica Neue"/>
            </a:endParaRPr>
          </a:p>
          <a:p>
            <a:pPr marL="116523" marR="0" lvl="0" indent="0" algn="l" defTabSz="914400" rtl="0" eaLnBrk="1" fontAlgn="auto" latinLnBrk="0" hangingPunct="1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prstClr val="black"/>
              </a:buClr>
              <a:buSzPts val="2118"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 panose="02000503020000020003" pitchFamily="2" charset="0"/>
              <a:sym typeface="Helvetica Neue"/>
            </a:endParaRPr>
          </a:p>
          <a:p>
            <a:pPr marL="116523" marR="0" lvl="0" indent="0" algn="l" defTabSz="914400" rtl="0" eaLnBrk="1" fontAlgn="auto" latinLnBrk="0" hangingPunct="1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prstClr val="black"/>
              </a:buClr>
              <a:buSzPts val="2118"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 panose="02000503020000020003" pitchFamily="2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8823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BDBB4B-D7F0-581D-ADEE-5045815B75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97" b="28926"/>
          <a:stretch/>
        </p:blipFill>
        <p:spPr bwMode="auto">
          <a:xfrm>
            <a:off x="96092" y="1076360"/>
            <a:ext cx="7883136" cy="2517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55412F-E266-EE81-EAD7-47FD36B877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30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70C0"/>
                </a:solidFill>
                <a:latin typeface="Avenir Book" panose="02000503020000020003" pitchFamily="2" charset="0"/>
              </a:rPr>
              <a:t>Connecting Variability in the Tropical ENSO Column Response and the Remote Pacific Response in E3SM and CESM Large Ensembles. </a:t>
            </a:r>
            <a:r>
              <a:rPr lang="en-US" sz="1800" i="1" dirty="0">
                <a:solidFill>
                  <a:srgbClr val="0070C0"/>
                </a:solidFill>
                <a:latin typeface="Avenir Book" panose="02000503020000020003" pitchFamily="2" charset="0"/>
              </a:rPr>
              <a:t>Rich Neale (NCAR) and H Annamalai (U. Hawaii) </a:t>
            </a:r>
            <a:endParaRPr lang="en-US" i="1" dirty="0">
              <a:solidFill>
                <a:srgbClr val="0070C0"/>
              </a:solidFill>
              <a:latin typeface="Avenir Book" panose="02000503020000020003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6F4585-13BC-0044-46BB-53BDDC2F8D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50" t="12028" r="35992" b="62188"/>
          <a:stretch/>
        </p:blipFill>
        <p:spPr>
          <a:xfrm>
            <a:off x="2644337" y="3730424"/>
            <a:ext cx="2522039" cy="23093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3E2A45-6E55-07DB-89F7-357E9AE863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41" t="11759" r="36217" b="62564"/>
          <a:stretch/>
        </p:blipFill>
        <p:spPr>
          <a:xfrm>
            <a:off x="5166376" y="3695582"/>
            <a:ext cx="2522039" cy="230934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0D22FCB-1E9F-711F-F840-B2C820EB69CA}"/>
              </a:ext>
            </a:extLst>
          </p:cNvPr>
          <p:cNvCxnSpPr>
            <a:cxnSpLocks/>
          </p:cNvCxnSpPr>
          <p:nvPr/>
        </p:nvCxnSpPr>
        <p:spPr>
          <a:xfrm>
            <a:off x="3022145" y="4722854"/>
            <a:ext cx="212466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A4C09C3-3CC3-933D-77FC-BCBD65C24B97}"/>
              </a:ext>
            </a:extLst>
          </p:cNvPr>
          <p:cNvCxnSpPr>
            <a:cxnSpLocks/>
          </p:cNvCxnSpPr>
          <p:nvPr/>
        </p:nvCxnSpPr>
        <p:spPr>
          <a:xfrm>
            <a:off x="5526415" y="4490099"/>
            <a:ext cx="201738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A9EA1A8-7C03-0E6A-B87A-684EFF07611A}"/>
              </a:ext>
            </a:extLst>
          </p:cNvPr>
          <p:cNvSpPr txBox="1"/>
          <p:nvPr/>
        </p:nvSpPr>
        <p:spPr>
          <a:xfrm>
            <a:off x="3076575" y="4288948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525mb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50B840-D6C2-1170-F220-56CE4BFF3037}"/>
              </a:ext>
            </a:extLst>
          </p:cNvPr>
          <p:cNvSpPr txBox="1"/>
          <p:nvPr/>
        </p:nvSpPr>
        <p:spPr>
          <a:xfrm>
            <a:off x="5526415" y="4091033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400mb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DBA392-420E-98E6-85BB-E1A2FA06FDE4}"/>
              </a:ext>
            </a:extLst>
          </p:cNvPr>
          <p:cNvSpPr txBox="1"/>
          <p:nvPr/>
        </p:nvSpPr>
        <p:spPr>
          <a:xfrm>
            <a:off x="236165" y="4091033"/>
            <a:ext cx="236098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Central Pacific – Nino Wet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 ensemble members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1979-2005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Composite El Nino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6F659B-DCB6-C337-8EBD-4352374788A9}"/>
              </a:ext>
            </a:extLst>
          </p:cNvPr>
          <p:cNvSpPr txBox="1"/>
          <p:nvPr/>
        </p:nvSpPr>
        <p:spPr>
          <a:xfrm rot="16200000">
            <a:off x="6970523" y="4435000"/>
            <a:ext cx="198163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Convective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Heating (K/day)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79AC0B-BCEC-F4BD-1077-3C4992F816AD}"/>
              </a:ext>
            </a:extLst>
          </p:cNvPr>
          <p:cNvSpPr txBox="1"/>
          <p:nvPr/>
        </p:nvSpPr>
        <p:spPr>
          <a:xfrm rot="16200000">
            <a:off x="6910870" y="215051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Divergence (s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-1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71B7FF-EB26-A9E9-D5BF-96C455CBE736}"/>
              </a:ext>
            </a:extLst>
          </p:cNvPr>
          <p:cNvSpPr txBox="1"/>
          <p:nvPr/>
        </p:nvSpPr>
        <p:spPr>
          <a:xfrm>
            <a:off x="8633153" y="1364405"/>
            <a:ext cx="34627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Reanalysis uncertainty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As large as model internal variability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Mean convection depth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Mean heating maximum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Model response varies by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50% divergence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100% heating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A74623-F97A-467E-74AA-E30C8DE19AED}"/>
              </a:ext>
            </a:extLst>
          </p:cNvPr>
          <p:cNvSpPr txBox="1"/>
          <p:nvPr/>
        </p:nvSpPr>
        <p:spPr>
          <a:xfrm>
            <a:off x="8723596" y="4722854"/>
            <a:ext cx="3372312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Annamalai, H.,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R. B. Neale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J. Hafner, 2023: ENSO-induced teleconnection: process-oriented diagnostics to assess Rossby wave sources and ambient flow properties in climate models,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J. Climate,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3015–3041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hlinkClick r:id="rId5"/>
              </a:rPr>
              <a:t>https://doi.org/10.1175/JCLI-D-22-0346.1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9843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Widescreen</PresentationFormat>
  <Paragraphs>31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Avenir Book</vt:lpstr>
      <vt:lpstr>Century Gothic</vt:lpstr>
      <vt:lpstr>Times New Roman</vt:lpstr>
      <vt:lpstr>1_Office Theme</vt:lpstr>
      <vt:lpstr>Document</vt:lpstr>
      <vt:lpstr>PowerPoint Presentation</vt:lpstr>
      <vt:lpstr>Connecting Variability in the Tropical ENSO Column Response and the Remote Pacific Response in E3SM and CESM Large Ensembles. Rich Neale (NCAR) and H Annamalai (U. Hawaii)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Prichard, Michelle E</dc:creator>
  <cp:lastModifiedBy>Prichard, Michelle E</cp:lastModifiedBy>
  <cp:revision>1</cp:revision>
  <dcterms:created xsi:type="dcterms:W3CDTF">2024-08-16T17:28:11Z</dcterms:created>
  <dcterms:modified xsi:type="dcterms:W3CDTF">2024-08-16T17:28:56Z</dcterms:modified>
</cp:coreProperties>
</file>