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8"/>
  </p:notesMasterIdLst>
  <p:handoutMasterIdLst>
    <p:handoutMasterId r:id="rId19"/>
  </p:handoutMasterIdLst>
  <p:sldIdLst>
    <p:sldId id="594" r:id="rId2"/>
    <p:sldId id="629" r:id="rId3"/>
    <p:sldId id="628" r:id="rId4"/>
    <p:sldId id="627" r:id="rId5"/>
    <p:sldId id="624" r:id="rId6"/>
    <p:sldId id="625" r:id="rId7"/>
    <p:sldId id="630" r:id="rId8"/>
    <p:sldId id="612" r:id="rId9"/>
    <p:sldId id="607" r:id="rId10"/>
    <p:sldId id="611" r:id="rId11"/>
    <p:sldId id="623" r:id="rId12"/>
    <p:sldId id="618" r:id="rId13"/>
    <p:sldId id="620" r:id="rId14"/>
    <p:sldId id="603" r:id="rId15"/>
    <p:sldId id="600" r:id="rId16"/>
    <p:sldId id="631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rest M. Hoffman" initials="F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90323" autoAdjust="0"/>
  </p:normalViewPr>
  <p:slideViewPr>
    <p:cSldViewPr snapToGrid="0">
      <p:cViewPr varScale="1">
        <p:scale>
          <a:sx n="63" d="100"/>
          <a:sy n="63" d="100"/>
        </p:scale>
        <p:origin x="1675" y="53"/>
      </p:cViewPr>
      <p:guideLst>
        <p:guide orient="horz" pos="99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28" y="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4D14F344-0B45-4D71-A18A-A683B449E621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D57C0B6C-F100-49B5-91E6-0D355D4CA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F4B825-E809-4918-891D-5AA227631F25}" type="datetimeFigureOut">
              <a:rPr lang="en-US"/>
              <a:pPr>
                <a:defRPr/>
              </a:pPr>
              <a:t>6/4/2017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9" tIns="45609" rIns="91219" bIns="456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19" tIns="45609" rIns="91219" bIns="456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5E9C97-C8ED-4DDF-9876-5CD0BE659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64947C33-2F06-493D-855A-E29A4E23125C}" type="slidenum">
              <a:rPr lang="en-US" smtClean="0">
                <a:latin typeface="Arial" pitchFamily="34" charset="0"/>
                <a:cs typeface="Arial" pitchFamily="34" charset="0"/>
              </a:rPr>
              <a:pPr eaLnBrk="0" hangingPunct="0"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2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62113-6BAB-4D5A-915F-9C023D5540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1AAC-DC5D-42A9-BB4E-D2D9644E67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E9C97-C8ED-4DDF-9876-5CD0BE6590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129762-97_fa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cloud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8"/>
          <p:cNvGrpSpPr>
            <a:grpSpLocks/>
          </p:cNvGrpSpPr>
          <p:nvPr userDrawn="1"/>
        </p:nvGrpSpPr>
        <p:grpSpPr bwMode="auto">
          <a:xfrm>
            <a:off x="2360613" y="6056313"/>
            <a:ext cx="6784975" cy="806450"/>
            <a:chOff x="2360613" y="6056313"/>
            <a:chExt cx="6784975" cy="806450"/>
          </a:xfrm>
        </p:grpSpPr>
        <p:sp>
          <p:nvSpPr>
            <p:cNvPr id="8" name="Rectangle 15"/>
            <p:cNvSpPr/>
            <p:nvPr userDrawn="1"/>
          </p:nvSpPr>
          <p:spPr bwMode="auto">
            <a:xfrm>
              <a:off x="2360613" y="6056313"/>
              <a:ext cx="6784975" cy="8064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" name="TextBox 44"/>
            <p:cNvSpPr txBox="1"/>
            <p:nvPr userDrawn="1"/>
          </p:nvSpPr>
          <p:spPr>
            <a:xfrm>
              <a:off x="2449513" y="6172200"/>
              <a:ext cx="1803400" cy="590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Office of Science</a:t>
              </a:r>
            </a:p>
          </p:txBody>
        </p:sp>
        <p:sp>
          <p:nvSpPr>
            <p:cNvPr id="10" name="TextBox 46"/>
            <p:cNvSpPr txBox="1"/>
            <p:nvPr userDrawn="1"/>
          </p:nvSpPr>
          <p:spPr>
            <a:xfrm>
              <a:off x="5362575" y="6254750"/>
              <a:ext cx="3629025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Office of Biological </a:t>
              </a:r>
              <a:b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and Environmental Research</a:t>
              </a:r>
            </a:p>
          </p:txBody>
        </p:sp>
      </p:grpSp>
      <p:grpSp>
        <p:nvGrpSpPr>
          <p:cNvPr id="11" name="Group 27"/>
          <p:cNvGrpSpPr>
            <a:grpSpLocks/>
          </p:cNvGrpSpPr>
          <p:nvPr userDrawn="1"/>
        </p:nvGrpSpPr>
        <p:grpSpPr bwMode="auto">
          <a:xfrm>
            <a:off x="0" y="6056313"/>
            <a:ext cx="2333625" cy="806450"/>
            <a:chOff x="0" y="6056313"/>
            <a:chExt cx="2333625" cy="806450"/>
          </a:xfrm>
        </p:grpSpPr>
        <p:sp>
          <p:nvSpPr>
            <p:cNvPr id="12" name="Rectangle 16"/>
            <p:cNvSpPr/>
            <p:nvPr userDrawn="1"/>
          </p:nvSpPr>
          <p:spPr bwMode="auto">
            <a:xfrm>
              <a:off x="0" y="6056313"/>
              <a:ext cx="2333625" cy="8064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13" name="Picture 18" descr="New_DOE_Logo_BLACK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62" y="6210301"/>
              <a:ext cx="207010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38" descr="pict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pict3.png"/>
          <p:cNvPicPr>
            <a:picLocks noChangeAspect="1"/>
          </p:cNvPicPr>
          <p:nvPr userDrawn="1"/>
        </p:nvPicPr>
        <p:blipFill>
          <a:blip r:embed="rId6" cstate="print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procholorococcus marinus cropp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727653" y="1132343"/>
            <a:ext cx="6647089" cy="1425506"/>
          </a:xfrm>
        </p:spPr>
        <p:txBody>
          <a:bodyPr/>
          <a:lstStyle>
            <a:lvl1pPr marL="0" indent="0">
              <a:buFontTx/>
              <a:buNone/>
              <a:defRPr sz="3600" b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726519" y="2960667"/>
            <a:ext cx="3629025" cy="1388911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727196" y="4906054"/>
            <a:ext cx="2786063" cy="61741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8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8"/>
          <p:cNvGrpSpPr>
            <a:grpSpLocks/>
          </p:cNvGrpSpPr>
          <p:nvPr userDrawn="1"/>
        </p:nvGrpSpPr>
        <p:grpSpPr bwMode="auto">
          <a:xfrm>
            <a:off x="2360613" y="6056313"/>
            <a:ext cx="6784975" cy="806450"/>
            <a:chOff x="2360613" y="6056313"/>
            <a:chExt cx="6784975" cy="80645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13" y="6056313"/>
              <a:ext cx="6784975" cy="8064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TextBox 44"/>
            <p:cNvSpPr txBox="1"/>
            <p:nvPr userDrawn="1"/>
          </p:nvSpPr>
          <p:spPr>
            <a:xfrm>
              <a:off x="2449513" y="6172200"/>
              <a:ext cx="1803400" cy="590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Office of Science</a:t>
              </a:r>
            </a:p>
          </p:txBody>
        </p:sp>
        <p:sp>
          <p:nvSpPr>
            <p:cNvPr id="9" name="TextBox 46"/>
            <p:cNvSpPr txBox="1"/>
            <p:nvPr userDrawn="1"/>
          </p:nvSpPr>
          <p:spPr>
            <a:xfrm>
              <a:off x="5362575" y="6254750"/>
              <a:ext cx="3629025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Office of Biological </a:t>
              </a:r>
              <a:b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and Environmental Research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 userDrawn="1"/>
        </p:nvGrpSpPr>
        <p:grpSpPr bwMode="auto">
          <a:xfrm>
            <a:off x="0" y="6056313"/>
            <a:ext cx="2333625" cy="806450"/>
            <a:chOff x="0" y="6056313"/>
            <a:chExt cx="2333625" cy="806450"/>
          </a:xfrm>
        </p:grpSpPr>
        <p:sp>
          <p:nvSpPr>
            <p:cNvPr id="11" name="Rectangle 16"/>
            <p:cNvSpPr/>
            <p:nvPr userDrawn="1"/>
          </p:nvSpPr>
          <p:spPr bwMode="auto">
            <a:xfrm>
              <a:off x="0" y="6056313"/>
              <a:ext cx="2333625" cy="8064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pic>
          <p:nvPicPr>
            <p:cNvPr id="12" name="Picture 18" descr="New_DOE_Logo_BLACK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62" y="6210301"/>
              <a:ext cx="2070100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38" descr="pict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pict3.png"/>
          <p:cNvPicPr>
            <a:picLocks noChangeAspect="1"/>
          </p:cNvPicPr>
          <p:nvPr userDrawn="1"/>
        </p:nvPicPr>
        <p:blipFill>
          <a:blip r:embed="rId6" cstate="print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rocholorococcus marinus cropp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713140" y="3011941"/>
            <a:ext cx="6647089" cy="535531"/>
          </a:xfrm>
        </p:spPr>
        <p:txBody>
          <a:bodyPr/>
          <a:lstStyle>
            <a:lvl1pPr marL="0" indent="0">
              <a:buFontTx/>
              <a:buNone/>
              <a:defRPr sz="3200" b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726521" y="4266953"/>
            <a:ext cx="3629025" cy="93666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8913" y="1193800"/>
            <a:ext cx="873125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60" y="177114"/>
            <a:ext cx="8229600" cy="51090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659" y="1219200"/>
            <a:ext cx="408577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434113" y="1226457"/>
            <a:ext cx="408577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5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571B0C3B-3A7D-3848-B824-737E096AF391}" type="datetime4">
              <a:rPr lang="en-US" smtClean="0"/>
              <a:t>June 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2426" y="651464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1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6" name="Rectangle 235"/>
          <p:cNvSpPr>
            <a:spLocks noChangeArrowheads="1"/>
          </p:cNvSpPr>
          <p:nvPr userDrawn="1"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925BEC96-F56E-44F9-99B5-2854876ECA87}" type="slidenum">
              <a:rPr lang="en-US" sz="100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pPr marL="171450" indent="-17145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152400" y="90488"/>
            <a:ext cx="3124200" cy="1128712"/>
            <a:chOff x="144" y="144"/>
            <a:chExt cx="1968" cy="711"/>
          </a:xfrm>
        </p:grpSpPr>
        <p:pic>
          <p:nvPicPr>
            <p:cNvPr id="8" name="Picture 4" descr="New_DOE_Logo_Color_Hi-Res_042808--fu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44"/>
              <a:ext cx="163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76" y="576"/>
              <a:ext cx="153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28" y="624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6600"/>
                  </a:solidFill>
                </a:rPr>
                <a:t>Office of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14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C0B9C0-DBD7-49F8-AF03-50D2960E2DE4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2425C6-099B-4997-80CA-3F65C7A0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Header_Graphic-0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109588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5304" y="80080"/>
            <a:ext cx="8882114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423" y="1165684"/>
            <a:ext cx="8725191" cy="540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2826844" y="6619874"/>
            <a:ext cx="6336699" cy="2415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360" y="6619874"/>
            <a:ext cx="2815959" cy="2415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2BA03-6D02-45A6-9131-B779417689AB}" type="slidenum">
              <a:rPr lang="en-US" sz="1050" b="1" smtClean="0">
                <a:solidFill>
                  <a:schemeClr val="bg1"/>
                </a:solidFill>
                <a:cs typeface="Arial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50" b="1" baseline="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1050" b="1" i="0" u="none" strike="noStrike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ACME June 2017 PI Meeting</a:t>
            </a:r>
            <a:endParaRPr lang="en-US" sz="105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2" r:id="rId3"/>
    <p:sldLayoutId id="2147483968" r:id="rId4"/>
    <p:sldLayoutId id="2147483959" r:id="rId5"/>
    <p:sldLayoutId id="2147483972" r:id="rId6"/>
    <p:sldLayoutId id="2147483976" r:id="rId7"/>
    <p:sldLayoutId id="2147483977" r:id="rId8"/>
    <p:sldLayoutId id="21474839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://dx.doi.org/10.18139/ILAMB.v002.00/1251621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20" y="1893121"/>
            <a:ext cx="6404368" cy="30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3283" y="119970"/>
            <a:ext cx="7852842" cy="151206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Garamond" panose="02020404030301010803" pitchFamily="18" charset="0"/>
              </a:rPr>
              <a:t>Regional and Global Climate Modeling Program </a:t>
            </a:r>
            <a:r>
              <a:rPr lang="en-US" sz="2800" dirty="0" smtClean="0">
                <a:latin typeface="Garamond" panose="02020404030301010803" pitchFamily="18" charset="0"/>
              </a:rPr>
              <a:t>and</a:t>
            </a:r>
            <a:br>
              <a:rPr lang="en-US" sz="2800" dirty="0" smtClean="0">
                <a:latin typeface="Garamond" panose="02020404030301010803" pitchFamily="18" charset="0"/>
              </a:rPr>
            </a:br>
            <a:r>
              <a:rPr lang="en-US" sz="2800" dirty="0" smtClean="0">
                <a:latin typeface="Garamond" panose="02020404030301010803" pitchFamily="18" charset="0"/>
              </a:rPr>
              <a:t>Potential Interactions with </a:t>
            </a:r>
            <a:r>
              <a:rPr lang="en-US" sz="2800" dirty="0">
                <a:latin typeface="Garamond" panose="02020404030301010803" pitchFamily="18" charset="0"/>
              </a:rPr>
              <a:t>the </a:t>
            </a:r>
            <a:r>
              <a:rPr lang="en-US" sz="2800" dirty="0" smtClean="0">
                <a:latin typeface="Garamond" panose="02020404030301010803" pitchFamily="18" charset="0"/>
              </a:rPr>
              <a:t>ACME </a:t>
            </a:r>
            <a:r>
              <a:rPr lang="en-US" sz="2800" dirty="0">
                <a:latin typeface="Garamond" panose="02020404030301010803" pitchFamily="18" charset="0"/>
              </a:rPr>
              <a:t>Community</a:t>
            </a:r>
            <a:endParaRPr lang="en-US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9189"/>
              </p:ext>
            </p:extLst>
          </p:nvPr>
        </p:nvGraphicFramePr>
        <p:xfrm>
          <a:off x="1143000" y="5409237"/>
          <a:ext cx="8001000" cy="457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June 5, 2017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940001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Garamond" panose="02020404030301010803" pitchFamily="18" charset="0"/>
              </a:rPr>
              <a:t>Extremes:   CASCADE SFA</a:t>
            </a:r>
            <a:br>
              <a:rPr lang="en-US" sz="3200" b="1" dirty="0" smtClean="0">
                <a:latin typeface="Garamond" panose="02020404030301010803" pitchFamily="18" charset="0"/>
              </a:rPr>
            </a:br>
            <a:r>
              <a:rPr lang="en-US" sz="3200" b="1" dirty="0" smtClean="0">
                <a:latin typeface="Garamond" panose="02020404030301010803" pitchFamily="18" charset="0"/>
              </a:rPr>
              <a:t>LRM: Bill Collins, TCM: Travis O’Brien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16-AE-2863_CASCADE_SFA_Cov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" b="7586"/>
          <a:stretch/>
        </p:blipFill>
        <p:spPr>
          <a:xfrm>
            <a:off x="7086008" y="1062240"/>
            <a:ext cx="1911410" cy="2109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120" y="2404486"/>
            <a:ext cx="5333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of extremes simulated by ACME using ILIAD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 ACME into C20C+ multi-model ensemble of extreme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hindcasts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TECA and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climextRemes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integral parts of the ACME diagnostics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ACME to DAMIP and ARTMIP (TBD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68" y="3004510"/>
            <a:ext cx="3357879" cy="3566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304" y="1150945"/>
            <a:ext cx="6795711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Extreme Events: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develops predictive understanding of </a:t>
            </a:r>
            <a:r>
              <a:rPr lang="en-US" sz="20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extreme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weather events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, especially droughts and floods, with a focus on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understanding the physical mechanisms that drive variability and long-term changes in extremes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9" y="0"/>
            <a:ext cx="8882114" cy="824841"/>
          </a:xfrm>
        </p:spPr>
        <p:txBody>
          <a:bodyPr/>
          <a:lstStyle/>
          <a:p>
            <a:pPr algn="l"/>
            <a:r>
              <a:rPr lang="en-US" sz="2800" dirty="0" smtClean="0">
                <a:latin typeface="Garamond" panose="02020404030301010803" pitchFamily="18" charset="0"/>
              </a:rPr>
              <a:t>High Latitude Processes and Feedbacks: </a:t>
            </a:r>
            <a:r>
              <a:rPr lang="en-US" sz="2800" dirty="0" err="1" smtClean="0">
                <a:latin typeface="Garamond" panose="02020404030301010803" pitchFamily="18" charset="0"/>
              </a:rPr>
              <a:t>HiLAT</a:t>
            </a:r>
            <a:r>
              <a:rPr lang="en-US" sz="2800" dirty="0" smtClean="0">
                <a:latin typeface="Garamond" panose="02020404030301010803" pitchFamily="18" charset="0"/>
              </a:rPr>
              <a:t>-RASM [POCs: Wilbert </a:t>
            </a:r>
            <a:r>
              <a:rPr lang="en-US" sz="2800" dirty="0" err="1" smtClean="0">
                <a:latin typeface="Garamond" panose="02020404030301010803" pitchFamily="18" charset="0"/>
              </a:rPr>
              <a:t>Weijer</a:t>
            </a:r>
            <a:r>
              <a:rPr lang="en-US" sz="2800" dirty="0" smtClean="0">
                <a:latin typeface="Garamond" panose="02020404030301010803" pitchFamily="18" charset="0"/>
              </a:rPr>
              <a:t>, Phil Rasch, </a:t>
            </a:r>
            <a:r>
              <a:rPr lang="en-US" sz="2800" dirty="0" err="1" smtClean="0">
                <a:latin typeface="Garamond" panose="02020404030301010803" pitchFamily="18" charset="0"/>
              </a:rPr>
              <a:t>Wieslaw</a:t>
            </a:r>
            <a:r>
              <a:rPr lang="en-US" sz="2800" dirty="0" smtClean="0">
                <a:latin typeface="Garamond" panose="02020404030301010803" pitchFamily="18" charset="0"/>
              </a:rPr>
              <a:t> </a:t>
            </a:r>
            <a:r>
              <a:rPr lang="en-US" sz="2800" dirty="0" err="1" smtClean="0">
                <a:latin typeface="Garamond" panose="02020404030301010803" pitchFamily="18" charset="0"/>
              </a:rPr>
              <a:t>Maslowski</a:t>
            </a:r>
            <a:r>
              <a:rPr lang="en-US" sz="2800" dirty="0" smtClean="0">
                <a:latin typeface="Garamond" panose="02020404030301010803" pitchFamily="18" charset="0"/>
              </a:rPr>
              <a:t>)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450" y="1997947"/>
            <a:ext cx="5638800" cy="43958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Pct val="100000"/>
              <a:buNone/>
            </a:pPr>
            <a:r>
              <a:rPr lang="en-US" b="1" u="sng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Science</a:t>
            </a:r>
          </a:p>
          <a:p>
            <a:pPr marL="346075" lvl="0" indent="-346075"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Roles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of regional processes and feedbacks on the high-latitude Earth System (variability and trends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)</a:t>
            </a:r>
            <a:endParaRPr lang="en-US" sz="2400" dirty="0">
              <a:solidFill>
                <a:srgbClr val="7F7F7F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346075" lvl="0" indent="-346075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Coupling between Low and High Latitudes</a:t>
            </a:r>
          </a:p>
          <a:p>
            <a:pPr marL="346075" lvl="0" indent="-346075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How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do interactions between Land-Ice, Ocean, and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Atm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affect SLR?	</a:t>
            </a:r>
          </a:p>
          <a:p>
            <a:pPr marL="346075" lvl="0" indent="-346075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How does high latitude environment change affect 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BGC interactions in the Earth System?</a:t>
            </a:r>
          </a:p>
          <a:p>
            <a:pPr marL="0" indent="0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None/>
            </a:pPr>
            <a:r>
              <a:rPr lang="en-US" b="1" u="sng" dirty="0" smtClean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Tools: </a:t>
            </a:r>
          </a:p>
          <a:p>
            <a:pPr marL="346075" indent="-346075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Arial"/>
                <a:cs typeface="Arial"/>
              </a:rPr>
              <a:t>Satellite emulator for ICESAT 2</a:t>
            </a:r>
          </a:p>
          <a:p>
            <a:pPr marL="346075" lvl="0" indent="-346075"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Pct val="100000"/>
              <a:buFont typeface="Noto Sans Symbols"/>
              <a:buChar char="▪"/>
            </a:pPr>
            <a:endParaRPr lang="en-US" b="1" u="sng" dirty="0">
              <a:solidFill>
                <a:srgbClr val="000000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905" y="1986573"/>
            <a:ext cx="2633166" cy="1662406"/>
          </a:xfrm>
          <a:prstGeom prst="rect">
            <a:avLst/>
          </a:prstGeom>
        </p:spPr>
      </p:pic>
      <p:pic>
        <p:nvPicPr>
          <p:cNvPr id="18" name="Picture 17" descr="Feedback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2" y="3862482"/>
            <a:ext cx="3408341" cy="2556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749" y="1104204"/>
            <a:ext cx="888211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High Latitude Processes and Feedbacks: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 better understand the processes driving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rapid </a:t>
            </a:r>
            <a:r>
              <a:rPr lang="en-US" sz="20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change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at high latitudes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and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the interactions with the lower latitudes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6" y="90036"/>
            <a:ext cx="8758028" cy="824841"/>
          </a:xfrm>
        </p:spPr>
        <p:txBody>
          <a:bodyPr/>
          <a:lstStyle/>
          <a:p>
            <a:pPr algn="l">
              <a:tabLst>
                <a:tab pos="8464550" algn="r"/>
              </a:tabLst>
            </a:pPr>
            <a:r>
              <a:rPr lang="en-US" sz="2800" dirty="0" smtClean="0">
                <a:latin typeface="Garamond" panose="02020404030301010803" pitchFamily="18" charset="0"/>
              </a:rPr>
              <a:t>Modes of Variability and Change : PCMDI &amp; UCAR CA (POC: Dave Bader, Karl Taylor)	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14" y="2822353"/>
            <a:ext cx="5608030" cy="3862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u="sng" dirty="0">
                <a:latin typeface="Garamond" panose="02020404030301010803" pitchFamily="18" charset="0"/>
              </a:rPr>
              <a:t>Current use</a:t>
            </a:r>
          </a:p>
          <a:p>
            <a:pPr marL="280988" lvl="1"/>
            <a:r>
              <a:rPr lang="en-US" dirty="0">
                <a:latin typeface="Garamond" panose="02020404030301010803" pitchFamily="18" charset="0"/>
              </a:rPr>
              <a:t>ACME is using the PMP to produce climatological summary statistics that are directly compared with results from all models contributed to CMIP5</a:t>
            </a:r>
          </a:p>
          <a:p>
            <a:pPr marL="0" indent="0">
              <a:buNone/>
            </a:pPr>
            <a:r>
              <a:rPr lang="en-US" sz="2000" u="sng" dirty="0">
                <a:latin typeface="Garamond" panose="02020404030301010803" pitchFamily="18" charset="0"/>
              </a:rPr>
              <a:t>Near term enhanced collaborations</a:t>
            </a:r>
          </a:p>
          <a:p>
            <a:pPr marL="280988" lvl="1"/>
            <a:r>
              <a:rPr lang="en-US" dirty="0">
                <a:latin typeface="Garamond" panose="02020404030301010803" pitchFamily="18" charset="0"/>
              </a:rPr>
              <a:t>A diverse suite of new metrics being incorporated into the PMP in 2017 will enable ACME to gauge:  inter-annual modes of variability, sector-scale sea ice, monsoon precipitation, cloud properties and the diurnal cycle of </a:t>
            </a:r>
            <a:r>
              <a:rPr lang="en-US" dirty="0" smtClean="0">
                <a:latin typeface="Garamond" panose="02020404030301010803" pitchFamily="18" charset="0"/>
              </a:rPr>
              <a:t>precipitation</a:t>
            </a:r>
            <a:endParaRPr lang="en-US" dirty="0">
              <a:latin typeface="Garamond" panose="02020404030301010803" pitchFamily="18" charset="0"/>
            </a:endParaRPr>
          </a:p>
          <a:p>
            <a:pPr marL="57150" indent="0">
              <a:buNone/>
            </a:pPr>
            <a:r>
              <a:rPr lang="en-US" dirty="0">
                <a:latin typeface="Garamond" panose="02020404030301010803" pitchFamily="18" charset="0"/>
              </a:rPr>
              <a:t>Via the PMP, objective comparisons with other leading CMIP models identifies strengths and weaknesses that can be useful for prioritizing ACME model </a:t>
            </a:r>
            <a:r>
              <a:rPr lang="en-US" dirty="0" smtClean="0">
                <a:latin typeface="Garamond" panose="02020404030301010803" pitchFamily="18" charset="0"/>
              </a:rPr>
              <a:t>development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772" y="1940311"/>
            <a:ext cx="2809930" cy="207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148" y="4056546"/>
            <a:ext cx="27718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Figure developed by CMIP Panel and WGCM </a:t>
            </a:r>
            <a:endParaRPr lang="en-US" sz="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15622" y="4242816"/>
            <a:ext cx="3584448" cy="2255219"/>
            <a:chOff x="304800" y="1411746"/>
            <a:chExt cx="7315199" cy="45052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t="9254"/>
            <a:stretch/>
          </p:blipFill>
          <p:spPr>
            <a:xfrm>
              <a:off x="304800" y="1411746"/>
              <a:ext cx="7315199" cy="450523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08981" y="1915599"/>
              <a:ext cx="345057" cy="2815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92060" y="1902126"/>
              <a:ext cx="138023" cy="2815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3930" y="1105793"/>
            <a:ext cx="8856140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Modes of Variability and Change in the Earth system: 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 provide insight into the interplay between internally generated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natural variability and externally forced response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for improved understanding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of near-term decadal predictability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 and predictions in the context of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longer term projections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anthropogenic</a:t>
            </a:r>
            <a:b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climate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change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79" y="80080"/>
            <a:ext cx="9291025" cy="929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Cloud Processes and Feedbacks- LLNL SFA &amp; UCAR CA</a:t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POCs (Dave Bader, Steve Klein)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305" y="2119557"/>
            <a:ext cx="6480748" cy="46470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Garamond" panose="02020404030301010803" pitchFamily="18" charset="0"/>
              </a:rPr>
              <a:t>Current Interactions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Cloud-Associated Parameterizations Testbed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ACME is already using </a:t>
            </a:r>
            <a:r>
              <a:rPr lang="en-US" dirty="0" err="1" smtClean="0">
                <a:latin typeface="Garamond" panose="02020404030301010803" pitchFamily="18" charset="0"/>
              </a:rPr>
              <a:t>hindcasts</a:t>
            </a:r>
            <a:r>
              <a:rPr lang="en-US" dirty="0" smtClean="0">
                <a:latin typeface="Garamond" panose="02020404030301010803" pitchFamily="18" charset="0"/>
              </a:rPr>
              <a:t> for model development (for high-resolution)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COSP (Satellite Simulators for Cloud Evaluation)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ACME already uses COSP for model evaluation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Garamond" panose="02020404030301010803" pitchFamily="18" charset="0"/>
              </a:rPr>
              <a:t>Potential Future Interactions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Coupled CAPT- once developed can use it for help identify biases in ACME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Analysis of Cloud </a:t>
            </a:r>
            <a:r>
              <a:rPr lang="en-US" sz="2000" dirty="0">
                <a:latin typeface="Garamond" panose="02020404030301010803" pitchFamily="18" charset="0"/>
              </a:rPr>
              <a:t>feedbacks </a:t>
            </a:r>
            <a:r>
              <a:rPr lang="en-US" sz="2000" dirty="0" smtClean="0">
                <a:latin typeface="Garamond" panose="02020404030301010803" pitchFamily="18" charset="0"/>
              </a:rPr>
              <a:t>with </a:t>
            </a:r>
            <a:r>
              <a:rPr lang="en-US" sz="2000" dirty="0">
                <a:latin typeface="Garamond" panose="02020404030301010803" pitchFamily="18" charset="0"/>
              </a:rPr>
              <a:t>short atmosphere-only </a:t>
            </a:r>
            <a:r>
              <a:rPr lang="en-US" sz="2000" dirty="0" smtClean="0">
                <a:latin typeface="Garamond" panose="02020404030301010803" pitchFamily="18" charset="0"/>
              </a:rPr>
              <a:t>simulations for ACME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cumulonimbus_over_af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52" y="2584705"/>
            <a:ext cx="2401365" cy="2694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583" y="1105376"/>
            <a:ext cx="8850834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Clouds Processes and Feedbacks: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 To improve simulation accuracy through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better cloud representations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 in </a:t>
            </a:r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models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and determine the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real-world cloud feedbacks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in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1906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1045992"/>
          </a:xfrm>
        </p:spPr>
        <p:txBody>
          <a:bodyPr/>
          <a:lstStyle/>
          <a:p>
            <a:r>
              <a:rPr lang="en-US" sz="3600" dirty="0" smtClean="0">
                <a:latin typeface="Garamond" panose="02020404030301010803" pitchFamily="18" charset="0"/>
              </a:rPr>
              <a:t>RGCM-ACME interactions</a:t>
            </a:r>
            <a:r>
              <a:rPr lang="en-US" sz="3600" u="sng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sz="3600" u="sng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5304" y="1109152"/>
            <a:ext cx="8731250" cy="2792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Garamond" panose="02020404030301010803" pitchFamily="18" charset="0"/>
              </a:rPr>
              <a:t>What can </a:t>
            </a:r>
            <a:r>
              <a:rPr lang="en-US" sz="2200" dirty="0" smtClean="0">
                <a:latin typeface="Garamond" panose="02020404030301010803" pitchFamily="18" charset="0"/>
              </a:rPr>
              <a:t>RGCM </a:t>
            </a:r>
            <a:r>
              <a:rPr lang="en-US" sz="2200" dirty="0">
                <a:latin typeface="Garamond" panose="02020404030301010803" pitchFamily="18" charset="0"/>
              </a:rPr>
              <a:t>do for ACME?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Garamond" panose="02020404030301010803" pitchFamily="18" charset="0"/>
              </a:rPr>
              <a:t>Develop </a:t>
            </a:r>
            <a:r>
              <a:rPr lang="en-US" sz="2200" dirty="0" smtClean="0">
                <a:latin typeface="Garamond" panose="02020404030301010803" pitchFamily="18" charset="0"/>
              </a:rPr>
              <a:t>and provide tools that </a:t>
            </a:r>
            <a:r>
              <a:rPr lang="en-US" sz="2200" dirty="0">
                <a:latin typeface="Garamond" panose="02020404030301010803" pitchFamily="18" charset="0"/>
              </a:rPr>
              <a:t>could help in model development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Garamond" panose="02020404030301010803" pitchFamily="18" charset="0"/>
              </a:rPr>
              <a:t>Metrics </a:t>
            </a:r>
            <a:endParaRPr lang="en-US" sz="1800" dirty="0"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latin typeface="Garamond" panose="02020404030301010803" pitchFamily="18" charset="0"/>
              </a:rPr>
              <a:t>Diagnostics </a:t>
            </a:r>
            <a:r>
              <a:rPr lang="en-US" sz="1800" dirty="0">
                <a:latin typeface="Garamond" panose="02020404030301010803" pitchFamily="18" charset="0"/>
              </a:rPr>
              <a:t>Tools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Garamond" panose="02020404030301010803" pitchFamily="18" charset="0"/>
              </a:rPr>
              <a:t>Analyze, evaluate, diagnose ACME and other ESMs </a:t>
            </a:r>
            <a:r>
              <a:rPr lang="en-US" sz="2200" dirty="0" smtClean="0">
                <a:latin typeface="Garamond" panose="02020404030301010803" pitchFamily="18" charset="0"/>
              </a:rPr>
              <a:t>(Coupled </a:t>
            </a:r>
            <a:r>
              <a:rPr lang="en-US" sz="2200" dirty="0">
                <a:latin typeface="Garamond" panose="02020404030301010803" pitchFamily="18" charset="0"/>
              </a:rPr>
              <a:t>or components of ESMs)</a:t>
            </a:r>
          </a:p>
          <a:p>
            <a:pPr marL="0" lvl="2" indent="0">
              <a:lnSpc>
                <a:spcPct val="100000"/>
              </a:lnSpc>
              <a:spcBef>
                <a:spcPts val="1400"/>
              </a:spcBef>
              <a:buNone/>
            </a:pPr>
            <a:endParaRPr lang="en-US" sz="2200" dirty="0">
              <a:latin typeface="Garamond" panose="02020404030301010803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400"/>
              </a:spcBef>
              <a:buNone/>
            </a:pP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5304" y="4096512"/>
            <a:ext cx="8731250" cy="2515288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Garamond" panose="02020404030301010803" pitchFamily="18" charset="0"/>
              </a:rPr>
              <a:t>What can ACME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provide RGCM?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A high resolution ESM that is credible and one incorporates important and unique processes relevant for addressing interesting science questions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Interact with RGCM in addressing science questions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Facilitate development of metrics for the newly developed components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Feedback on the metrics and diagnostic tools developed by RGCM scientists</a:t>
            </a:r>
          </a:p>
          <a:p>
            <a:pPr marL="346075" lvl="1" indent="0">
              <a:buFont typeface="Arial" pitchFamily="34" charset="0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oseren\AppData\Local\Microsoft\Windows\Temporary Internet Files\Content.Outlook\33EZ9MRV\Climate_Modeling_for_Strategic_Plan_Ren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69957"/>
            <a:ext cx="3788154" cy="22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199141"/>
            <a:ext cx="449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Six Science Themes align with CESD Strategic Plan, CLIVAR, USGCRP, WCRP priorities</a:t>
            </a:r>
            <a:r>
              <a:rPr lang="en-US" dirty="0" smtClean="0">
                <a:latin typeface="Garamond" panose="02020404030301010803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Water Cycle and Climate Extremes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Cloud </a:t>
            </a: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Processes and Feedbacks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BGC Processes Feedbacks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High Latitude </a:t>
            </a: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Processes and Feedbacks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Modes of 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Variability and </a:t>
            </a: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Extremes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Tools include</a:t>
            </a:r>
            <a:r>
              <a:rPr lang="en-US" dirty="0" smtClean="0">
                <a:latin typeface="Garamond" panose="02020404030301010803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Advanced (multivariate) model metrics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(ILAMB, PMP)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bservation-based diagnostics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(COSP, ICESAT-2 simulators)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Techniques: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CAPT, ILIAD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4419600" y="3200400"/>
            <a:ext cx="4495800" cy="338312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754635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Overview:</a:t>
            </a:r>
          </a:p>
          <a:p>
            <a:endParaRPr lang="en-US" sz="1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1) Established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SFA’s </a:t>
            </a:r>
            <a:r>
              <a:rPr lang="en-US" sz="1400" dirty="0" smtClean="0"/>
              <a:t>addressing the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 themes</a:t>
            </a:r>
          </a:p>
          <a:p>
            <a:r>
              <a:rPr lang="en-US" sz="1400" dirty="0" smtClean="0"/>
              <a:t>2) Approximately 10-15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Nature/Science publications /year</a:t>
            </a:r>
          </a:p>
          <a:p>
            <a:r>
              <a:rPr lang="en-US" sz="1400" dirty="0" smtClean="0"/>
              <a:t>3)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 activities gaining prominence for CMIP6 </a:t>
            </a:r>
            <a:r>
              <a:rPr lang="en-US" sz="1400" dirty="0" smtClean="0"/>
              <a:t>(e.g., International </a:t>
            </a:r>
            <a:r>
              <a:rPr lang="en-US" sz="1400" dirty="0" err="1" smtClean="0"/>
              <a:t>LAnd</a:t>
            </a:r>
            <a:r>
              <a:rPr lang="en-US" sz="1400" dirty="0" smtClean="0"/>
              <a:t> Model Benchmarking -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ILAMB</a:t>
            </a:r>
            <a:r>
              <a:rPr lang="en-US" sz="1400" dirty="0" smtClean="0"/>
              <a:t>; PCMDI Metrics Package -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PMP</a:t>
            </a:r>
            <a:r>
              <a:rPr lang="en-US" sz="1400" dirty="0" smtClean="0"/>
              <a:t>)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Continued leadership contributions to CMIP, CLIVAR, WCRP activities</a:t>
            </a:r>
            <a:endParaRPr lang="en-US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51090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and Global Climate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575094"/>
          </a:xfrm>
        </p:spPr>
        <p:txBody>
          <a:bodyPr/>
          <a:lstStyle/>
          <a:p>
            <a:r>
              <a:rPr lang="en-US" sz="3600" dirty="0" smtClean="0">
                <a:latin typeface="Garamond" panose="02020404030301010803" pitchFamily="18" charset="0"/>
              </a:rPr>
              <a:t> RGCM has six science themes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-15639" y="1114209"/>
            <a:ext cx="9144000" cy="5533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00" b="1" dirty="0">
                <a:latin typeface="Garamond" panose="02020404030301010803" pitchFamily="18" charset="0"/>
              </a:rPr>
              <a:t>Water Cycle: </a:t>
            </a:r>
            <a:r>
              <a:rPr lang="en-US" sz="19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To </a:t>
            </a:r>
            <a:r>
              <a:rPr lang="en-US" sz="1900" dirty="0">
                <a:solidFill>
                  <a:schemeClr val="accent2"/>
                </a:solidFill>
                <a:latin typeface="Garamond" panose="02020404030301010803" pitchFamily="18" charset="0"/>
              </a:rPr>
              <a:t>advance predictive understanding of </a:t>
            </a:r>
            <a:r>
              <a:rPr lang="en-US" sz="1900" b="1" u="sng" dirty="0">
                <a:solidFill>
                  <a:schemeClr val="accent2"/>
                </a:solidFill>
                <a:latin typeface="Garamond" panose="02020404030301010803" pitchFamily="18" charset="0"/>
              </a:rPr>
              <a:t>multiscale water cycle processes </a:t>
            </a:r>
            <a:r>
              <a:rPr lang="en-US" sz="1900" dirty="0">
                <a:solidFill>
                  <a:schemeClr val="accent2"/>
                </a:solidFill>
                <a:latin typeface="Garamond" panose="02020404030301010803" pitchFamily="18" charset="0"/>
              </a:rPr>
              <a:t>and </a:t>
            </a:r>
            <a:r>
              <a:rPr lang="en-US" sz="1900" b="1" u="sng" dirty="0">
                <a:solidFill>
                  <a:schemeClr val="accent2"/>
                </a:solidFill>
                <a:latin typeface="Garamond" panose="02020404030301010803" pitchFamily="18" charset="0"/>
              </a:rPr>
              <a:t>hydrologic extremes </a:t>
            </a:r>
            <a:r>
              <a:rPr lang="en-US" sz="1900" dirty="0">
                <a:solidFill>
                  <a:schemeClr val="accent2"/>
                </a:solidFill>
                <a:latin typeface="Garamond" panose="02020404030301010803" pitchFamily="18" charset="0"/>
              </a:rPr>
              <a:t>and their </a:t>
            </a:r>
            <a:r>
              <a:rPr lang="en-US" sz="19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response to perturbations</a:t>
            </a:r>
            <a:endParaRPr lang="en-US" sz="1900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r>
              <a:rPr lang="en-US" sz="1900" b="1" dirty="0" smtClean="0">
                <a:latin typeface="Garamond" panose="02020404030301010803" pitchFamily="18" charset="0"/>
              </a:rPr>
              <a:t>Clouds Processes and Feedbacks:</a:t>
            </a:r>
            <a:r>
              <a:rPr lang="en-US" sz="1900" dirty="0" smtClean="0">
                <a:latin typeface="Garamond" panose="02020404030301010803" pitchFamily="18" charset="0"/>
              </a:rPr>
              <a:t> </a:t>
            </a:r>
            <a:r>
              <a:rPr lang="en-US" sz="1900" dirty="0">
                <a:solidFill>
                  <a:schemeClr val="accent6"/>
                </a:solidFill>
                <a:latin typeface="Garamond" panose="02020404030301010803" pitchFamily="18" charset="0"/>
              </a:rPr>
              <a:t>To </a:t>
            </a:r>
            <a:r>
              <a:rPr lang="en-US" sz="19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improve </a:t>
            </a:r>
            <a:r>
              <a:rPr lang="en-US" sz="1900" dirty="0">
                <a:solidFill>
                  <a:schemeClr val="accent6"/>
                </a:solidFill>
                <a:latin typeface="Garamond" panose="02020404030301010803" pitchFamily="18" charset="0"/>
              </a:rPr>
              <a:t>simulation accuracy through </a:t>
            </a:r>
            <a:r>
              <a:rPr lang="en-US" sz="1900" b="1" u="sng" dirty="0">
                <a:solidFill>
                  <a:schemeClr val="accent6"/>
                </a:solidFill>
                <a:latin typeface="Garamond" panose="02020404030301010803" pitchFamily="18" charset="0"/>
              </a:rPr>
              <a:t>better cloud representations</a:t>
            </a:r>
            <a:r>
              <a:rPr lang="en-US" sz="1900" dirty="0">
                <a:solidFill>
                  <a:schemeClr val="accent6"/>
                </a:solidFill>
                <a:latin typeface="Garamond" panose="02020404030301010803" pitchFamily="18" charset="0"/>
              </a:rPr>
              <a:t> in </a:t>
            </a:r>
            <a:r>
              <a:rPr lang="en-US" sz="19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models </a:t>
            </a:r>
            <a:r>
              <a:rPr lang="en-US" sz="1900" dirty="0">
                <a:solidFill>
                  <a:schemeClr val="accent6"/>
                </a:solidFill>
                <a:latin typeface="Garamond" panose="02020404030301010803" pitchFamily="18" charset="0"/>
              </a:rPr>
              <a:t>and determine the </a:t>
            </a:r>
            <a:r>
              <a:rPr lang="en-US" sz="1900" b="1" u="sng" dirty="0">
                <a:solidFill>
                  <a:schemeClr val="accent6"/>
                </a:solidFill>
                <a:latin typeface="Garamond" panose="02020404030301010803" pitchFamily="18" charset="0"/>
              </a:rPr>
              <a:t>real-world cloud </a:t>
            </a:r>
            <a:r>
              <a:rPr lang="en-US" sz="1900" b="1" u="sng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feedbacks </a:t>
            </a:r>
            <a:r>
              <a:rPr lang="en-US" sz="1900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in the Earth System</a:t>
            </a:r>
          </a:p>
          <a:p>
            <a:r>
              <a:rPr lang="en-US" sz="1900" b="1" dirty="0">
                <a:latin typeface="Garamond" panose="02020404030301010803" pitchFamily="18" charset="0"/>
              </a:rPr>
              <a:t>BGC Processes and Feedbacks: </a:t>
            </a:r>
            <a:r>
              <a:rPr lang="en-US" sz="19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To </a:t>
            </a:r>
            <a:r>
              <a:rPr lang="en-US" sz="1900" dirty="0">
                <a:solidFill>
                  <a:srgbClr val="00B0F0"/>
                </a:solidFill>
                <a:latin typeface="Garamond" panose="02020404030301010803" pitchFamily="18" charset="0"/>
              </a:rPr>
              <a:t>identify and quantify </a:t>
            </a:r>
            <a:r>
              <a:rPr lang="en-US" sz="1900" b="1" u="sng" dirty="0">
                <a:solidFill>
                  <a:srgbClr val="00B0F0"/>
                </a:solidFill>
                <a:latin typeface="Garamond" panose="02020404030301010803" pitchFamily="18" charset="0"/>
              </a:rPr>
              <a:t>feedbacks between biogeochemical cycles and the climate system</a:t>
            </a:r>
            <a:r>
              <a:rPr lang="en-US" sz="1900" dirty="0">
                <a:solidFill>
                  <a:srgbClr val="00B0F0"/>
                </a:solidFill>
                <a:latin typeface="Garamond" panose="02020404030301010803" pitchFamily="18" charset="0"/>
              </a:rPr>
              <a:t> and to quantify and </a:t>
            </a:r>
            <a:r>
              <a:rPr lang="en-US" sz="1900" b="1" u="sng" dirty="0">
                <a:solidFill>
                  <a:srgbClr val="00B0F0"/>
                </a:solidFill>
                <a:latin typeface="Garamond" panose="02020404030301010803" pitchFamily="18" charset="0"/>
              </a:rPr>
              <a:t>reduce the uncertainties in ESMs </a:t>
            </a:r>
            <a:r>
              <a:rPr lang="en-US" sz="1900" dirty="0">
                <a:solidFill>
                  <a:srgbClr val="00B0F0"/>
                </a:solidFill>
                <a:latin typeface="Garamond" panose="02020404030301010803" pitchFamily="18" charset="0"/>
              </a:rPr>
              <a:t>associated with these feedback processes.</a:t>
            </a:r>
            <a:endParaRPr lang="en-US" sz="1900" dirty="0" smtClean="0">
              <a:solidFill>
                <a:srgbClr val="00B0F0"/>
              </a:solidFill>
              <a:latin typeface="Garamond" panose="02020404030301010803" pitchFamily="18" charset="0"/>
            </a:endParaRPr>
          </a:p>
          <a:p>
            <a:r>
              <a:rPr lang="en-US" sz="1900" b="1" dirty="0">
                <a:latin typeface="Garamond" panose="02020404030301010803" pitchFamily="18" charset="0"/>
              </a:rPr>
              <a:t>High Latitude </a:t>
            </a:r>
            <a:r>
              <a:rPr lang="en-US" sz="1900" b="1" dirty="0" smtClean="0">
                <a:latin typeface="Garamond" panose="02020404030301010803" pitchFamily="18" charset="0"/>
              </a:rPr>
              <a:t>Processes and Feedbacks: </a:t>
            </a:r>
            <a:r>
              <a:rPr lang="en-US" sz="1900" dirty="0">
                <a:solidFill>
                  <a:schemeClr val="accent1"/>
                </a:solidFill>
                <a:latin typeface="Garamond" panose="02020404030301010803" pitchFamily="18" charset="0"/>
              </a:rPr>
              <a:t>To better understand the processes driving </a:t>
            </a:r>
            <a:r>
              <a:rPr lang="en-US" sz="1900" b="1" u="sng" dirty="0">
                <a:solidFill>
                  <a:schemeClr val="accent1"/>
                </a:solidFill>
                <a:latin typeface="Garamond" panose="02020404030301010803" pitchFamily="18" charset="0"/>
              </a:rPr>
              <a:t>rapid climate change at high latitudes </a:t>
            </a:r>
            <a:r>
              <a:rPr lang="en-US" sz="1900" dirty="0">
                <a:solidFill>
                  <a:schemeClr val="accent1"/>
                </a:solidFill>
                <a:latin typeface="Garamond" panose="02020404030301010803" pitchFamily="18" charset="0"/>
              </a:rPr>
              <a:t>and </a:t>
            </a:r>
            <a:r>
              <a:rPr lang="en-US" sz="1900" b="1" u="sng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the interactions with the lower latitudes</a:t>
            </a:r>
          </a:p>
          <a:p>
            <a:r>
              <a:rPr lang="en-US" sz="1900" b="1" dirty="0" smtClean="0">
                <a:latin typeface="Garamond" panose="02020404030301010803" pitchFamily="18" charset="0"/>
              </a:rPr>
              <a:t>Modes of Variability </a:t>
            </a:r>
            <a:r>
              <a:rPr lang="en-US" sz="1900" b="1" dirty="0">
                <a:latin typeface="Garamond" panose="02020404030301010803" pitchFamily="18" charset="0"/>
              </a:rPr>
              <a:t>and </a:t>
            </a:r>
            <a:r>
              <a:rPr lang="en-US" sz="1900" b="1" dirty="0" smtClean="0">
                <a:latin typeface="Garamond" panose="02020404030301010803" pitchFamily="18" charset="0"/>
              </a:rPr>
              <a:t>Change in the Earth system:  </a:t>
            </a:r>
            <a:r>
              <a:rPr lang="en-US" sz="1900" dirty="0">
                <a:solidFill>
                  <a:schemeClr val="accent3"/>
                </a:solidFill>
                <a:latin typeface="Garamond" panose="02020404030301010803" pitchFamily="18" charset="0"/>
              </a:rPr>
              <a:t>To provide insight into the interplay between internally generated </a:t>
            </a:r>
            <a:r>
              <a:rPr lang="en-US" sz="1900" b="1" u="sng" dirty="0" smtClean="0">
                <a:solidFill>
                  <a:schemeClr val="accent3"/>
                </a:solidFill>
                <a:latin typeface="Garamond" panose="02020404030301010803" pitchFamily="18" charset="0"/>
              </a:rPr>
              <a:t>natural variability </a:t>
            </a:r>
            <a:r>
              <a:rPr lang="en-US" sz="1900" b="1" u="sng" dirty="0">
                <a:solidFill>
                  <a:schemeClr val="accent3"/>
                </a:solidFill>
                <a:latin typeface="Garamond" panose="02020404030301010803" pitchFamily="18" charset="0"/>
              </a:rPr>
              <a:t>and externally forced response </a:t>
            </a:r>
            <a:r>
              <a:rPr lang="en-US" sz="1900" dirty="0">
                <a:solidFill>
                  <a:schemeClr val="accent3"/>
                </a:solidFill>
                <a:latin typeface="Garamond" panose="02020404030301010803" pitchFamily="18" charset="0"/>
              </a:rPr>
              <a:t>for improved understanding </a:t>
            </a:r>
            <a:r>
              <a:rPr lang="en-US" sz="1900" b="1" u="sng" dirty="0">
                <a:solidFill>
                  <a:schemeClr val="accent3"/>
                </a:solidFill>
                <a:latin typeface="Garamond" panose="02020404030301010803" pitchFamily="18" charset="0"/>
              </a:rPr>
              <a:t>of near-term decadal predictability</a:t>
            </a:r>
            <a:r>
              <a:rPr lang="en-US" sz="1900" dirty="0">
                <a:solidFill>
                  <a:schemeClr val="accent3"/>
                </a:solidFill>
                <a:latin typeface="Garamond" panose="02020404030301010803" pitchFamily="18" charset="0"/>
              </a:rPr>
              <a:t> and predictions in the context of </a:t>
            </a:r>
            <a:r>
              <a:rPr lang="en-US" sz="1900" b="1" u="sng" dirty="0">
                <a:solidFill>
                  <a:schemeClr val="accent3"/>
                </a:solidFill>
                <a:latin typeface="Garamond" panose="02020404030301010803" pitchFamily="18" charset="0"/>
              </a:rPr>
              <a:t>longer term projections </a:t>
            </a:r>
            <a:r>
              <a:rPr lang="en-US" sz="1900" dirty="0">
                <a:solidFill>
                  <a:schemeClr val="accent3"/>
                </a:solidFill>
                <a:latin typeface="Garamond" panose="02020404030301010803" pitchFamily="18" charset="0"/>
              </a:rPr>
              <a:t>of anthropogenic climate </a:t>
            </a:r>
            <a:r>
              <a:rPr lang="en-US" sz="1900" dirty="0" smtClean="0">
                <a:solidFill>
                  <a:schemeClr val="accent3"/>
                </a:solidFill>
                <a:latin typeface="Garamond" panose="02020404030301010803" pitchFamily="18" charset="0"/>
              </a:rPr>
              <a:t>change</a:t>
            </a:r>
          </a:p>
          <a:p>
            <a:r>
              <a:rPr lang="en-US" sz="1900" b="1" dirty="0">
                <a:latin typeface="Garamond" panose="02020404030301010803" pitchFamily="18" charset="0"/>
              </a:rPr>
              <a:t>Extreme Events: </a:t>
            </a:r>
            <a:r>
              <a:rPr lang="en-US" sz="1900" dirty="0">
                <a:solidFill>
                  <a:srgbClr val="7030A0"/>
                </a:solidFill>
                <a:latin typeface="Garamond" panose="02020404030301010803" pitchFamily="18" charset="0"/>
              </a:rPr>
              <a:t>develops predictive understanding of  </a:t>
            </a:r>
            <a:r>
              <a:rPr lang="en-US" sz="1900" b="1" u="sng" dirty="0">
                <a:solidFill>
                  <a:srgbClr val="7030A0"/>
                </a:solidFill>
                <a:latin typeface="Garamond" panose="02020404030301010803" pitchFamily="18" charset="0"/>
              </a:rPr>
              <a:t>extreme weather events</a:t>
            </a:r>
            <a:r>
              <a:rPr lang="en-US" sz="1900" dirty="0">
                <a:solidFill>
                  <a:srgbClr val="7030A0"/>
                </a:solidFill>
                <a:latin typeface="Garamond" panose="02020404030301010803" pitchFamily="18" charset="0"/>
              </a:rPr>
              <a:t>, especially droughts and floods, with a focus on </a:t>
            </a:r>
            <a:r>
              <a:rPr lang="en-US" sz="1900" b="1" u="sng" dirty="0">
                <a:solidFill>
                  <a:srgbClr val="7030A0"/>
                </a:solidFill>
                <a:latin typeface="Garamond" panose="02020404030301010803" pitchFamily="18" charset="0"/>
              </a:rPr>
              <a:t>understanding the physical mechanisms that drive variability and long-term changes </a:t>
            </a:r>
            <a:r>
              <a:rPr lang="en-US" sz="1900" b="1" u="sng" dirty="0" smtClean="0">
                <a:solidFill>
                  <a:srgbClr val="7030A0"/>
                </a:solidFill>
                <a:latin typeface="Garamond" panose="02020404030301010803" pitchFamily="18" charset="0"/>
              </a:rPr>
              <a:t>in extremes</a:t>
            </a:r>
            <a:endParaRPr lang="en-US" sz="1900" b="1" u="sng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1045992"/>
          </a:xfrm>
        </p:spPr>
        <p:txBody>
          <a:bodyPr/>
          <a:lstStyle/>
          <a:p>
            <a:r>
              <a:rPr lang="en-US" sz="3600" dirty="0" smtClean="0">
                <a:latin typeface="Garamond" panose="02020404030301010803" pitchFamily="18" charset="0"/>
              </a:rPr>
              <a:t>RGCM program - Overview</a:t>
            </a:r>
            <a:r>
              <a:rPr lang="en-US" sz="3600" u="sng" dirty="0">
                <a:solidFill>
                  <a:srgbClr val="FF0000"/>
                </a:solidFill>
                <a:latin typeface="Garamond" panose="02020404030301010803" pitchFamily="18" charset="0"/>
              </a:rPr>
              <a:t/>
            </a:r>
            <a:br>
              <a:rPr lang="en-US" sz="3600" u="sng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5304" y="1018572"/>
            <a:ext cx="8731250" cy="19295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Goal </a:t>
            </a:r>
            <a:r>
              <a:rPr lang="en-US" sz="26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is </a:t>
            </a:r>
            <a:r>
              <a:rPr lang="en-US" sz="2600" dirty="0">
                <a:solidFill>
                  <a:srgbClr val="FF0000"/>
                </a:solidFill>
                <a:latin typeface="Garamond" panose="02020404030301010803" pitchFamily="18" charset="0"/>
              </a:rPr>
              <a:t>to enhance </a:t>
            </a:r>
            <a:r>
              <a:rPr lang="en-US" sz="26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 </a:t>
            </a:r>
            <a:r>
              <a:rPr lang="en-US" sz="26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predictive </a:t>
            </a:r>
            <a:r>
              <a:rPr lang="en-US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and process- and system-level understanding</a:t>
            </a:r>
            <a:r>
              <a:rPr lang="en-US" sz="2600" dirty="0">
                <a:solidFill>
                  <a:srgbClr val="FF0000"/>
                </a:solidFill>
                <a:latin typeface="Garamond" panose="02020404030301010803" pitchFamily="18" charset="0"/>
              </a:rPr>
              <a:t> of the </a:t>
            </a:r>
            <a:r>
              <a:rPr lang="en-US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modes of variability and change</a:t>
            </a:r>
            <a:r>
              <a:rPr lang="en-US" sz="2600" dirty="0">
                <a:solidFill>
                  <a:srgbClr val="FF0000"/>
                </a:solidFill>
                <a:latin typeface="Garamond" panose="02020404030301010803" pitchFamily="18" charset="0"/>
              </a:rPr>
              <a:t> within the Earth system by advancing </a:t>
            </a:r>
            <a:r>
              <a:rPr lang="en-US" sz="2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capabilities to design, evaluate, diagnose, and analyze global and regional Earth system </a:t>
            </a:r>
            <a:r>
              <a:rPr lang="en-US" sz="26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models</a:t>
            </a:r>
            <a:r>
              <a:rPr lang="en-US" sz="26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informed </a:t>
            </a:r>
            <a:r>
              <a:rPr lang="en-US" sz="2600" dirty="0">
                <a:solidFill>
                  <a:srgbClr val="FF0000"/>
                </a:solidFill>
                <a:latin typeface="Garamond" panose="02020404030301010803" pitchFamily="18" charset="0"/>
              </a:rPr>
              <a:t>by observations. </a:t>
            </a:r>
            <a:endParaRPr lang="en-US" sz="26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>
              <a:latin typeface="Garamond" panose="02020404030301010803" pitchFamily="18" charset="0"/>
            </a:endParaRPr>
          </a:p>
          <a:p>
            <a:pPr marL="346075" lvl="1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5304" y="2948104"/>
            <a:ext cx="8731250" cy="35258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Garamond" panose="02020404030301010803" pitchFamily="18" charset="0"/>
              </a:rPr>
              <a:t>Developing </a:t>
            </a:r>
            <a:r>
              <a:rPr lang="en-US" b="1" dirty="0">
                <a:latin typeface="Garamond" panose="02020404030301010803" pitchFamily="18" charset="0"/>
              </a:rPr>
              <a:t>frameworks using a hierarchy of models </a:t>
            </a:r>
            <a:r>
              <a:rPr lang="en-US" dirty="0">
                <a:latin typeface="Garamond" panose="02020404030301010803" pitchFamily="18" charset="0"/>
              </a:rPr>
              <a:t>ranging complex very high resolution </a:t>
            </a:r>
            <a:r>
              <a:rPr lang="en-US" dirty="0" smtClean="0">
                <a:latin typeface="Garamond" panose="02020404030301010803" pitchFamily="18" charset="0"/>
              </a:rPr>
              <a:t>to </a:t>
            </a:r>
            <a:r>
              <a:rPr lang="en-US" dirty="0">
                <a:latin typeface="Garamond" panose="02020404030301010803" pitchFamily="18" charset="0"/>
              </a:rPr>
              <a:t>less complex system models or idealized configurations of complex models, and reduced complexity </a:t>
            </a:r>
            <a:r>
              <a:rPr lang="en-US" dirty="0" smtClean="0">
                <a:latin typeface="Garamond" panose="02020404030301010803" pitchFamily="18" charset="0"/>
              </a:rPr>
              <a:t>models for </a:t>
            </a:r>
          </a:p>
          <a:p>
            <a:pPr lvl="1"/>
            <a:r>
              <a:rPr lang="en-US" sz="1800" b="1" dirty="0" smtClean="0">
                <a:latin typeface="Garamond" panose="02020404030301010803" pitchFamily="18" charset="0"/>
              </a:rPr>
              <a:t>Hypothesis </a:t>
            </a:r>
            <a:r>
              <a:rPr lang="en-US" sz="1800" b="1" dirty="0">
                <a:latin typeface="Garamond" panose="02020404030301010803" pitchFamily="18" charset="0"/>
              </a:rPr>
              <a:t>testing </a:t>
            </a:r>
            <a:r>
              <a:rPr lang="en-US" sz="1800" b="1" dirty="0" smtClean="0">
                <a:latin typeface="Garamond" panose="02020404030301010803" pitchFamily="18" charset="0"/>
              </a:rPr>
              <a:t>addressing </a:t>
            </a:r>
            <a:r>
              <a:rPr lang="en-US" sz="1800" b="1" dirty="0">
                <a:latin typeface="Garamond" panose="02020404030301010803" pitchFamily="18" charset="0"/>
              </a:rPr>
              <a:t>scientific </a:t>
            </a:r>
            <a:r>
              <a:rPr lang="en-US" sz="1800" b="1" dirty="0" smtClean="0">
                <a:latin typeface="Garamond" panose="02020404030301010803" pitchFamily="18" charset="0"/>
              </a:rPr>
              <a:t>questions.</a:t>
            </a:r>
          </a:p>
          <a:p>
            <a:pPr lvl="1"/>
            <a:r>
              <a:rPr lang="en-US" sz="1800" b="1" dirty="0" smtClean="0">
                <a:latin typeface="Garamond" panose="02020404030301010803" pitchFamily="18" charset="0"/>
              </a:rPr>
              <a:t>Holistic </a:t>
            </a:r>
            <a:r>
              <a:rPr lang="en-US" sz="1800" b="1" dirty="0">
                <a:latin typeface="Garamond" panose="02020404030301010803" pitchFamily="18" charset="0"/>
              </a:rPr>
              <a:t>uncertainty characterization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Systematic comparison with observations, quantifiable metrics and novel diagnostics</a:t>
            </a:r>
            <a:r>
              <a:rPr lang="en-US" dirty="0" smtClean="0">
                <a:latin typeface="Garamond" panose="02020404030301010803" pitchFamily="18" charset="0"/>
              </a:rPr>
              <a:t> enables 1) advancing understanding of the Earth system; 2) improving models; and 3) reducing uncertainties that exist in current Earth system models. 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40292"/>
              </p:ext>
            </p:extLst>
          </p:nvPr>
        </p:nvGraphicFramePr>
        <p:xfrm>
          <a:off x="1666756" y="80080"/>
          <a:ext cx="6782760" cy="874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53640"/>
                <a:gridCol w="753640"/>
                <a:gridCol w="753640"/>
                <a:gridCol w="753640"/>
                <a:gridCol w="753640"/>
                <a:gridCol w="753640"/>
                <a:gridCol w="753640"/>
                <a:gridCol w="753640"/>
                <a:gridCol w="753640"/>
              </a:tblGrid>
              <a:tr h="4372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2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7558268" y="0"/>
            <a:ext cx="983848" cy="112607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4" y="80080"/>
            <a:ext cx="8882114" cy="51090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RGCM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96678" y="5685971"/>
            <a:ext cx="8266322" cy="762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Foundational Capabilities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762000" y="4147959"/>
            <a:ext cx="7848600" cy="1186041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Cross-cutting Foundational and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Capabilities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3066" y="2902034"/>
            <a:ext cx="1359347" cy="9015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Latitude Feedbacks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8365" y="2889470"/>
            <a:ext cx="1224344" cy="926659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Cycle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8957" y="2902033"/>
            <a:ext cx="1384043" cy="901533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BGC feedbacks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8661" y="2902034"/>
            <a:ext cx="1224346" cy="901531"/>
          </a:xfrm>
          <a:prstGeom prst="rect">
            <a:avLst/>
          </a:prstGeom>
          <a:solidFill>
            <a:schemeClr val="accent4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908469"/>
            <a:ext cx="1143000" cy="888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 of Variability&amp; Change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913186" y="1155834"/>
            <a:ext cx="7458454" cy="11836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at regional and global scales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" y="2570206"/>
            <a:ext cx="8153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3962400"/>
            <a:ext cx="8153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" y="5486400"/>
            <a:ext cx="81534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8552" y="2914904"/>
            <a:ext cx="1338562" cy="87579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131" y="2577838"/>
            <a:ext cx="530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CAs, and University Projects contribute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The portfolio as it relates to…..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5551"/>
            <a:ext cx="2971800" cy="566936"/>
          </a:xfrm>
          <a:prstGeom prst="rect">
            <a:avLst/>
          </a:prstGeom>
          <a:solidFill>
            <a:srgbClr val="0053AB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High Latitude Feedbacks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51834"/>
            <a:ext cx="2971800" cy="566936"/>
          </a:xfrm>
          <a:prstGeom prst="rect">
            <a:avLst/>
          </a:prstGeom>
          <a:solidFill>
            <a:srgbClr val="31DAFF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Cycle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2971800" cy="566936"/>
          </a:xfrm>
          <a:prstGeom prst="rect">
            <a:avLst/>
          </a:prstGeom>
          <a:solidFill>
            <a:srgbClr val="EAA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Analysis of BGC feedbacks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088117"/>
            <a:ext cx="2971800" cy="566936"/>
          </a:xfrm>
          <a:prstGeom prst="rect">
            <a:avLst/>
          </a:prstGeom>
          <a:solidFill>
            <a:srgbClr val="BA06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Extremes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179268"/>
            <a:ext cx="2971800" cy="566936"/>
          </a:xfrm>
          <a:prstGeom prst="rect">
            <a:avLst/>
          </a:prstGeom>
          <a:solidFill>
            <a:srgbClr val="6A8E44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CVC and Cloud Processes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02733" y="2395478"/>
            <a:ext cx="4933383" cy="3416320"/>
            <a:chOff x="3102733" y="2395478"/>
            <a:chExt cx="4933383" cy="3416320"/>
          </a:xfrm>
        </p:grpSpPr>
        <p:sp>
          <p:nvSpPr>
            <p:cNvPr id="4" name="TextBox 3"/>
            <p:cNvSpPr txBox="1"/>
            <p:nvPr/>
          </p:nvSpPr>
          <p:spPr>
            <a:xfrm>
              <a:off x="4349081" y="2395478"/>
              <a:ext cx="3687035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Garamond" panose="02020404030301010803" pitchFamily="18" charset="0"/>
                </a:rPr>
                <a:t>CESD Priorities</a:t>
              </a:r>
            </a:p>
            <a:p>
              <a:pPr algn="ctr"/>
              <a:r>
                <a:rPr lang="en-US" sz="2800" b="1" dirty="0">
                  <a:latin typeface="Garamond" panose="02020404030301010803" pitchFamily="18" charset="0"/>
                </a:rPr>
                <a:t>5</a:t>
              </a:r>
              <a:r>
                <a:rPr lang="en-US" sz="2800" b="1" dirty="0" smtClean="0">
                  <a:latin typeface="Garamond" panose="02020404030301010803" pitchFamily="18" charset="0"/>
                </a:rPr>
                <a:t> Research Challenges</a:t>
              </a:r>
              <a:endParaRPr lang="en-US" sz="2800" b="1" dirty="0">
                <a:latin typeface="Garamond" panose="02020404030301010803" pitchFamily="18" charset="0"/>
              </a:endParaRPr>
            </a:p>
            <a:p>
              <a:r>
                <a:rPr lang="en-US" sz="2000" dirty="0" smtClean="0">
                  <a:latin typeface="Garamond" panose="02020404030301010803" pitchFamily="18" charset="0"/>
                </a:rPr>
                <a:t>Drivers and Responses</a:t>
              </a:r>
              <a:endParaRPr lang="en-US" sz="2000" dirty="0">
                <a:latin typeface="Garamond" panose="02020404030301010803" pitchFamily="18" charset="0"/>
              </a:endParaRPr>
            </a:p>
            <a:p>
              <a:r>
                <a:rPr lang="en-US" sz="2000" dirty="0" smtClean="0">
                  <a:latin typeface="Garamond" panose="02020404030301010803" pitchFamily="18" charset="0"/>
                </a:rPr>
                <a:t>High Latitude </a:t>
              </a:r>
            </a:p>
            <a:p>
              <a:endParaRPr lang="en-US" sz="2000" dirty="0" smtClean="0">
                <a:latin typeface="Garamond" panose="02020404030301010803" pitchFamily="18" charset="0"/>
              </a:endParaRPr>
            </a:p>
            <a:p>
              <a:r>
                <a:rPr lang="en-US" sz="2000" dirty="0" smtClean="0">
                  <a:latin typeface="Garamond" panose="02020404030301010803" pitchFamily="18" charset="0"/>
                </a:rPr>
                <a:t>Integrated Water Cycle</a:t>
              </a:r>
            </a:p>
            <a:p>
              <a:endParaRPr lang="en-US" sz="2000" dirty="0" smtClean="0">
                <a:latin typeface="Garamond" panose="02020404030301010803" pitchFamily="18" charset="0"/>
              </a:endParaRPr>
            </a:p>
            <a:p>
              <a:r>
                <a:rPr lang="en-US" sz="2000" dirty="0" smtClean="0">
                  <a:latin typeface="Garamond" panose="02020404030301010803" pitchFamily="18" charset="0"/>
                </a:rPr>
                <a:t>Biogeochemistry</a:t>
              </a:r>
            </a:p>
            <a:p>
              <a:endParaRPr lang="en-US" sz="2000" dirty="0" smtClean="0">
                <a:latin typeface="Garamond" panose="02020404030301010803" pitchFamily="18" charset="0"/>
              </a:endParaRPr>
            </a:p>
            <a:p>
              <a:r>
                <a:rPr lang="en-US" sz="2000" b="1" dirty="0" smtClean="0">
                  <a:latin typeface="Garamond" panose="02020404030301010803" pitchFamily="18" charset="0"/>
                </a:rPr>
                <a:t>Data-Model Integration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2449845">
              <a:off x="3263901" y="2828527"/>
              <a:ext cx="1219200" cy="123825"/>
            </a:xfrm>
            <a:prstGeom prst="rightArrow">
              <a:avLst/>
            </a:prstGeom>
            <a:solidFill>
              <a:srgbClr val="6A8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449845">
              <a:off x="3244931" y="3378563"/>
              <a:ext cx="1219200" cy="123825"/>
            </a:xfrm>
            <a:prstGeom prst="rightArrow">
              <a:avLst/>
            </a:prstGeom>
            <a:solidFill>
              <a:srgbClr val="005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36194">
              <a:off x="3223210" y="3959318"/>
              <a:ext cx="1219200" cy="123825"/>
            </a:xfrm>
            <a:prstGeom prst="rightArrow">
              <a:avLst/>
            </a:prstGeom>
            <a:solidFill>
              <a:srgbClr val="31D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102733" y="4343400"/>
              <a:ext cx="1219200" cy="123825"/>
            </a:xfrm>
            <a:prstGeom prst="rightArrow">
              <a:avLst/>
            </a:prstGeom>
            <a:solidFill>
              <a:srgbClr val="BA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24200" y="4904716"/>
              <a:ext cx="1219200" cy="123825"/>
            </a:xfrm>
            <a:prstGeom prst="rightArrow">
              <a:avLst/>
            </a:prstGeom>
            <a:solidFill>
              <a:srgbClr val="EA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The portfolio as it relates to…..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5551"/>
            <a:ext cx="2971800" cy="566936"/>
          </a:xfrm>
          <a:prstGeom prst="rect">
            <a:avLst/>
          </a:prstGeom>
          <a:solidFill>
            <a:srgbClr val="0053AB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High Latitude Feedbacks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51834"/>
            <a:ext cx="2971800" cy="566936"/>
          </a:xfrm>
          <a:prstGeom prst="rect">
            <a:avLst/>
          </a:prstGeom>
          <a:solidFill>
            <a:srgbClr val="31DAFF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Cycle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2971800" cy="566936"/>
          </a:xfrm>
          <a:prstGeom prst="rect">
            <a:avLst/>
          </a:prstGeom>
          <a:solidFill>
            <a:srgbClr val="EAA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Analysis of BGC feedbacks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088117"/>
            <a:ext cx="2971800" cy="566936"/>
          </a:xfrm>
          <a:prstGeom prst="rect">
            <a:avLst/>
          </a:prstGeom>
          <a:solidFill>
            <a:srgbClr val="BA06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Extremes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179268"/>
            <a:ext cx="2971800" cy="566936"/>
          </a:xfrm>
          <a:prstGeom prst="rect">
            <a:avLst/>
          </a:prstGeom>
          <a:solidFill>
            <a:srgbClr val="6A8E44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CVC and Cloud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1876425" cy="11906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02733" y="2395478"/>
            <a:ext cx="5812667" cy="2985433"/>
            <a:chOff x="3102733" y="2395478"/>
            <a:chExt cx="5812667" cy="2985433"/>
          </a:xfrm>
        </p:grpSpPr>
        <p:sp>
          <p:nvSpPr>
            <p:cNvPr id="4" name="TextBox 3"/>
            <p:cNvSpPr txBox="1"/>
            <p:nvPr/>
          </p:nvSpPr>
          <p:spPr>
            <a:xfrm>
              <a:off x="4256881" y="2395478"/>
              <a:ext cx="4658519" cy="298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Garamond" panose="02020404030301010803" pitchFamily="18" charset="0"/>
                </a:rPr>
                <a:t>4 </a:t>
              </a:r>
              <a:r>
                <a:rPr lang="en-US" sz="2800" b="1" dirty="0" smtClean="0">
                  <a:latin typeface="Garamond" panose="02020404030301010803" pitchFamily="18" charset="0"/>
                </a:rPr>
                <a:t>Research Challenges</a:t>
              </a:r>
              <a:endParaRPr lang="en-US" sz="2800" b="1" dirty="0">
                <a:latin typeface="Garamond" panose="02020404030301010803" pitchFamily="18" charset="0"/>
              </a:endParaRPr>
            </a:p>
            <a:p>
              <a:endParaRPr lang="en-US" sz="2000" dirty="0">
                <a:latin typeface="Garamond" panose="02020404030301010803" pitchFamily="18" charset="0"/>
              </a:endParaRPr>
            </a:p>
            <a:p>
              <a:r>
                <a:rPr lang="en-US" sz="2000" dirty="0">
                  <a:latin typeface="Garamond" panose="02020404030301010803" pitchFamily="18" charset="0"/>
                </a:rPr>
                <a:t>Decadal variability and predictability</a:t>
              </a:r>
              <a:br>
                <a:rPr lang="en-US" sz="2000" dirty="0">
                  <a:latin typeface="Garamond" panose="02020404030301010803" pitchFamily="18" charset="0"/>
                </a:rPr>
              </a:br>
              <a:endParaRPr lang="en-US" sz="2000" dirty="0">
                <a:latin typeface="Garamond" panose="02020404030301010803" pitchFamily="18" charset="0"/>
              </a:endParaRPr>
            </a:p>
            <a:p>
              <a:r>
                <a:rPr lang="en-US" sz="2000" dirty="0">
                  <a:latin typeface="Garamond" panose="02020404030301010803" pitchFamily="18" charset="0"/>
                </a:rPr>
                <a:t>Polar climate changes</a:t>
              </a:r>
              <a:br>
                <a:rPr lang="en-US" sz="2000" dirty="0">
                  <a:latin typeface="Garamond" panose="02020404030301010803" pitchFamily="18" charset="0"/>
                </a:rPr>
              </a:br>
              <a:endParaRPr lang="en-US" sz="2000" dirty="0">
                <a:latin typeface="Garamond" panose="02020404030301010803" pitchFamily="18" charset="0"/>
              </a:endParaRPr>
            </a:p>
            <a:p>
              <a:r>
                <a:rPr lang="en-US" sz="2000" dirty="0">
                  <a:latin typeface="Garamond" panose="02020404030301010803" pitchFamily="18" charset="0"/>
                </a:rPr>
                <a:t>Climate extremes</a:t>
              </a:r>
              <a:br>
                <a:rPr lang="en-US" sz="2000" dirty="0">
                  <a:latin typeface="Garamond" panose="02020404030301010803" pitchFamily="18" charset="0"/>
                </a:rPr>
              </a:br>
              <a:endParaRPr lang="en-US" sz="2000" dirty="0">
                <a:latin typeface="Garamond" panose="02020404030301010803" pitchFamily="18" charset="0"/>
              </a:endParaRPr>
            </a:p>
            <a:p>
              <a:r>
                <a:rPr lang="en-US" sz="2000" dirty="0">
                  <a:latin typeface="Garamond" panose="02020404030301010803" pitchFamily="18" charset="0"/>
                </a:rPr>
                <a:t>Climate and marine </a:t>
              </a:r>
              <a:r>
                <a:rPr lang="en-US" sz="2000" dirty="0" smtClean="0">
                  <a:latin typeface="Garamond" panose="02020404030301010803" pitchFamily="18" charset="0"/>
                </a:rPr>
                <a:t>carbon/biogeochemistry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2449845">
              <a:off x="3263901" y="2828527"/>
              <a:ext cx="1219200" cy="123825"/>
            </a:xfrm>
            <a:prstGeom prst="rightArrow">
              <a:avLst/>
            </a:prstGeom>
            <a:solidFill>
              <a:srgbClr val="6A8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449845">
              <a:off x="3244931" y="3378563"/>
              <a:ext cx="1219200" cy="123825"/>
            </a:xfrm>
            <a:prstGeom prst="rightArrow">
              <a:avLst/>
            </a:prstGeom>
            <a:solidFill>
              <a:srgbClr val="005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36194">
              <a:off x="3223210" y="3959318"/>
              <a:ext cx="1219200" cy="123825"/>
            </a:xfrm>
            <a:prstGeom prst="rightArrow">
              <a:avLst/>
            </a:prstGeom>
            <a:solidFill>
              <a:srgbClr val="31D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102733" y="4343400"/>
              <a:ext cx="1219200" cy="123825"/>
            </a:xfrm>
            <a:prstGeom prst="rightArrow">
              <a:avLst/>
            </a:prstGeom>
            <a:solidFill>
              <a:srgbClr val="BA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124200" y="4904716"/>
              <a:ext cx="1219200" cy="123825"/>
            </a:xfrm>
            <a:prstGeom prst="rightArrow">
              <a:avLst/>
            </a:prstGeom>
            <a:solidFill>
              <a:srgbClr val="EA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0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815551"/>
            <a:ext cx="2971800" cy="566936"/>
          </a:xfrm>
          <a:prstGeom prst="rect">
            <a:avLst/>
          </a:prstGeom>
          <a:solidFill>
            <a:srgbClr val="0053AB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High Latitude Feedbacks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51834"/>
            <a:ext cx="2971800" cy="566936"/>
          </a:xfrm>
          <a:prstGeom prst="rect">
            <a:avLst/>
          </a:prstGeom>
          <a:solidFill>
            <a:srgbClr val="31DAFF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Cycle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2971800" cy="566936"/>
          </a:xfrm>
          <a:prstGeom prst="rect">
            <a:avLst/>
          </a:prstGeom>
          <a:solidFill>
            <a:srgbClr val="EAA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Analysis of BGC feedbacks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088117"/>
            <a:ext cx="2971800" cy="566936"/>
          </a:xfrm>
          <a:prstGeom prst="rect">
            <a:avLst/>
          </a:prstGeom>
          <a:solidFill>
            <a:srgbClr val="BA06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Extremes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179268"/>
            <a:ext cx="2971800" cy="566936"/>
          </a:xfrm>
          <a:prstGeom prst="rect">
            <a:avLst/>
          </a:prstGeom>
          <a:solidFill>
            <a:srgbClr val="6A8E44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CVC and Cloud Processes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>
          <a:xfrm>
            <a:off x="5078792" y="1143000"/>
            <a:ext cx="2769808" cy="10346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02532" y="2089666"/>
            <a:ext cx="498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Research Challenges</a:t>
            </a:r>
            <a:endParaRPr lang="en-US" sz="2800" b="1" dirty="0">
              <a:latin typeface="Garamond" panose="02020404030301010803" pitchFamily="18" charset="0"/>
            </a:endParaRPr>
          </a:p>
          <a:p>
            <a:endParaRPr lang="en-US" sz="2000" dirty="0" smtClean="0">
              <a:latin typeface="Garamond" panose="02020404030301010803" pitchFamily="18" charset="0"/>
            </a:endParaRPr>
          </a:p>
          <a:p>
            <a:r>
              <a:rPr lang="en-US" sz="2000" dirty="0" smtClean="0">
                <a:latin typeface="Garamond" panose="02020404030301010803" pitchFamily="18" charset="0"/>
              </a:rPr>
              <a:t>Clouds</a:t>
            </a:r>
            <a:r>
              <a:rPr lang="en-US" sz="2000" dirty="0">
                <a:latin typeface="Garamond" panose="02020404030301010803" pitchFamily="18" charset="0"/>
              </a:rPr>
              <a:t>, Circulation and Climate Sensitivity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 Sea-level Rise and Regional Impacts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Cryosphere</a:t>
            </a:r>
            <a:r>
              <a:rPr lang="en-US" sz="2000" dirty="0">
                <a:latin typeface="Garamond" panose="02020404030301010803" pitchFamily="18" charset="0"/>
              </a:rPr>
              <a:t> in a Changing Climate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Changes in Water Availability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Science Underpinning the Prediction and Attribution of Extreme Events</a:t>
            </a:r>
          </a:p>
          <a:p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Regional Climate Information</a:t>
            </a:r>
          </a:p>
        </p:txBody>
      </p:sp>
      <p:sp>
        <p:nvSpPr>
          <p:cNvPr id="22" name="Right Arrow 21"/>
          <p:cNvSpPr/>
          <p:nvPr/>
        </p:nvSpPr>
        <p:spPr>
          <a:xfrm rot="2449845">
            <a:off x="3271245" y="2626487"/>
            <a:ext cx="889044" cy="123825"/>
          </a:xfrm>
          <a:prstGeom prst="rightArrow">
            <a:avLst/>
          </a:prstGeom>
          <a:solidFill>
            <a:srgbClr val="6A8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2164532">
            <a:off x="3304017" y="3190247"/>
            <a:ext cx="889044" cy="123825"/>
          </a:xfrm>
          <a:prstGeom prst="rightArrow">
            <a:avLst/>
          </a:prstGeom>
          <a:solidFill>
            <a:srgbClr val="005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48624">
            <a:off x="3163517" y="4076147"/>
            <a:ext cx="1089227" cy="123825"/>
          </a:xfrm>
          <a:prstGeom prst="rightArrow">
            <a:avLst/>
          </a:prstGeom>
          <a:solidFill>
            <a:srgbClr val="3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3035170">
            <a:off x="3104268" y="4623078"/>
            <a:ext cx="1170480" cy="123825"/>
          </a:xfrm>
          <a:prstGeom prst="rightArrow">
            <a:avLst/>
          </a:prstGeom>
          <a:solidFill>
            <a:srgbClr val="BA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3220989">
            <a:off x="3164275" y="3474162"/>
            <a:ext cx="1177396" cy="127871"/>
          </a:xfrm>
          <a:prstGeom prst="rightArrow">
            <a:avLst/>
          </a:prstGeom>
          <a:solidFill>
            <a:srgbClr val="005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The portfolio as it relates to…..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815551"/>
            <a:ext cx="2971800" cy="566936"/>
          </a:xfrm>
          <a:prstGeom prst="rect">
            <a:avLst/>
          </a:prstGeom>
          <a:solidFill>
            <a:srgbClr val="0053AB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High Latitude Feedbacks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51834"/>
            <a:ext cx="2971800" cy="566936"/>
          </a:xfrm>
          <a:prstGeom prst="rect">
            <a:avLst/>
          </a:prstGeom>
          <a:solidFill>
            <a:srgbClr val="31DAFF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Water Cycle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2971800" cy="566936"/>
          </a:xfrm>
          <a:prstGeom prst="rect">
            <a:avLst/>
          </a:prstGeom>
          <a:solidFill>
            <a:srgbClr val="EAA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Analysis of BGC feedbacks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088117"/>
            <a:ext cx="2971800" cy="566936"/>
          </a:xfrm>
          <a:prstGeom prst="rect">
            <a:avLst/>
          </a:prstGeom>
          <a:solidFill>
            <a:srgbClr val="BA06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Extremes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179268"/>
            <a:ext cx="2971800" cy="566936"/>
          </a:xfrm>
          <a:prstGeom prst="rect">
            <a:avLst/>
          </a:prstGeom>
          <a:solidFill>
            <a:srgbClr val="6A8E44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CVC and Cloud Processes</a:t>
            </a: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Garamond" panose="02020404030301010803" pitchFamily="18" charset="0"/>
              </a:rPr>
              <a:t>The portfolio as it relates to…..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2362200"/>
            <a:ext cx="5386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Prediction (FY15 Priority)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Integrated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Research on Coupled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Earth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Human Systems (FY14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Extremes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Thresholds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Tipping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Points (FY14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Drought (FY15)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Arctic Research (FY15)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70863" r="27262" b="13240"/>
          <a:stretch/>
        </p:blipFill>
        <p:spPr bwMode="auto">
          <a:xfrm>
            <a:off x="3581400" y="1366530"/>
            <a:ext cx="5386966" cy="13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7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48532" y="99190"/>
            <a:ext cx="7031316" cy="732508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Water Cycle 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Theme:</a:t>
            </a:r>
            <a:b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(WACCEM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) SFA (PI: LR Leung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) 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 descr="Climate Phenomena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72" y="1995889"/>
            <a:ext cx="3061369" cy="2439852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92600" y="2139437"/>
            <a:ext cx="5805197" cy="3938514"/>
          </a:xfrm>
        </p:spPr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Apply WACCEM developed metrics for monsoon, atmospheric rivers, and MCS to ACME water cycle experiments at low and high resolution for evaluation and comparison with MPAS and CMIP5 </a:t>
            </a:r>
            <a:r>
              <a:rPr lang="en-US" sz="2400" dirty="0" smtClean="0">
                <a:latin typeface="Garamond" panose="02020404030301010803" pitchFamily="18" charset="0"/>
              </a:rPr>
              <a:t>models</a:t>
            </a:r>
            <a:br>
              <a:rPr lang="en-US" sz="2400" dirty="0" smtClean="0">
                <a:latin typeface="Garamond" panose="02020404030301010803" pitchFamily="18" charset="0"/>
              </a:rPr>
            </a:br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Use </a:t>
            </a:r>
            <a:r>
              <a:rPr lang="en-US" sz="2400" dirty="0">
                <a:latin typeface="Garamond" panose="02020404030301010803" pitchFamily="18" charset="0"/>
              </a:rPr>
              <a:t>ACME model for hypothesis testing</a:t>
            </a:r>
          </a:p>
          <a:p>
            <a:pPr lvl="1"/>
            <a:r>
              <a:rPr lang="en-US" sz="2400" dirty="0" smtClean="0">
                <a:latin typeface="Garamond" panose="02020404030301010803" pitchFamily="18" charset="0"/>
              </a:rPr>
              <a:t>Test </a:t>
            </a:r>
            <a:r>
              <a:rPr lang="en-US" sz="2400" dirty="0">
                <a:latin typeface="Garamond" panose="02020404030301010803" pitchFamily="18" charset="0"/>
              </a:rPr>
              <a:t>hypothesis of how changes in dust concentrations during warm and cool phases of ENSO modulate monsoon onset and </a:t>
            </a:r>
            <a:r>
              <a:rPr lang="en-US" sz="2400" dirty="0" smtClean="0">
                <a:latin typeface="Garamond" panose="02020404030301010803" pitchFamily="18" charset="0"/>
              </a:rPr>
              <a:t>strength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19" y="6397010"/>
            <a:ext cx="858324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  <a:ea typeface="+mj-ea"/>
                <a:cs typeface="Arial"/>
              </a:rPr>
              <a:t>Collaborations: PNNL (Leung), NCAR (</a:t>
            </a:r>
            <a:r>
              <a:rPr lang="en-US" sz="1600" b="1" dirty="0" err="1">
                <a:latin typeface="Garamond" panose="02020404030301010803" pitchFamily="18" charset="0"/>
                <a:ea typeface="+mj-ea"/>
                <a:cs typeface="Arial"/>
              </a:rPr>
              <a:t>Skamarock</a:t>
            </a:r>
            <a:r>
              <a:rPr lang="en-US" sz="1600" b="1" dirty="0">
                <a:latin typeface="Garamond" panose="02020404030301010803" pitchFamily="18" charset="0"/>
                <a:ea typeface="+mj-ea"/>
                <a:cs typeface="Arial"/>
              </a:rPr>
              <a:t>), ORNL (Evans), UMD (Lau), UW (</a:t>
            </a:r>
            <a:r>
              <a:rPr lang="en-US" sz="1600" b="1" dirty="0" err="1">
                <a:latin typeface="Garamond" panose="02020404030301010803" pitchFamily="18" charset="0"/>
                <a:ea typeface="+mj-ea"/>
                <a:cs typeface="Arial"/>
              </a:rPr>
              <a:t>Houze</a:t>
            </a:r>
            <a:r>
              <a:rPr lang="en-US" sz="1600" b="1" i="1" dirty="0" smtClean="0">
                <a:latin typeface="Garamond" panose="02020404030301010803" pitchFamily="18" charset="0"/>
                <a:cs typeface="Arial"/>
              </a:rPr>
              <a:t>)</a:t>
            </a:r>
            <a:endParaRPr lang="en-US" sz="1600" b="1" i="1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550" t="24761" r="40422" b="43693"/>
          <a:stretch/>
        </p:blipFill>
        <p:spPr>
          <a:xfrm>
            <a:off x="5948947" y="4586342"/>
            <a:ext cx="2920268" cy="156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274" y="1024423"/>
            <a:ext cx="864693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Water Cycle: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 advance predictive understanding of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multiscale water cycle processes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and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hydrologic extremes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and their response to perturbations</a:t>
            </a:r>
          </a:p>
        </p:txBody>
      </p:sp>
    </p:spTree>
    <p:extLst>
      <p:ext uri="{BB962C8B-B14F-4D97-AF65-F5344CB8AC3E}">
        <p14:creationId xmlns:p14="http://schemas.microsoft.com/office/powerpoint/2010/main" val="35036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BGC Processes &amp; Feedbacks: BGC SFA</a:t>
            </a:r>
            <a:b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(Forrest Hoffman, Bill Riley, Jim </a:t>
            </a:r>
            <a:r>
              <a:rPr lang="en-US" sz="28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Randerson</a:t>
            </a: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  <a:b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/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ILAMB Benchmarking System (v2) Release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4" y="6416040"/>
            <a:ext cx="966866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5" y="6416040"/>
            <a:ext cx="612435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97" y="6416040"/>
            <a:ext cx="100790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02" y="6416040"/>
            <a:ext cx="715098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16040"/>
            <a:ext cx="642534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416040"/>
            <a:ext cx="615050" cy="3657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12700">
            <a:solidFill>
              <a:srgbClr val="0C6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14" y="6438883"/>
            <a:ext cx="1072186" cy="342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3766" y="2020860"/>
            <a:ext cx="57547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Garamond" panose="02020404030301010803" pitchFamily="18" charset="0"/>
              </a:rPr>
              <a:t>Approach</a:t>
            </a:r>
            <a:r>
              <a:rPr lang="en-US" b="1" u="sng" dirty="0">
                <a:latin typeface="Garamond" panose="02020404030301010803" pitchFamily="18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aramond" panose="02020404030301010803" pitchFamily="18" charset="0"/>
              </a:rPr>
              <a:t>Software framework written in python that compares model outputs to benchmark observational datasets in parallel on leadership-class supercomputers.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aramond" panose="02020404030301010803" pitchFamily="18" charset="0"/>
              </a:rPr>
              <a:t>Provides the community a means to comprehensively and routinely assess land model fidelity through comparison of </a:t>
            </a:r>
            <a:r>
              <a:rPr lang="en-US" b="1" dirty="0">
                <a:latin typeface="Garamond" panose="02020404030301010803" pitchFamily="18" charset="0"/>
              </a:rPr>
              <a:t>24 variables with 60 observational datasets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r>
              <a:rPr lang="en-US" b="1" u="sng" dirty="0" smtClean="0">
                <a:latin typeface="Garamond" panose="02020404030301010803" pitchFamily="18" charset="0"/>
              </a:rPr>
              <a:t>Results/Impacts</a:t>
            </a:r>
            <a:r>
              <a:rPr lang="en-US" b="1" u="sng" dirty="0">
                <a:latin typeface="Garamond" panose="02020404030301010803" pitchFamily="18" charset="0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aramond" panose="02020404030301010803" pitchFamily="18" charset="0"/>
              </a:rPr>
              <a:t>Framework provides an abstraction that allows groups to develop plugins to extend its functionality.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aramond" panose="02020404030301010803" pitchFamily="18" charset="0"/>
              </a:rPr>
              <a:t>New datasets and comparisons are easily added, encouraging routine use by modeling centers across the globe.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Garamond" panose="02020404030301010803" pitchFamily="18" charset="0"/>
              </a:rPr>
              <a:t>Package is currently used by ACME and CESM to evaluate new model developments.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76" y="5836553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Garamond" panose="02020404030301010803" pitchFamily="18" charset="0"/>
              </a:rPr>
              <a:t>Collier, N. </a:t>
            </a:r>
            <a:r>
              <a:rPr lang="en-US" sz="1200" dirty="0">
                <a:latin typeface="Garamond" panose="02020404030301010803" pitchFamily="18" charset="0"/>
              </a:rPr>
              <a:t>et al. (2016), The ILAMB Benchmarking System, doi:</a:t>
            </a:r>
            <a:r>
              <a:rPr lang="en-US" sz="1200" dirty="0">
                <a:latin typeface="Garamond" panose="02020404030301010803" pitchFamily="18" charset="0"/>
                <a:hlinkClick r:id="rId10"/>
              </a:rPr>
              <a:t>10.18139/ILAMB.v002.00/1251621</a:t>
            </a:r>
            <a:r>
              <a:rPr lang="en-US" sz="12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1905000" cy="533400"/>
          </a:xfrm>
          <a:prstGeom prst="rect">
            <a:avLst/>
          </a:prstGeom>
          <a:solidFill>
            <a:srgbClr val="0C696E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FangSong" panose="02010609060101010101" pitchFamily="49" charset="-122"/>
              </a:rPr>
              <a:t>BGC Feedbacks</a:t>
            </a:r>
          </a:p>
        </p:txBody>
      </p:sp>
      <p:pic>
        <p:nvPicPr>
          <p:cNvPr id="17" name="Picture 16" descr="overview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2" y="2397301"/>
            <a:ext cx="2986260" cy="34128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95" y="1049624"/>
            <a:ext cx="88501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BGC Processes and Feedbacks: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To identify and quantify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feedbacks between biogeochemical cycles and the climate system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 and to quantify and 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reduce the uncertainties in ESMs 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associated with these feedback processes.</a:t>
            </a:r>
          </a:p>
        </p:txBody>
      </p:sp>
    </p:spTree>
    <p:extLst>
      <p:ext uri="{BB962C8B-B14F-4D97-AF65-F5344CB8AC3E}">
        <p14:creationId xmlns:p14="http://schemas.microsoft.com/office/powerpoint/2010/main" val="26203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16021</TotalTime>
  <Words>1365</Words>
  <Application>Microsoft Office PowerPoint</Application>
  <PresentationFormat>On-screen Show (4:3)</PresentationFormat>
  <Paragraphs>192</Paragraphs>
  <Slides>16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FangSong</vt:lpstr>
      <vt:lpstr>Arial</vt:lpstr>
      <vt:lpstr>Calibri</vt:lpstr>
      <vt:lpstr>Garamond</vt:lpstr>
      <vt:lpstr>Noto Sans Symbols</vt:lpstr>
      <vt:lpstr>Rod</vt:lpstr>
      <vt:lpstr>Times New Roman</vt:lpstr>
      <vt:lpstr>Wingdings</vt:lpstr>
      <vt:lpstr>Default Theme</vt:lpstr>
      <vt:lpstr>PowerPoint Presentation</vt:lpstr>
      <vt:lpstr>RGCM program - Overview </vt:lpstr>
      <vt:lpstr>RGCM Overview</vt:lpstr>
      <vt:lpstr>The portfolio as it relates to…..</vt:lpstr>
      <vt:lpstr>The portfolio as it relates to…..</vt:lpstr>
      <vt:lpstr>The portfolio as it relates to…..</vt:lpstr>
      <vt:lpstr>The portfolio as it relates to…..</vt:lpstr>
      <vt:lpstr>Water Cycle Theme: (WACCEM) SFA (PI: LR Leung) </vt:lpstr>
      <vt:lpstr>BGC Processes &amp; Feedbacks: BGC SFA (Forrest Hoffman, Bill Riley, Jim Randerson)  The ILAMB Benchmarking System (v2) Release</vt:lpstr>
      <vt:lpstr>Extremes:   CASCADE SFA LRM: Bill Collins, TCM: Travis O’Brien</vt:lpstr>
      <vt:lpstr>High Latitude Processes and Feedbacks: HiLAT-RASM [POCs: Wilbert Weijer, Phil Rasch, Wieslaw Maslowski)</vt:lpstr>
      <vt:lpstr>Modes of Variability and Change : PCMDI &amp; UCAR CA (POC: Dave Bader, Karl Taylor) </vt:lpstr>
      <vt:lpstr>Cloud Processes and Feedbacks- LLNL SFA &amp; UCAR CA POCs (Dave Bader, Steve Klein)</vt:lpstr>
      <vt:lpstr>RGCM-ACME interactions </vt:lpstr>
      <vt:lpstr>Regional and Global Climate Modeling</vt:lpstr>
      <vt:lpstr> RGCM has six science themes</vt:lpstr>
    </vt:vector>
  </TitlesOfParts>
  <Company>ORNL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Meeting 2014, RGCM</dc:title>
  <dc:creator>Joseph, Renu</dc:creator>
  <cp:lastModifiedBy>Joseph, Renu</cp:lastModifiedBy>
  <cp:revision>672</cp:revision>
  <cp:lastPrinted>2016-04-25T22:25:50Z</cp:lastPrinted>
  <dcterms:created xsi:type="dcterms:W3CDTF">2009-10-28T16:35:52Z</dcterms:created>
  <dcterms:modified xsi:type="dcterms:W3CDTF">2017-06-05T10:37:07Z</dcterms:modified>
</cp:coreProperties>
</file>