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84048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  <p15:guide id="3" orient="horz" pos="21816">
          <p15:clr>
            <a:srgbClr val="A4A3A4"/>
          </p15:clr>
        </p15:guide>
        <p15:guide id="4" orient="horz" pos="5966">
          <p15:clr>
            <a:srgbClr val="A4A3A4"/>
          </p15:clr>
        </p15:guide>
        <p15:guide id="5" orient="horz" pos="15612">
          <p15:clr>
            <a:srgbClr val="A4A3A4"/>
          </p15:clr>
        </p15:guide>
        <p15:guide id="6" pos="841">
          <p15:clr>
            <a:srgbClr val="A4A3A4"/>
          </p15:clr>
        </p15:guide>
        <p15:guide id="7" pos="26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5DB346"/>
    <a:srgbClr val="1B5FAE"/>
    <a:srgbClr val="1F285B"/>
    <a:srgbClr val="125528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4" d="100"/>
          <a:sy n="14" d="100"/>
        </p:scale>
        <p:origin x="2784" y="104"/>
      </p:cViewPr>
      <p:guideLst>
        <p:guide orient="horz" pos="13824"/>
        <p:guide pos="13824"/>
        <p:guide orient="horz" pos="21816"/>
        <p:guide orient="horz" pos="5966"/>
        <p:guide orient="horz" pos="15612"/>
        <p:guide pos="841"/>
        <p:guide pos="269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FEB4-C72D-8341-86D7-BE94C2F103F2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03835-5A51-8149-9612-1CFC1E9D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42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2327-84AE-4DF6-9B42-80ED95149A5F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0025" y="685800"/>
            <a:ext cx="391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5407-61FC-420C-98F3-54E86B820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1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5407-61FC-420C-98F3-54E86B8205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5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001000"/>
            <a:ext cx="40233600" cy="40005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001500"/>
            <a:ext cx="40233600" cy="216027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8404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8001000"/>
            <a:ext cx="40233600" cy="4000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001500"/>
            <a:ext cx="40233600" cy="216027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5595564"/>
            <a:ext cx="13898880" cy="20447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800100"/>
            <a:ext cx="4572000" cy="56007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1B5FAE"/>
                    </a:gs>
                    <a:gs pos="100000">
                      <a:srgbClr val="1F285B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R:</a:t>
            </a:r>
            <a:endParaRPr lang="en-US" sz="28000" dirty="0">
              <a:gradFill flip="none" rotWithShape="1">
                <a:gsLst>
                  <a:gs pos="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emf"/><Relationship Id="rId10" Type="http://schemas.openxmlformats.org/officeDocument/2006/relationships/image" Target="../media/image9.emf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wmf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5238943" y="35173352"/>
            <a:ext cx="13474140" cy="2248736"/>
            <a:chOff x="16002000" y="40359350"/>
            <a:chExt cx="12349081" cy="2033743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359350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3200" b="1" i="1" dirty="0" smtClean="0">
                  <a:solidFill>
                    <a:srgbClr val="7030A0"/>
                  </a:solidFill>
                  <a:latin typeface="+mj-lt"/>
                  <a:cs typeface="Arial"/>
                </a:rPr>
                <a:t>For additional information, contact:</a:t>
              </a:r>
            </a:p>
            <a:p>
              <a:pPr>
                <a:spcAft>
                  <a:spcPts val="600"/>
                </a:spcAft>
              </a:pPr>
              <a:r>
                <a:rPr lang="en-US" sz="3200" b="1" dirty="0" smtClean="0">
                  <a:solidFill>
                    <a:srgbClr val="7030A0"/>
                  </a:solidFill>
                  <a:latin typeface="+mj-lt"/>
                  <a:cs typeface="Arial"/>
                </a:rPr>
                <a:t>Yun Qian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4681" y="4056429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+mj-lt"/>
                  <a:cs typeface="Arial"/>
                </a:rPr>
                <a:t>Pacific Northwest National Laboratory</a:t>
              </a:r>
            </a:p>
            <a:p>
              <a:r>
                <a:rPr lang="en-US" sz="3200" b="1" dirty="0" smtClean="0">
                  <a:solidFill>
                    <a:srgbClr val="0000FF"/>
                  </a:solidFill>
                  <a:latin typeface="+mj-lt"/>
                  <a:cs typeface="Arial"/>
                </a:rPr>
                <a:t>509 372-6404</a:t>
              </a:r>
            </a:p>
            <a:p>
              <a:r>
                <a:rPr lang="en-US" sz="3200" b="1" dirty="0" smtClean="0">
                  <a:solidFill>
                    <a:srgbClr val="0000FF"/>
                  </a:solidFill>
                  <a:latin typeface="+mj-lt"/>
                  <a:cs typeface="Arial"/>
                </a:rPr>
                <a:t>yun.qian@pnnl.gov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0175" y="7275540"/>
            <a:ext cx="15907516" cy="1533982"/>
            <a:chOff x="1371600" y="9427209"/>
            <a:chExt cx="20116800" cy="2459991"/>
          </a:xfrm>
        </p:grpSpPr>
        <p:sp>
          <p:nvSpPr>
            <p:cNvPr id="34" name="Rectangle 33"/>
            <p:cNvSpPr/>
            <p:nvPr/>
          </p:nvSpPr>
          <p:spPr>
            <a:xfrm>
              <a:off x="1371600" y="9601200"/>
              <a:ext cx="20116800" cy="2286000"/>
            </a:xfrm>
            <a:prstGeom prst="rect">
              <a:avLst/>
            </a:prstGeom>
            <a:gradFill flip="none" rotWithShape="1">
              <a:gsLst>
                <a:gs pos="20000">
                  <a:srgbClr val="1B5FAE"/>
                </a:gs>
                <a:gs pos="100000">
                  <a:srgbClr val="1F285B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1600" y="9427209"/>
              <a:ext cx="20116800" cy="22860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 anchor="ctr" anchorCtr="0">
              <a:no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cs typeface="Arial"/>
                </a:rPr>
                <a:t> Motivation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875045" y="7383196"/>
            <a:ext cx="25428211" cy="1467170"/>
            <a:chOff x="22402800" y="24534627"/>
            <a:chExt cx="20116800" cy="2230719"/>
          </a:xfrm>
        </p:grpSpPr>
        <p:sp>
          <p:nvSpPr>
            <p:cNvPr id="42" name="Rectangle 41"/>
            <p:cNvSpPr/>
            <p:nvPr/>
          </p:nvSpPr>
          <p:spPr>
            <a:xfrm>
              <a:off x="22402800" y="24612618"/>
              <a:ext cx="20116800" cy="2152728"/>
            </a:xfrm>
            <a:prstGeom prst="rect">
              <a:avLst/>
            </a:prstGeom>
            <a:gradFill flip="none" rotWithShape="1">
              <a:gsLst>
                <a:gs pos="20000">
                  <a:srgbClr val="1B5FAE"/>
                </a:gs>
                <a:gs pos="100000">
                  <a:srgbClr val="1F285B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402800" y="24534627"/>
              <a:ext cx="20116800" cy="214839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 anchor="ctr" anchorCtr="0">
              <a:no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cs typeface="Arial"/>
                </a:rPr>
                <a:t>  Results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921" y="35244599"/>
            <a:ext cx="5229576" cy="23328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0689" y="8870599"/>
            <a:ext cx="1603018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en-US" sz="4400" b="1" dirty="0" smtClean="0"/>
              <a:t>1. Difficulties </a:t>
            </a:r>
            <a:r>
              <a:rPr lang="en-US" sz="4400" b="1" dirty="0"/>
              <a:t>in one-at-a-time model tuning, e.g. the tuning of one parameter leading to an offset of the accomplishment from the tuning of another parameter; the improvement in one target variable leading to degradation of model fidelity in another target </a:t>
            </a:r>
            <a:r>
              <a:rPr lang="en-US" sz="4400" b="1" dirty="0" smtClean="0"/>
              <a:t>variable.</a:t>
            </a:r>
            <a:endParaRPr lang="en-US" sz="4400" b="1" dirty="0"/>
          </a:p>
          <a:p>
            <a:pPr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en-US" sz="4400" b="1" dirty="0" smtClean="0"/>
              <a:t>2</a:t>
            </a:r>
            <a:r>
              <a:rPr lang="en-US" sz="4400" b="1" dirty="0"/>
              <a:t>. Computational resource bottleneck in high-resolution and/or long-term </a:t>
            </a:r>
            <a:r>
              <a:rPr lang="en-US" sz="4400" b="1" dirty="0" smtClean="0"/>
              <a:t>PPE </a:t>
            </a:r>
            <a:r>
              <a:rPr lang="en-US" sz="4400" b="1" dirty="0"/>
              <a:t>simulations</a:t>
            </a:r>
            <a:r>
              <a:rPr lang="en-US" sz="4400" b="1" dirty="0" smtClean="0"/>
              <a:t>.</a:t>
            </a:r>
            <a:endParaRPr lang="en-US" sz="4400" b="1" dirty="0"/>
          </a:p>
          <a:p>
            <a:pPr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en-US" sz="4400" b="1" dirty="0"/>
              <a:t>3. Poor understanding of </a:t>
            </a:r>
            <a:r>
              <a:rPr lang="en-US" sz="4400" b="1" dirty="0" smtClean="0"/>
              <a:t>ACME-v1 model behaviors and physics </a:t>
            </a:r>
            <a:r>
              <a:rPr lang="en-US" sz="4400" b="1" dirty="0"/>
              <a:t>associated with model parameters and their interactions.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514" y="15352396"/>
            <a:ext cx="15916617" cy="1433965"/>
          </a:xfrm>
          <a:prstGeom prst="rect">
            <a:avLst/>
          </a:prstGeom>
          <a:gradFill flip="none" rotWithShape="1">
            <a:gsLst>
              <a:gs pos="20000">
                <a:srgbClr val="1B5FAE"/>
              </a:gs>
              <a:gs pos="100000">
                <a:srgbClr val="1F285B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6733" y="15322087"/>
            <a:ext cx="48673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cs typeface="Arial"/>
              </a:rPr>
              <a:t> Approach</a:t>
            </a:r>
            <a:endParaRPr lang="en-US" sz="8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854" y="16786361"/>
            <a:ext cx="7268377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/>
              <a:t>18 perturbed parameters.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/>
              <a:t>256 sampling points from the parameter </a:t>
            </a:r>
            <a:r>
              <a:rPr lang="en-US" sz="4400" b="1" dirty="0" smtClean="0"/>
              <a:t>space.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smtClean="0"/>
              <a:t>Latin </a:t>
            </a:r>
            <a:r>
              <a:rPr lang="en-US" sz="4400" b="1" dirty="0"/>
              <a:t>Hypercube sampling </a:t>
            </a:r>
            <a:r>
              <a:rPr lang="en-US" sz="4400" b="1" dirty="0" smtClean="0"/>
              <a:t>method.</a:t>
            </a:r>
            <a:endParaRPr lang="en-US" sz="44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/>
              <a:t>12 ensemble members corresponding </a:t>
            </a:r>
            <a:r>
              <a:rPr lang="en-US" sz="4400" b="1" dirty="0" smtClean="0"/>
              <a:t>to 12 </a:t>
            </a:r>
            <a:r>
              <a:rPr lang="en-US" sz="4400" b="1" dirty="0"/>
              <a:t>months for each sampling point.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/>
              <a:t>5</a:t>
            </a:r>
            <a:r>
              <a:rPr lang="en-US" sz="4400" b="1" dirty="0" smtClean="0"/>
              <a:t>-day </a:t>
            </a:r>
            <a:r>
              <a:rPr lang="en-US" sz="4400" b="1" dirty="0"/>
              <a:t>long simulation and day-3 results analyzed.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/>
              <a:t>Finished </a:t>
            </a:r>
            <a:r>
              <a:rPr lang="en-US" sz="4400" b="1" dirty="0" smtClean="0"/>
              <a:t>two 256x12 </a:t>
            </a:r>
            <a:r>
              <a:rPr lang="en-US" sz="4400" b="1" dirty="0"/>
              <a:t>ensemble simulations at a rather modest cost and within 5 days of wall clock time.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76658" y="779039"/>
            <a:ext cx="35503600" cy="330405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8400" b="1" dirty="0">
                <a:latin typeface="+mj-lt"/>
                <a:cs typeface="Arial"/>
              </a:rPr>
              <a:t>Parametric sensitivity </a:t>
            </a:r>
            <a:r>
              <a:rPr lang="en-US" sz="8400" b="1" dirty="0" smtClean="0">
                <a:latin typeface="+mj-lt"/>
                <a:cs typeface="Arial"/>
              </a:rPr>
              <a:t>and tuning in </a:t>
            </a:r>
            <a:r>
              <a:rPr lang="en-US" sz="8400" b="1" dirty="0">
                <a:latin typeface="+mj-lt"/>
                <a:cs typeface="Arial"/>
              </a:rPr>
              <a:t>ACME-V1 atmosphere model </a:t>
            </a:r>
            <a:endParaRPr lang="en-US" sz="8400" b="1" dirty="0" smtClean="0">
              <a:latin typeface="+mj-lt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sz="8400" b="1" dirty="0" smtClean="0">
                <a:latin typeface="+mj-lt"/>
                <a:cs typeface="Arial"/>
              </a:rPr>
              <a:t>based on short </a:t>
            </a:r>
            <a:r>
              <a:rPr lang="en-US" sz="8400" b="1" dirty="0">
                <a:latin typeface="+mj-lt"/>
                <a:cs typeface="Arial"/>
              </a:rPr>
              <a:t>Perturbed Parameters Ensemble (PPE) simulations:   </a:t>
            </a:r>
            <a:endParaRPr lang="en-US" sz="8400" b="1" dirty="0" smtClean="0">
              <a:latin typeface="+mj-lt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sz="8400" b="1" dirty="0" smtClean="0">
                <a:latin typeface="+mj-lt"/>
                <a:cs typeface="Arial"/>
              </a:rPr>
              <a:t>Method</a:t>
            </a:r>
            <a:r>
              <a:rPr lang="en-US" sz="8400" b="1" dirty="0">
                <a:latin typeface="+mj-lt"/>
                <a:cs typeface="Arial"/>
              </a:rPr>
              <a:t>, application and limitations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57710" y="4504567"/>
            <a:ext cx="2834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6000" dirty="0">
                <a:solidFill>
                  <a:srgbClr val="0000FF"/>
                </a:solidFill>
                <a:cs typeface="Arial"/>
              </a:rPr>
              <a:t>Yun Qian, Hui Wan, Phil Rasch, Shaocheng Xie</a:t>
            </a:r>
            <a:r>
              <a:rPr lang="en-US" sz="6000" dirty="0" smtClean="0">
                <a:solidFill>
                  <a:srgbClr val="0000FF"/>
                </a:solidFill>
                <a:cs typeface="Arial"/>
              </a:rPr>
              <a:t>, Wuyin Lin, Kai </a:t>
            </a:r>
            <a:r>
              <a:rPr lang="en-US" sz="6000" dirty="0">
                <a:solidFill>
                  <a:srgbClr val="0000FF"/>
                </a:solidFill>
                <a:cs typeface="Arial"/>
              </a:rPr>
              <a:t>Zhang, </a:t>
            </a:r>
            <a:r>
              <a:rPr lang="en-US" sz="6000" dirty="0" smtClean="0">
                <a:solidFill>
                  <a:srgbClr val="0000FF"/>
                </a:solidFill>
                <a:cs typeface="Arial"/>
              </a:rPr>
              <a:t>Po-Lun Ma, Balwinder </a:t>
            </a:r>
            <a:r>
              <a:rPr lang="en-US" sz="6000" dirty="0">
                <a:solidFill>
                  <a:srgbClr val="0000FF"/>
                </a:solidFill>
                <a:cs typeface="Arial"/>
              </a:rPr>
              <a:t>Singh, </a:t>
            </a:r>
            <a:r>
              <a:rPr lang="en-US" sz="6000" dirty="0" smtClean="0">
                <a:solidFill>
                  <a:srgbClr val="0000FF"/>
                </a:solidFill>
                <a:cs typeface="Arial"/>
              </a:rPr>
              <a:t>Rich </a:t>
            </a:r>
            <a:r>
              <a:rPr lang="en-US" sz="6000" dirty="0">
                <a:solidFill>
                  <a:srgbClr val="0000FF"/>
                </a:solidFill>
                <a:cs typeface="Arial"/>
              </a:rPr>
              <a:t>Neale</a:t>
            </a:r>
            <a:r>
              <a:rPr lang="en-US" sz="6000" dirty="0">
                <a:solidFill>
                  <a:srgbClr val="0000FF"/>
                </a:solidFill>
                <a:cs typeface="Arial"/>
              </a:rPr>
              <a:t>, Vince </a:t>
            </a:r>
            <a:r>
              <a:rPr lang="en-US" sz="6000" dirty="0" smtClean="0">
                <a:solidFill>
                  <a:srgbClr val="0000FF"/>
                </a:solidFill>
                <a:cs typeface="Arial"/>
              </a:rPr>
              <a:t>Larson, </a:t>
            </a:r>
            <a:r>
              <a:rPr lang="en-US" sz="6000" dirty="0" smtClean="0">
                <a:solidFill>
                  <a:srgbClr val="0000FF"/>
                </a:solidFill>
                <a:cs typeface="Arial"/>
              </a:rPr>
              <a:t>Chris Golaz, and Hailong Wang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35257" y="27590336"/>
            <a:ext cx="15934847" cy="1405984"/>
          </a:xfrm>
          <a:prstGeom prst="rect">
            <a:avLst/>
          </a:prstGeom>
          <a:gradFill flip="none" rotWithShape="1">
            <a:gsLst>
              <a:gs pos="20000">
                <a:srgbClr val="1B5FAE"/>
              </a:gs>
              <a:gs pos="100000">
                <a:srgbClr val="1F285B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30050" y="27502019"/>
            <a:ext cx="31357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cs typeface="Arial"/>
              </a:rPr>
              <a:t>Impact</a:t>
            </a:r>
            <a:endParaRPr lang="en-US" sz="8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282" y="29036669"/>
            <a:ext cx="1626562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smtClean="0"/>
              <a:t> </a:t>
            </a:r>
            <a:r>
              <a:rPr lang="en-US" sz="4400" b="1" dirty="0"/>
              <a:t>Identifying the most influential parameters, quantifying the model response to those </a:t>
            </a:r>
            <a:r>
              <a:rPr lang="en-US" sz="4400" b="1" dirty="0" smtClean="0"/>
              <a:t>parameters, </a:t>
            </a:r>
            <a:r>
              <a:rPr lang="en-US" sz="4400" b="1" dirty="0"/>
              <a:t>and estimating the maximum likelihood of model parameter space for a number of important fidelity metrics.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/>
              <a:t> Providing a more complete picture of the ACME-V1 </a:t>
            </a:r>
            <a:r>
              <a:rPr lang="en-US" sz="4400" b="1" dirty="0" smtClean="0"/>
              <a:t>atmosphere model </a:t>
            </a:r>
            <a:r>
              <a:rPr lang="en-US" sz="4400" b="1" dirty="0"/>
              <a:t>behavior and information on the tuning potential of different parameters, thus helping guide the tuning activities.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/>
              <a:t> Improving our understanding of model physics associated with model parameters and their </a:t>
            </a:r>
            <a:r>
              <a:rPr lang="en-US" sz="4400" b="1" dirty="0" smtClean="0"/>
              <a:t>interactions.</a:t>
            </a:r>
            <a:endParaRPr lang="en-US" sz="4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62" y="22947602"/>
            <a:ext cx="4964319" cy="4488341"/>
          </a:xfrm>
          <a:prstGeom prst="rect">
            <a:avLst/>
          </a:prstGeom>
        </p:spPr>
      </p:pic>
      <p:pic>
        <p:nvPicPr>
          <p:cNvPr id="106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84" y="17940342"/>
            <a:ext cx="17780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84" y="17940342"/>
            <a:ext cx="1016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84" y="17940342"/>
            <a:ext cx="15875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84" y="17940342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3342" y="17420796"/>
            <a:ext cx="8556762" cy="490848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072496" y="17028144"/>
            <a:ext cx="8440259" cy="456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 smtClean="0">
                <a:solidFill>
                  <a:srgbClr val="0000FF"/>
                </a:solidFill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 perturbed parameters in </a:t>
            </a:r>
            <a:r>
              <a:rPr lang="en-US" sz="2200" b="1" dirty="0">
                <a:solidFill>
                  <a:srgbClr val="0000FF"/>
                </a:solidFill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ACME-V1-ne30L72 PPE simulations</a:t>
            </a:r>
            <a:endParaRPr lang="en-US" sz="2200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73760" y="22274863"/>
            <a:ext cx="5854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Latin Hypercube Sampling </a:t>
            </a:r>
            <a:r>
              <a:rPr lang="en-US" sz="2000" b="1" dirty="0">
                <a:solidFill>
                  <a:srgbClr val="0000FF"/>
                </a:solidFill>
              </a:rPr>
              <a:t>of </a:t>
            </a:r>
            <a:r>
              <a:rPr lang="en-US" sz="2000" b="1" dirty="0" smtClean="0">
                <a:solidFill>
                  <a:srgbClr val="0000FF"/>
                </a:solidFill>
              </a:rPr>
              <a:t>the 18D </a:t>
            </a:r>
            <a:r>
              <a:rPr lang="en-US" sz="2000" b="1" dirty="0">
                <a:solidFill>
                  <a:srgbClr val="0000FF"/>
                </a:solidFill>
              </a:rPr>
              <a:t>parameter space. </a:t>
            </a:r>
            <a:r>
              <a:rPr lang="en-US" sz="2000" b="1" dirty="0" smtClean="0">
                <a:solidFill>
                  <a:srgbClr val="0000FF"/>
                </a:solidFill>
              </a:rPr>
              <a:t>256 sampling points </a:t>
            </a:r>
            <a:r>
              <a:rPr lang="en-US" sz="2000" b="1" dirty="0">
                <a:solidFill>
                  <a:srgbClr val="0000FF"/>
                </a:solidFill>
              </a:rPr>
              <a:t>are shown in the figure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137067" y="11033378"/>
            <a:ext cx="3945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Low Cloud Fraction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117238" y="11093489"/>
            <a:ext cx="39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0000FF"/>
                </a:solidFill>
              </a:rPr>
              <a:t>H</a:t>
            </a:r>
            <a:r>
              <a:rPr lang="en-US" sz="3600" b="1" dirty="0" smtClean="0">
                <a:solidFill>
                  <a:srgbClr val="0000FF"/>
                </a:solidFill>
              </a:rPr>
              <a:t>igh Cloud Fraction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64848" y="18678896"/>
            <a:ext cx="6208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2d Posterior PDF for overall 9-objetcive</a:t>
            </a:r>
            <a:endParaRPr lang="en-US" sz="2800" dirty="0"/>
          </a:p>
        </p:txBody>
      </p:sp>
      <p:pic>
        <p:nvPicPr>
          <p:cNvPr id="65" name="Picture 64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5" b="22726"/>
          <a:stretch/>
        </p:blipFill>
        <p:spPr bwMode="auto">
          <a:xfrm>
            <a:off x="18621171" y="27050236"/>
            <a:ext cx="4788949" cy="3917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232061" y="26305725"/>
            <a:ext cx="10154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Changing parameter One-at-a-time </a:t>
            </a:r>
            <a:r>
              <a:rPr lang="en-US" sz="2400" b="1" dirty="0"/>
              <a:t>(OAT) </a:t>
            </a:r>
            <a:r>
              <a:rPr lang="en-US" sz="2400" b="1" dirty="0" smtClean="0"/>
              <a:t>experiment </a:t>
            </a:r>
            <a:r>
              <a:rPr lang="en-US" sz="2400" b="1" dirty="0"/>
              <a:t>(high - Low)</a:t>
            </a:r>
            <a:br>
              <a:rPr lang="en-US" sz="2400" b="1" dirty="0"/>
            </a:br>
            <a:r>
              <a:rPr lang="en-US" sz="2400" b="1" dirty="0" smtClean="0">
                <a:solidFill>
                  <a:srgbClr val="B6673C"/>
                </a:solidFill>
              </a:rPr>
              <a:t>5-year </a:t>
            </a:r>
            <a:r>
              <a:rPr lang="en-US" sz="2400" b="1" dirty="0">
                <a:solidFill>
                  <a:srgbClr val="B6673C"/>
                </a:solidFill>
              </a:rPr>
              <a:t>(long) vs </a:t>
            </a:r>
            <a:r>
              <a:rPr lang="en-US" sz="2400" b="1" dirty="0" smtClean="0">
                <a:solidFill>
                  <a:srgbClr val="B6673C"/>
                </a:solidFill>
              </a:rPr>
              <a:t>3-day </a:t>
            </a:r>
            <a:r>
              <a:rPr lang="en-US" sz="2400" b="1" dirty="0">
                <a:solidFill>
                  <a:srgbClr val="B6673C"/>
                </a:solidFill>
              </a:rPr>
              <a:t>(short) </a:t>
            </a:r>
            <a:endParaRPr lang="en-US" sz="2400" b="1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26536" r="21434" b="40915"/>
          <a:stretch/>
        </p:blipFill>
        <p:spPr>
          <a:xfrm>
            <a:off x="19197175" y="31595475"/>
            <a:ext cx="3885396" cy="299381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5" t="26798" r="20678" b="40653"/>
          <a:stretch/>
        </p:blipFill>
        <p:spPr>
          <a:xfrm>
            <a:off x="23841418" y="31593351"/>
            <a:ext cx="3918128" cy="29959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888116" y="30824501"/>
            <a:ext cx="9186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6673C"/>
                </a:solidFill>
              </a:rPr>
              <a:t>Parametric sensitivity </a:t>
            </a:r>
            <a:r>
              <a:rPr lang="en-US" sz="2400" b="1" dirty="0" smtClean="0">
                <a:solidFill>
                  <a:srgbClr val="B6673C"/>
                </a:solidFill>
              </a:rPr>
              <a:t>of precipitation in </a:t>
            </a:r>
            <a:r>
              <a:rPr lang="en-US" sz="2400" b="1" dirty="0">
                <a:solidFill>
                  <a:srgbClr val="B6673C"/>
                </a:solidFill>
              </a:rPr>
              <a:t>ne30 (left) vs. ne120 (right</a:t>
            </a:r>
            <a:r>
              <a:rPr lang="en-US" sz="2400" b="1" dirty="0" smtClean="0">
                <a:solidFill>
                  <a:srgbClr val="B6673C"/>
                </a:solidFill>
              </a:rPr>
              <a:t>) </a:t>
            </a:r>
          </a:p>
          <a:p>
            <a:pPr algn="ctr"/>
            <a:r>
              <a:rPr lang="en-US" sz="2400" b="1" dirty="0" smtClean="0">
                <a:solidFill>
                  <a:srgbClr val="B6673C"/>
                </a:solidFill>
              </a:rPr>
              <a:t>5-year simulations </a:t>
            </a:r>
            <a:r>
              <a:rPr lang="en-US" sz="2400" b="1" dirty="0" smtClean="0">
                <a:solidFill>
                  <a:srgbClr val="0000FF"/>
                </a:solidFill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</a:rPr>
              <a:t>TAU_high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– </a:t>
            </a:r>
            <a:r>
              <a:rPr lang="en-US" sz="2400" b="1" dirty="0" err="1" smtClean="0">
                <a:solidFill>
                  <a:srgbClr val="0000FF"/>
                </a:solidFill>
              </a:rPr>
              <a:t>TAU_low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917510" y="18612489"/>
            <a:ext cx="6097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Posterior PDF for 9 individual objectives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18491412" y="17711875"/>
            <a:ext cx="24347309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Maximum </a:t>
            </a:r>
            <a:r>
              <a:rPr lang="en-US" sz="4400" b="1" dirty="0">
                <a:solidFill>
                  <a:srgbClr val="000000"/>
                </a:solidFill>
              </a:rPr>
              <a:t>likelihood of model parameter </a:t>
            </a:r>
            <a:r>
              <a:rPr lang="en-US" sz="4400" b="1" dirty="0" smtClean="0">
                <a:solidFill>
                  <a:srgbClr val="000000"/>
                </a:solidFill>
              </a:rPr>
              <a:t>space for 9 objective variables based on Taylor </a:t>
            </a:r>
            <a:r>
              <a:rPr lang="en-US" sz="4400" b="1" dirty="0" smtClean="0">
                <a:solidFill>
                  <a:srgbClr val="000000"/>
                </a:solidFill>
              </a:rPr>
              <a:t>Score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621171" y="25045373"/>
            <a:ext cx="9453117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Parametric sensitivity across different time scales and horizontal resolutions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8394680" y="9466174"/>
            <a:ext cx="9807507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PDFs </a:t>
            </a:r>
            <a:r>
              <a:rPr lang="en-US" sz="4000" b="1" dirty="0">
                <a:solidFill>
                  <a:srgbClr val="000000"/>
                </a:solidFill>
              </a:rPr>
              <a:t>of </a:t>
            </a:r>
            <a:r>
              <a:rPr lang="en-US" sz="4000" b="1" dirty="0" smtClean="0">
                <a:solidFill>
                  <a:srgbClr val="000000"/>
                </a:solidFill>
              </a:rPr>
              <a:t>low </a:t>
            </a:r>
            <a:r>
              <a:rPr lang="en-US" sz="4000" b="1" dirty="0">
                <a:solidFill>
                  <a:srgbClr val="000000"/>
                </a:solidFill>
              </a:rPr>
              <a:t>and </a:t>
            </a:r>
            <a:r>
              <a:rPr lang="en-US" sz="4000" b="1" dirty="0" smtClean="0">
                <a:solidFill>
                  <a:srgbClr val="000000"/>
                </a:solidFill>
              </a:rPr>
              <a:t>high </a:t>
            </a:r>
            <a:r>
              <a:rPr lang="en-US" sz="4000" b="1" dirty="0">
                <a:solidFill>
                  <a:srgbClr val="000000"/>
                </a:solidFill>
              </a:rPr>
              <a:t>c</a:t>
            </a:r>
            <a:r>
              <a:rPr lang="en-US" sz="4000" b="1" dirty="0" smtClean="0">
                <a:solidFill>
                  <a:srgbClr val="000000"/>
                </a:solidFill>
              </a:rPr>
              <a:t>loud </a:t>
            </a:r>
            <a:r>
              <a:rPr lang="en-US" sz="4000" b="1" dirty="0">
                <a:solidFill>
                  <a:srgbClr val="000000"/>
                </a:solidFill>
              </a:rPr>
              <a:t>f</a:t>
            </a:r>
            <a:r>
              <a:rPr lang="en-US" sz="4000" b="1" dirty="0" smtClean="0">
                <a:solidFill>
                  <a:srgbClr val="000000"/>
                </a:solidFill>
              </a:rPr>
              <a:t>raction for global, land and ocean mean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595" y="11955343"/>
            <a:ext cx="4653873" cy="486525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280" y="11954030"/>
            <a:ext cx="4621382" cy="495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5"/>
          <a:srcRect l="7746" r="2903"/>
          <a:stretch/>
        </p:blipFill>
        <p:spPr>
          <a:xfrm>
            <a:off x="28958998" y="11108730"/>
            <a:ext cx="6382562" cy="5804098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28918468" y="9456968"/>
            <a:ext cx="6301172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Correlations of various skill </a:t>
            </a:r>
            <a:r>
              <a:rPr lang="en-US" sz="4000" b="1" dirty="0" smtClean="0">
                <a:solidFill>
                  <a:srgbClr val="000000"/>
                </a:solidFill>
              </a:rPr>
              <a:t>scores (Taylor Score)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99" name="图片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368" y="19222433"/>
            <a:ext cx="8334285" cy="536726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5935920" y="9438151"/>
            <a:ext cx="725424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Correlations of skill scores between different variables</a:t>
            </a:r>
            <a:endParaRPr lang="en-US" sz="4000" b="1" dirty="0"/>
          </a:p>
        </p:txBody>
      </p:sp>
      <p:pic>
        <p:nvPicPr>
          <p:cNvPr id="100" name="图片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960" y="19372400"/>
            <a:ext cx="5417372" cy="5228039"/>
          </a:xfrm>
          <a:prstGeom prst="rect">
            <a:avLst/>
          </a:prstGeom>
        </p:spPr>
      </p:pic>
      <p:grpSp>
        <p:nvGrpSpPr>
          <p:cNvPr id="101" name="组合 4"/>
          <p:cNvGrpSpPr/>
          <p:nvPr/>
        </p:nvGrpSpPr>
        <p:grpSpPr>
          <a:xfrm>
            <a:off x="38092192" y="23497730"/>
            <a:ext cx="1709019" cy="430843"/>
            <a:chOff x="4114800" y="4714782"/>
            <a:chExt cx="1493571" cy="470563"/>
          </a:xfrm>
        </p:grpSpPr>
        <p:sp>
          <p:nvSpPr>
            <p:cNvPr id="102" name="椭圆 6"/>
            <p:cNvSpPr/>
            <p:nvPr/>
          </p:nvSpPr>
          <p:spPr>
            <a:xfrm>
              <a:off x="4114800" y="4785360"/>
              <a:ext cx="76200" cy="76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7"/>
            <p:cNvSpPr/>
            <p:nvPr/>
          </p:nvSpPr>
          <p:spPr>
            <a:xfrm>
              <a:off x="4114800" y="5029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文本框 8"/>
            <p:cNvSpPr txBox="1"/>
            <p:nvPr/>
          </p:nvSpPr>
          <p:spPr>
            <a:xfrm>
              <a:off x="4236771" y="4714782"/>
              <a:ext cx="1371600" cy="47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rgbClr val="FF0000"/>
                  </a:solidFill>
                </a:rPr>
                <a:t>Default value</a:t>
              </a:r>
            </a:p>
            <a:p>
              <a:r>
                <a:rPr lang="en-US" altLang="zh-CN" sz="1100" b="1" dirty="0" smtClean="0">
                  <a:solidFill>
                    <a:srgbClr val="0000FF"/>
                  </a:solidFill>
                </a:rPr>
                <a:t>Optimal value</a:t>
              </a:r>
              <a:endParaRPr lang="zh-CN" altLang="en-US" sz="11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5" name="图片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880" y="19327133"/>
            <a:ext cx="8547047" cy="5196046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29228144" y="25321239"/>
            <a:ext cx="13142188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Observation, default and best simulations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59" name="图片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412" y="11209077"/>
            <a:ext cx="6654309" cy="5641156"/>
          </a:xfrm>
          <a:prstGeom prst="rect">
            <a:avLst/>
          </a:prstGeom>
        </p:spPr>
      </p:pic>
      <p:sp>
        <p:nvSpPr>
          <p:cNvPr id="60" name="Title 1"/>
          <p:cNvSpPr txBox="1">
            <a:spLocks/>
          </p:cNvSpPr>
          <p:nvPr/>
        </p:nvSpPr>
        <p:spPr>
          <a:xfrm>
            <a:off x="30925404" y="26396685"/>
            <a:ext cx="2209800" cy="5032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508062" rtl="0" eaLnBrk="1" latinLnBrk="0" hangingPunct="1">
              <a:spcBef>
                <a:spcPct val="0"/>
              </a:spcBef>
              <a:buNone/>
              <a:defRPr sz="200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b="1" dirty="0" smtClean="0">
                <a:solidFill>
                  <a:srgbClr val="0000FF"/>
                </a:solidFill>
              </a:rPr>
              <a:t>RESTOM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63" name="图片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759" y="26811480"/>
            <a:ext cx="3843342" cy="7159221"/>
          </a:xfrm>
          <a:prstGeom prst="rect">
            <a:avLst/>
          </a:prstGeom>
        </p:spPr>
      </p:pic>
      <p:pic>
        <p:nvPicPr>
          <p:cNvPr id="68" name="图片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128" y="26786503"/>
            <a:ext cx="3712805" cy="7146584"/>
          </a:xfrm>
          <a:prstGeom prst="rect">
            <a:avLst/>
          </a:prstGeom>
        </p:spPr>
      </p:pic>
      <p:pic>
        <p:nvPicPr>
          <p:cNvPr id="69" name="图片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963" y="26811480"/>
            <a:ext cx="3970496" cy="7204199"/>
          </a:xfrm>
          <a:prstGeom prst="rect">
            <a:avLst/>
          </a:prstGeom>
        </p:spPr>
      </p:pic>
      <p:sp>
        <p:nvSpPr>
          <p:cNvPr id="70" name="Title 1"/>
          <p:cNvSpPr txBox="1">
            <a:spLocks/>
          </p:cNvSpPr>
          <p:nvPr/>
        </p:nvSpPr>
        <p:spPr>
          <a:xfrm>
            <a:off x="38696311" y="26348753"/>
            <a:ext cx="2209800" cy="551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34768276" y="26320878"/>
            <a:ext cx="22098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SWCF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958997" y="18680134"/>
            <a:ext cx="6767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1d Posterior PDF for overall 9-objective</a:t>
            </a:r>
            <a:endParaRPr lang="en-US" sz="2800" dirty="0"/>
          </a:p>
        </p:txBody>
      </p:sp>
      <p:pic>
        <p:nvPicPr>
          <p:cNvPr id="76" name="Picture 75"/>
          <p:cNvPicPr/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9" b="21921"/>
          <a:stretch/>
        </p:blipFill>
        <p:spPr bwMode="auto">
          <a:xfrm>
            <a:off x="22825510" y="27305005"/>
            <a:ext cx="4918841" cy="3683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439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SimSun</vt:lpstr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Qian, Yun</cp:lastModifiedBy>
  <cp:revision>124</cp:revision>
  <dcterms:created xsi:type="dcterms:W3CDTF">2015-04-08T23:32:45Z</dcterms:created>
  <dcterms:modified xsi:type="dcterms:W3CDTF">2017-06-02T17:00:44Z</dcterms:modified>
</cp:coreProperties>
</file>