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  <p:sldMasterId id="2147483697" r:id="rId4"/>
  </p:sldMasterIdLst>
  <p:notesMasterIdLst>
    <p:notesMasterId r:id="rId7"/>
  </p:notesMasterIdLst>
  <p:sldIdLst>
    <p:sldId id="1542" r:id="rId5"/>
    <p:sldId id="154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94E4A-4E01-45EB-957F-BB87E5DAB41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C375E-A53A-4E2D-BB8F-80E40133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0230536b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0230536b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2" name="Rectangle 21"/>
          <p:cNvSpPr/>
          <p:nvPr userDrawn="1"/>
        </p:nvSpPr>
        <p:spPr>
          <a:xfrm>
            <a:off x="0" y="501041"/>
            <a:ext cx="12192000" cy="2179529"/>
          </a:xfrm>
          <a:prstGeom prst="rect">
            <a:avLst/>
          </a:prstGeom>
          <a:gradFill flip="none" rotWithShape="1">
            <a:gsLst>
              <a:gs pos="85000">
                <a:srgbClr val="FFFFFF">
                  <a:alpha val="86000"/>
                </a:srgbClr>
              </a:gs>
              <a:gs pos="62000">
                <a:schemeClr val="bg1">
                  <a:alpha val="56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8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4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0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814E-768E-4114-8CE4-048DE4DF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648"/>
            <a:ext cx="5086611" cy="2591017"/>
          </a:xfrm>
          <a:prstGeom prst="rect">
            <a:avLst/>
          </a:prstGeom>
        </p:spPr>
        <p:txBody>
          <a:bodyPr lIns="0" anchor="b" anchorCtr="0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77874-F0DA-495F-873D-588489DB4C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62313"/>
            <a:ext cx="5086350" cy="1335087"/>
          </a:xfrm>
          <a:prstGeom prst="rect">
            <a:avLst/>
          </a:prstGeom>
        </p:spPr>
        <p:txBody>
          <a:bodyPr lIns="0" tIns="182880"/>
          <a:lstStyle>
            <a:lvl1pPr>
              <a:lnSpc>
                <a:spcPct val="50000"/>
              </a:lnSpc>
              <a:defRPr sz="1800">
                <a:latin typeface="+mn-lt"/>
              </a:defRPr>
            </a:lvl1pPr>
          </a:lstStyle>
          <a:p>
            <a:pPr lvl="0"/>
            <a:r>
              <a:rPr lang="en-US"/>
              <a:t>Presentation Author / Department</a:t>
            </a:r>
          </a:p>
          <a:p>
            <a:pPr lvl="0"/>
            <a:r>
              <a:rPr lang="en-US"/>
              <a:t>College</a:t>
            </a:r>
          </a:p>
          <a:p>
            <a:pPr lvl="0"/>
            <a:r>
              <a:rPr lang="en-US"/>
              <a:t>University of Oklahoma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B6D293-2D9F-4E29-8997-484DDBE37B78}"/>
              </a:ext>
            </a:extLst>
          </p:cNvPr>
          <p:cNvCxnSpPr/>
          <p:nvPr userDrawn="1"/>
        </p:nvCxnSpPr>
        <p:spPr>
          <a:xfrm>
            <a:off x="838200" y="3125243"/>
            <a:ext cx="5086611" cy="0"/>
          </a:xfrm>
          <a:prstGeom prst="line">
            <a:avLst/>
          </a:prstGeom>
          <a:ln w="76200">
            <a:solidFill>
              <a:srgbClr val="A0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2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ari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6FAF-3D3D-4AFB-A6A2-679BB362F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309"/>
            <a:ext cx="10515600" cy="467855"/>
          </a:xfrm>
          <a:prstGeom prst="rect">
            <a:avLst/>
          </a:prstGeom>
        </p:spPr>
        <p:txBody>
          <a:bodyPr/>
          <a:lstStyle>
            <a:lvl1pPr algn="ctr">
              <a:defRPr spc="-15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FB984-F918-4A31-8830-96626454E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21175"/>
            <a:ext cx="10515600" cy="12160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50000"/>
              </a:lnSpc>
              <a:defRPr sz="1800">
                <a:latin typeface="+mn-lt"/>
              </a:defRPr>
            </a:lvl1pPr>
          </a:lstStyle>
          <a:p>
            <a:pPr lvl="0"/>
            <a:r>
              <a:rPr lang="en-US"/>
              <a:t>Presentation Author / Department</a:t>
            </a:r>
          </a:p>
          <a:p>
            <a:pPr lvl="0"/>
            <a:r>
              <a:rPr lang="en-US"/>
              <a:t>College</a:t>
            </a:r>
          </a:p>
          <a:p>
            <a:pPr lvl="0"/>
            <a:r>
              <a:rPr lang="en-US"/>
              <a:t>University of Oklahoma</a:t>
            </a:r>
          </a:p>
        </p:txBody>
      </p:sp>
    </p:spTree>
    <p:extLst>
      <p:ext uri="{BB962C8B-B14F-4D97-AF65-F5344CB8AC3E}">
        <p14:creationId xmlns:p14="http://schemas.microsoft.com/office/powerpoint/2010/main" val="178345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39C3-34BA-B741-BE20-D69B5358D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548" y="1101224"/>
            <a:ext cx="5716044" cy="67908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Oval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53F73F-2B26-4C77-9275-31E31C7C30F7}"/>
              </a:ext>
            </a:extLst>
          </p:cNvPr>
          <p:cNvSpPr/>
          <p:nvPr userDrawn="1"/>
        </p:nvSpPr>
        <p:spPr>
          <a:xfrm>
            <a:off x="11693047" y="6394537"/>
            <a:ext cx="388307" cy="38830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B8204E-2F3C-4416-939A-E24794A18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900238"/>
            <a:ext cx="11329988" cy="441166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84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53F73F-2B26-4C77-9275-31E31C7C30F7}"/>
              </a:ext>
            </a:extLst>
          </p:cNvPr>
          <p:cNvSpPr/>
          <p:nvPr userDrawn="1"/>
        </p:nvSpPr>
        <p:spPr>
          <a:xfrm>
            <a:off x="11693047" y="6394537"/>
            <a:ext cx="388307" cy="38830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4CD36DD-0E6E-4ABB-BA49-2B721FC3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26" y="1348417"/>
            <a:ext cx="51054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E728EC1-4222-4B5F-8EA4-61764F9B5E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3700" y="2868134"/>
            <a:ext cx="5105400" cy="25987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>
                <a:latin typeface="+mn-lt"/>
                <a:cs typeface="Calibri" panose="020F0502020204030204" pitchFamily="34" charset="0"/>
              </a:rPr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D353921-5194-4A3B-9596-AEDDF14D2D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549786"/>
            <a:ext cx="5647324" cy="5432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>
                <a:latin typeface="+mn-l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40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Vari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D060-D57E-9E4C-A498-60B90476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25" y="227829"/>
            <a:ext cx="11329987" cy="132556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Oval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1C682C-3A57-45E7-823D-A7823B8A9C91}"/>
              </a:ext>
            </a:extLst>
          </p:cNvPr>
          <p:cNvSpPr/>
          <p:nvPr userDrawn="1"/>
        </p:nvSpPr>
        <p:spPr>
          <a:xfrm>
            <a:off x="11693047" y="6394537"/>
            <a:ext cx="388307" cy="38830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E61A150-CD66-4F98-8028-11DBCF291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359" y="1730048"/>
            <a:ext cx="11329988" cy="441974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4965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Vari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1C682C-3A57-45E7-823D-A7823B8A9C91}"/>
              </a:ext>
            </a:extLst>
          </p:cNvPr>
          <p:cNvSpPr/>
          <p:nvPr userDrawn="1"/>
        </p:nvSpPr>
        <p:spPr>
          <a:xfrm>
            <a:off x="11693047" y="6394537"/>
            <a:ext cx="388307" cy="38830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41EB13C-F996-438E-B6FD-1F19797D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26" y="1348417"/>
            <a:ext cx="51054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14998AA-6F20-4DDA-9E47-08F4417E4E6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3700" y="2868134"/>
            <a:ext cx="5105400" cy="2598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>
                <a:latin typeface="+mn-lt"/>
                <a:cs typeface="Calibri" panose="020F0502020204030204" pitchFamily="34" charset="0"/>
              </a:rPr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BC29A4E-D764-4DBD-8A55-BCCF84C22EB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549786"/>
            <a:ext cx="5647324" cy="54327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>
                <a:latin typeface="+mn-l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47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9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91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313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99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363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7311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67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78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770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262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018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1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55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77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99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4737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710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4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6320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2943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4661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7611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796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5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7897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68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7875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7769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9528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25303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04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4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6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4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8/16/2024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78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Helvetica Neue Condensed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Helvetica Neue Condensed" panose="02000503000000020004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135588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29972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en" b="1">
                <a:solidFill>
                  <a:srgbClr val="351C75"/>
                </a:solidFill>
              </a:rPr>
              <a:t>Equatorial upwelling:</a:t>
            </a:r>
            <a:r>
              <a:rPr lang="en">
                <a:solidFill>
                  <a:srgbClr val="351C75"/>
                </a:solidFill>
              </a:rPr>
              <a:t> </a:t>
            </a:r>
            <a:endParaRPr>
              <a:solidFill>
                <a:srgbClr val="351C75"/>
              </a:solidFill>
            </a:endParaRPr>
          </a:p>
          <a:p>
            <a:pPr>
              <a:lnSpc>
                <a:spcPct val="115000"/>
              </a:lnSpc>
            </a:pPr>
            <a:r>
              <a:rPr lang="en">
                <a:solidFill>
                  <a:srgbClr val="351C75"/>
                </a:solidFill>
              </a:rPr>
              <a:t>pulled from above or pushed from below?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15600" y="2132900"/>
            <a:ext cx="5762800" cy="395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" sz="2400">
                <a:solidFill>
                  <a:srgbClr val="38761D"/>
                </a:solidFill>
              </a:rPr>
              <a:t>Popular understanding tries to explain vertical motion using horizontal forces.</a:t>
            </a:r>
            <a:endParaRPr sz="2400">
              <a:solidFill>
                <a:srgbClr val="38761D"/>
              </a:solidFill>
            </a:endParaRPr>
          </a:p>
          <a:p>
            <a:pPr marL="0" indent="0">
              <a:lnSpc>
                <a:spcPct val="105000"/>
              </a:lnSpc>
              <a:spcBef>
                <a:spcPts val="1600"/>
              </a:spcBef>
              <a:buNone/>
            </a:pPr>
            <a:endParaRPr sz="2400"/>
          </a:p>
          <a:p>
            <a:pPr marL="0" indent="0">
              <a:lnSpc>
                <a:spcPct val="105000"/>
              </a:lnSpc>
              <a:spcBef>
                <a:spcPts val="1600"/>
              </a:spcBef>
              <a:buNone/>
            </a:pPr>
            <a:r>
              <a:rPr lang="en" sz="2400">
                <a:solidFill>
                  <a:srgbClr val="1155CC"/>
                </a:solidFill>
              </a:rPr>
              <a:t>ENSO theory argues upwelling is pulled from above by wind-driven divergence.</a:t>
            </a:r>
            <a:endParaRPr sz="2400">
              <a:solidFill>
                <a:srgbClr val="1155CC"/>
              </a:solidFill>
            </a:endParaRPr>
          </a:p>
          <a:p>
            <a:pPr marL="0" indent="0">
              <a:lnSpc>
                <a:spcPct val="105000"/>
              </a:lnSpc>
              <a:spcBef>
                <a:spcPts val="1600"/>
              </a:spcBef>
              <a:buNone/>
            </a:pPr>
            <a:endParaRPr sz="2400"/>
          </a:p>
          <a:p>
            <a:pPr marL="0" indent="0">
              <a:lnSpc>
                <a:spcPct val="10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741B47"/>
                </a:solidFill>
              </a:rPr>
              <a:t>Decadal variability studies assume that upwelling can be pushed from below.</a:t>
            </a:r>
            <a:endParaRPr sz="2400">
              <a:solidFill>
                <a:srgbClr val="741B47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14412"/>
          <a:stretch/>
        </p:blipFill>
        <p:spPr>
          <a:xfrm>
            <a:off x="6076800" y="2438565"/>
            <a:ext cx="5929232" cy="30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9205000" y="5620500"/>
            <a:ext cx="2324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Wyrtki (1981)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224" y="149200"/>
            <a:ext cx="3406875" cy="4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8501067" y="641601"/>
            <a:ext cx="3491200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Work by: N. Brizuela, C.Y. Lee, A.H. Sobel, R. Seager, S.J. Camargo, J. Zhuo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7306800" cy="11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en" sz="3227">
                <a:solidFill>
                  <a:srgbClr val="351C75"/>
                </a:solidFill>
              </a:rPr>
              <a:t>20-50% of Pacific equatorial upwelling is pushed from below</a:t>
            </a:r>
            <a:endParaRPr sz="3227">
              <a:solidFill>
                <a:srgbClr val="351C75"/>
              </a:solidFill>
            </a:endParaRPr>
          </a:p>
        </p:txBody>
      </p:sp>
      <p:grpSp>
        <p:nvGrpSpPr>
          <p:cNvPr id="65" name="Google Shape;65;p14"/>
          <p:cNvGrpSpPr/>
          <p:nvPr/>
        </p:nvGrpSpPr>
        <p:grpSpPr>
          <a:xfrm>
            <a:off x="6424333" y="1250287"/>
            <a:ext cx="5463832" cy="5577912"/>
            <a:chOff x="4818250" y="861515"/>
            <a:chExt cx="4097874" cy="4183434"/>
          </a:xfrm>
        </p:grpSpPr>
        <p:pic>
          <p:nvPicPr>
            <p:cNvPr id="66" name="Google Shape;66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18250" y="1017725"/>
              <a:ext cx="4097874" cy="4027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4"/>
            <p:cNvSpPr txBox="1"/>
            <p:nvPr/>
          </p:nvSpPr>
          <p:spPr>
            <a:xfrm>
              <a:off x="5981800" y="861515"/>
              <a:ext cx="2263800" cy="369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Energetic cost of upwelling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636225" y="2141000"/>
              <a:ext cx="870000" cy="196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5799014" y="2064360"/>
              <a:ext cx="2751385" cy="3539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Potential energy supplied by advection</a:t>
              </a:r>
              <a:endPara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636225" y="3207800"/>
              <a:ext cx="870000" cy="196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14"/>
            <p:cNvSpPr txBox="1"/>
            <p:nvPr/>
          </p:nvSpPr>
          <p:spPr>
            <a:xfrm>
              <a:off x="6010030" y="3139700"/>
              <a:ext cx="2395412" cy="3539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467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Diabatic potential energy supply</a:t>
              </a:r>
              <a:endPara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2" name="Google Shape;72;p14"/>
          <p:cNvSpPr/>
          <p:nvPr/>
        </p:nvSpPr>
        <p:spPr>
          <a:xfrm>
            <a:off x="818868" y="2161067"/>
            <a:ext cx="4619633" cy="955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Push from below happens in blue area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(upwelling produces KE here)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73" name="Google Shape;73;p14"/>
          <p:cNvCxnSpPr>
            <a:cxnSpLocks/>
            <a:stCxn id="72" idx="3"/>
          </p:cNvCxnSpPr>
          <p:nvPr/>
        </p:nvCxnSpPr>
        <p:spPr>
          <a:xfrm flipV="1">
            <a:off x="5438501" y="2388267"/>
            <a:ext cx="1112367" cy="25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" name="Google Shape;74;p14"/>
          <p:cNvSpPr/>
          <p:nvPr/>
        </p:nvSpPr>
        <p:spPr>
          <a:xfrm>
            <a:off x="818868" y="3480167"/>
            <a:ext cx="4619633" cy="11780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Potential energy that enables this is produced by off-equatorial downwelling.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75" name="Google Shape;75;p14"/>
          <p:cNvCxnSpPr>
            <a:cxnSpLocks/>
            <a:stCxn id="74" idx="3"/>
          </p:cNvCxnSpPr>
          <p:nvPr/>
        </p:nvCxnSpPr>
        <p:spPr>
          <a:xfrm flipV="1">
            <a:off x="5438501" y="3798767"/>
            <a:ext cx="987167" cy="27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" name="Google Shape;76;p14"/>
          <p:cNvSpPr/>
          <p:nvPr/>
        </p:nvSpPr>
        <p:spPr>
          <a:xfrm>
            <a:off x="818868" y="5061033"/>
            <a:ext cx="4619633" cy="13308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Energy cycle implies that off-equatorial momentum and buoyancy forcings shape equatorial </a:t>
            </a:r>
            <a:r>
              <a:rPr kumimoji="0" lang="en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/>
                <a:ea typeface="Cambria Math"/>
                <a:cs typeface="Cambria Math"/>
                <a:sym typeface="Cambria Math"/>
              </a:rPr>
              <a:t>w</a:t>
            </a:r>
            <a:r>
              <a:rPr kumimoji="0" lang="en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224" y="149200"/>
            <a:ext cx="3406875" cy="4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8501067" y="641601"/>
            <a:ext cx="3491200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Work by: N. Brizuela, C.Y. Lee, A.H. Sobel, R. Seager, S.J. Camargo, J. Zhuo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VPRP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D1E4467-865F-4598-9CFC-D5B23CD55EA6}" vid="{75568F3C-9102-4FC4-BC55-B49A80EF3164}"/>
    </a:ext>
  </a:extLst>
</a:theme>
</file>

<file path=ppt/theme/theme3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174</Words>
  <Application>Microsoft Office PowerPoint</Application>
  <PresentationFormat>Widescreen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 Black</vt:lpstr>
      <vt:lpstr>Calibri</vt:lpstr>
      <vt:lpstr>Cambria Math</vt:lpstr>
      <vt:lpstr>Century Gothic</vt:lpstr>
      <vt:lpstr>Helvetica Neue Condensed</vt:lpstr>
      <vt:lpstr>1_Office Theme</vt:lpstr>
      <vt:lpstr>OU VPRP Template</vt:lpstr>
      <vt:lpstr>ORNL</vt:lpstr>
      <vt:lpstr>Simple Light</vt:lpstr>
      <vt:lpstr>Equatorial upwelling:  pulled from above or pushed from below?</vt:lpstr>
      <vt:lpstr>20-50% of Pacific equatorial upwelling is pushed from below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Prichard, Michelle E</dc:creator>
  <cp:lastModifiedBy>Prichard, Michelle E</cp:lastModifiedBy>
  <cp:revision>14</cp:revision>
  <dcterms:created xsi:type="dcterms:W3CDTF">2024-08-16T17:28:11Z</dcterms:created>
  <dcterms:modified xsi:type="dcterms:W3CDTF">2024-08-16T17:36:52Z</dcterms:modified>
</cp:coreProperties>
</file>