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/>
    <p:restoredTop sz="94548"/>
  </p:normalViewPr>
  <p:slideViewPr>
    <p:cSldViewPr snapToGrid="0" snapToObjects="1">
      <p:cViewPr>
        <p:scale>
          <a:sx n="32" d="100"/>
          <a:sy n="32" d="100"/>
        </p:scale>
        <p:origin x="392" y="144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mailto:zhang40@llnl.gov" TargetMode="External"/><Relationship Id="rId7" Type="http://schemas.openxmlformats.org/officeDocument/2006/relationships/hyperlink" Target="mailto:Shaheen2@ll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139501" y="9664358"/>
            <a:ext cx="20116800" cy="201816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</a:t>
              </a:r>
              <a:r>
                <a:rPr lang="en-US" sz="2800" b="1" dirty="0" smtClean="0">
                  <a:latin typeface="Arial"/>
                  <a:cs typeface="Arial"/>
                </a:rPr>
                <a:t>Member: Chengzhu Zhang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Title: Staff Scientist 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799" y="40666313"/>
              <a:ext cx="11549271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Institution or </a:t>
              </a:r>
              <a:r>
                <a:rPr lang="en-US" sz="2400" dirty="0" smtClean="0">
                  <a:latin typeface="Arial"/>
                  <a:cs typeface="Arial"/>
                </a:rPr>
                <a:t>Organization: </a:t>
              </a:r>
              <a:r>
                <a:rPr lang="en-US" sz="2400" dirty="0"/>
                <a:t>Lawrence Livermore National </a:t>
              </a:r>
            </a:p>
            <a:p>
              <a:r>
                <a:rPr lang="en-US" sz="2400" dirty="0"/>
                <a:t>Laboratory </a:t>
              </a:r>
              <a:endParaRPr lang="en-US" sz="2400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(</a:t>
              </a:r>
              <a:r>
                <a:rPr lang="en-US" sz="2400" dirty="0" smtClean="0">
                  <a:latin typeface="Arial"/>
                  <a:cs typeface="Arial"/>
                </a:rPr>
                <a:t>925</a:t>
              </a:r>
              <a:r>
                <a:rPr lang="en-US" sz="2400" dirty="0" smtClean="0">
                  <a:latin typeface="Arial"/>
                  <a:cs typeface="Arial"/>
                </a:rPr>
                <a:t>) </a:t>
              </a:r>
              <a:r>
                <a:rPr lang="en-US" sz="2400" dirty="0" smtClean="0">
                  <a:latin typeface="Arial"/>
                  <a:cs typeface="Arial"/>
                </a:rPr>
                <a:t>424</a:t>
              </a:r>
              <a:r>
                <a:rPr lang="en-US" sz="2400" dirty="0" smtClean="0">
                  <a:latin typeface="Arial"/>
                  <a:cs typeface="Arial"/>
                </a:rPr>
                <a:t>-4573</a:t>
              </a:r>
              <a:endParaRPr lang="en-US" sz="2400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zhang40@llnl.gov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914400"/>
            <a:ext cx="2743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4400" dirty="0"/>
              <a:t>The New ACME Diagnostics </a:t>
            </a:r>
            <a:r>
              <a:rPr lang="en-US" sz="14400" dirty="0" smtClean="0"/>
              <a:t>Package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Arial"/>
                <a:cs typeface="Arial"/>
              </a:rPr>
              <a:t>Chengzhu </a:t>
            </a:r>
            <a:r>
              <a:rPr lang="en-US" sz="5400" dirty="0">
                <a:solidFill>
                  <a:srgbClr val="000000"/>
                </a:solidFill>
                <a:latin typeface="Arial"/>
                <a:cs typeface="Arial"/>
              </a:rPr>
              <a:t>Zhang, </a:t>
            </a:r>
            <a:r>
              <a:rPr lang="en-US" sz="5400" dirty="0" err="1">
                <a:solidFill>
                  <a:srgbClr val="000000"/>
                </a:solidFill>
                <a:latin typeface="Arial"/>
                <a:cs typeface="Arial"/>
              </a:rPr>
              <a:t>Zeshawn</a:t>
            </a:r>
            <a:r>
              <a:rPr lang="en-US" sz="5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/>
                <a:cs typeface="Arial"/>
              </a:rPr>
              <a:t>Shaheen</a:t>
            </a:r>
            <a:r>
              <a:rPr lang="en-US" sz="5400" dirty="0">
                <a:solidFill>
                  <a:srgbClr val="000000"/>
                </a:solidFill>
                <a:latin typeface="Arial"/>
                <a:cs typeface="Arial"/>
              </a:rPr>
              <a:t>, Chris </a:t>
            </a:r>
            <a:r>
              <a:rPr lang="en-US" sz="5400" dirty="0" err="1">
                <a:solidFill>
                  <a:srgbClr val="000000"/>
                </a:solidFill>
                <a:latin typeface="Arial"/>
                <a:cs typeface="Arial"/>
              </a:rPr>
              <a:t>Golaz</a:t>
            </a:r>
            <a:r>
              <a:rPr lang="en-US" sz="5400" dirty="0">
                <a:solidFill>
                  <a:srgbClr val="000000"/>
                </a:solidFill>
                <a:latin typeface="Arial"/>
                <a:cs typeface="Arial"/>
              </a:rPr>
              <a:t>, Jerry </a:t>
            </a:r>
            <a:r>
              <a:rPr lang="en-US" sz="5400" dirty="0" smtClean="0">
                <a:solidFill>
                  <a:srgbClr val="000000"/>
                </a:solidFill>
                <a:latin typeface="Arial"/>
                <a:cs typeface="Arial"/>
              </a:rPr>
              <a:t>Potter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</a:t>
            </a:r>
            <a:r>
              <a:rPr lang="en-US" sz="5400" b="1" dirty="0" smtClean="0">
                <a:solidFill>
                  <a:srgbClr val="000000"/>
                </a:solidFill>
                <a:latin typeface="Arial"/>
                <a:cs typeface="Arial"/>
              </a:rPr>
              <a:t>Lawrence Livermore National Lab</a:t>
            </a:r>
            <a:endParaRPr lang="en-US" sz="5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5400" dirty="0" smtClean="0"/>
              <a:t>Thanks </a:t>
            </a:r>
            <a:r>
              <a:rPr lang="en-US" sz="5400" dirty="0"/>
              <a:t>to: Charles </a:t>
            </a:r>
            <a:r>
              <a:rPr lang="en-US" sz="5400" dirty="0" err="1"/>
              <a:t>Doutriaux</a:t>
            </a:r>
            <a:r>
              <a:rPr lang="en-US" sz="5400" dirty="0"/>
              <a:t>, Jim </a:t>
            </a:r>
            <a:r>
              <a:rPr lang="en-US" sz="5400" dirty="0" err="1"/>
              <a:t>McEnerney</a:t>
            </a:r>
            <a:r>
              <a:rPr lang="en-US" sz="5400" dirty="0"/>
              <a:t>, </a:t>
            </a:r>
            <a:r>
              <a:rPr lang="en-US" sz="5400" dirty="0" smtClean="0"/>
              <a:t>Jeff Painter, Denis </a:t>
            </a:r>
            <a:r>
              <a:rPr lang="en-US" sz="5400" dirty="0"/>
              <a:t>Nadeau, Charlie </a:t>
            </a:r>
            <a:r>
              <a:rPr lang="en-US" sz="5400" dirty="0" err="1"/>
              <a:t>Zender</a:t>
            </a:r>
            <a:r>
              <a:rPr lang="en-US" sz="5400" dirty="0"/>
              <a:t>, </a:t>
            </a:r>
          </a:p>
          <a:p>
            <a:r>
              <a:rPr lang="en-US" sz="5400" dirty="0"/>
              <a:t>Renata McCoy and Dean N</a:t>
            </a:r>
            <a:r>
              <a:rPr lang="en-US" sz="5400" dirty="0" smtClean="0"/>
              <a:t>. Williams</a:t>
            </a:r>
            <a:endParaRPr lang="en-US" sz="5400" dirty="0"/>
          </a:p>
          <a:p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9601200"/>
            <a:ext cx="20176002" cy="8650224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713232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>
                  <a:solidFill>
                    <a:schemeClr val="tx2"/>
                  </a:solidFill>
                </a:rPr>
                <a:t>A comprehensive diagnostics package that: 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b="1" dirty="0" smtClean="0"/>
                <a:t>Developed in Python</a:t>
              </a:r>
              <a:endParaRPr lang="en-US" sz="4000" b="1" dirty="0"/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b="1" dirty="0" smtClean="0"/>
                <a:t>Fully </a:t>
              </a:r>
              <a:r>
                <a:rPr lang="en-US" sz="4000" b="1" dirty="0"/>
                <a:t>implements</a:t>
              </a:r>
              <a:r>
                <a:rPr lang="en-US" sz="4000" dirty="0"/>
                <a:t> the functionality of AMWG diagnostics package </a:t>
              </a:r>
              <a:endParaRPr lang="en-US" sz="4000" dirty="0" smtClean="0"/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dirty="0" smtClean="0"/>
                <a:t>Delivers </a:t>
              </a:r>
              <a:r>
                <a:rPr lang="en-US" sz="4000" b="1" dirty="0"/>
                <a:t>valuable diagnostics</a:t>
              </a:r>
              <a:r>
                <a:rPr lang="en-US" sz="4000" dirty="0"/>
                <a:t> developed from ACME to the community </a:t>
              </a:r>
              <a:endParaRPr lang="en-US" sz="4000" dirty="0" smtClean="0"/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dirty="0" smtClean="0"/>
                <a:t>Maintains </a:t>
              </a:r>
              <a:r>
                <a:rPr lang="en-US" sz="4000" dirty="0"/>
                <a:t>repo for most </a:t>
              </a:r>
              <a:r>
                <a:rPr lang="en-US" sz="4000" b="1" dirty="0"/>
                <a:t>updated observational datasets</a:t>
              </a:r>
              <a:r>
                <a:rPr lang="en-US" sz="4000" dirty="0"/>
                <a:t>, including remote sensing, </a:t>
              </a:r>
              <a:endParaRPr lang="en-US" sz="4000" dirty="0" smtClean="0"/>
            </a:p>
            <a:p>
              <a:pPr>
                <a:lnSpc>
                  <a:spcPct val="110000"/>
                </a:lnSpc>
              </a:pPr>
              <a:r>
                <a:rPr lang="en-US" sz="4000" dirty="0"/>
                <a:t> </a:t>
              </a:r>
              <a:r>
                <a:rPr lang="en-US" sz="4000" dirty="0" smtClean="0"/>
                <a:t>    reanalysis </a:t>
              </a:r>
              <a:r>
                <a:rPr lang="en-US" sz="4000" dirty="0"/>
                <a:t>and in-situ datasets </a:t>
              </a:r>
              <a:endParaRPr lang="en-US" sz="4000" dirty="0" smtClean="0"/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dirty="0" smtClean="0"/>
                <a:t>Is </a:t>
              </a:r>
              <a:r>
                <a:rPr lang="en-US" sz="4000" b="1" dirty="0"/>
                <a:t>flexible</a:t>
              </a:r>
              <a:r>
                <a:rPr lang="en-US" sz="4000" dirty="0"/>
                <a:t> for adding user-specified </a:t>
              </a:r>
              <a:r>
                <a:rPr lang="en-US" sz="4000" dirty="0" smtClean="0"/>
                <a:t>diagnostics</a:t>
              </a:r>
            </a:p>
            <a:p>
              <a:pPr marL="571500" indent="-571500">
                <a:lnSpc>
                  <a:spcPct val="110000"/>
                </a:lnSpc>
                <a:buFont typeface="Arial" charset="0"/>
                <a:buChar char="•"/>
              </a:pPr>
              <a:r>
                <a:rPr lang="en-US" sz="4000" dirty="0" smtClean="0"/>
                <a:t>Interacts </a:t>
              </a:r>
              <a:r>
                <a:rPr lang="en-US" sz="4000" dirty="0"/>
                <a:t>effectively with the </a:t>
              </a:r>
              <a:r>
                <a:rPr lang="en-US" sz="4000" b="1" dirty="0"/>
                <a:t>PCMDI</a:t>
              </a:r>
              <a:r>
                <a:rPr lang="en-US" sz="4000" dirty="0"/>
                <a:t>'s metrics package PMP and the </a:t>
              </a:r>
              <a:r>
                <a:rPr lang="en-US" sz="4000" b="1" dirty="0"/>
                <a:t>ARM</a:t>
              </a:r>
              <a:r>
                <a:rPr lang="en-US" sz="4000" dirty="0"/>
                <a:t> diagnostics </a:t>
              </a:r>
            </a:p>
            <a:p>
              <a:pPr>
                <a:lnSpc>
                  <a:spcPct val="110000"/>
                </a:lnSpc>
              </a:pPr>
              <a:r>
                <a:rPr lang="en-US" sz="4000" dirty="0"/>
                <a:t> </a:t>
              </a:r>
              <a:r>
                <a:rPr lang="en-US" sz="4000" dirty="0" smtClean="0"/>
                <a:t>    package </a:t>
              </a:r>
              <a:r>
                <a:rPr lang="en-US" sz="4000" dirty="0"/>
                <a:t>through a unified framework: </a:t>
              </a:r>
              <a:r>
                <a:rPr lang="en-US" sz="4000" b="1" dirty="0"/>
                <a:t>Community Diagnostics Package (CDP)</a:t>
              </a:r>
              <a:r>
                <a:rPr lang="en-US" sz="4000" dirty="0"/>
                <a:t>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Objective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30802" y="17807547"/>
            <a:ext cx="20116800" cy="1417320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Completed 4 </a:t>
              </a:r>
              <a:r>
                <a:rPr lang="en-US" sz="4000" b="1" dirty="0">
                  <a:solidFill>
                    <a:srgbClr val="1B5FAE"/>
                  </a:solidFill>
                  <a:latin typeface="Arial"/>
                  <a:cs typeface="Arial"/>
                </a:rPr>
                <a:t>sets of diagnostics from AMWG with mod. vs mod., </a:t>
              </a: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mod. </a:t>
              </a:r>
              <a:r>
                <a:rPr lang="en-US" sz="4000" b="1" dirty="0">
                  <a:solidFill>
                    <a:srgbClr val="1B5FAE"/>
                  </a:solidFill>
                  <a:latin typeface="Arial"/>
                  <a:cs typeface="Arial"/>
                </a:rPr>
                <a:t>vs </a:t>
              </a: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obs.: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Current State and Features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139501" y="28541645"/>
            <a:ext cx="20116800" cy="11454069"/>
            <a:chOff x="22402800" y="24382653"/>
            <a:chExt cx="20116800" cy="14403165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320593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>
                  <a:solidFill>
                    <a:srgbClr val="1B5FAE"/>
                  </a:solidFill>
                  <a:latin typeface="Arial"/>
                  <a:cs typeface="Arial"/>
                </a:rPr>
                <a:t>Installation and Running:</a:t>
              </a:r>
              <a:endParaRPr lang="en-US" sz="4000" b="1" dirty="0" smtClean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382653"/>
              <a:ext cx="20116800" cy="2515965"/>
              <a:chOff x="22402800" y="24382653"/>
              <a:chExt cx="20116800" cy="25159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382653"/>
                <a:ext cx="20116800" cy="2285999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smtClean="0">
                    <a:solidFill>
                      <a:schemeClr val="bg1"/>
                    </a:solidFill>
                    <a:latin typeface="Arial"/>
                    <a:cs typeface="Arial"/>
                  </a:rPr>
                  <a:t>User’s guide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024655" y="20966768"/>
            <a:ext cx="18810690" cy="6580543"/>
            <a:chOff x="1430802" y="23292487"/>
            <a:chExt cx="18810690" cy="6580543"/>
          </a:xfrm>
        </p:grpSpPr>
        <p:pic>
          <p:nvPicPr>
            <p:cNvPr id="31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802" y="24331878"/>
              <a:ext cx="4084470" cy="548640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384" y="24331878"/>
              <a:ext cx="4084470" cy="548640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373" y="24386630"/>
              <a:ext cx="4084470" cy="548640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0" y="24331878"/>
              <a:ext cx="4239492" cy="548640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742274" y="23352809"/>
              <a:ext cx="34615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Lat</a:t>
              </a:r>
              <a:r>
                <a:rPr lang="en-US" sz="4000" dirty="0" smtClean="0"/>
                <a:t>-Lon contour</a:t>
              </a:r>
              <a:endParaRPr lang="en-US" sz="4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23292487"/>
              <a:ext cx="43656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mtClean="0"/>
                <a:t>Zonal mean contour</a:t>
              </a:r>
              <a:endParaRPr lang="en-US" sz="4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77101" y="23420457"/>
              <a:ext cx="34892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Zonal </a:t>
              </a:r>
              <a:r>
                <a:rPr lang="en-US" sz="4000" smtClean="0"/>
                <a:t>mean line</a:t>
              </a:r>
              <a:endParaRPr lang="en-US" sz="4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271681" y="23352967"/>
              <a:ext cx="35276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Polar projection</a:t>
              </a:r>
              <a:endParaRPr lang="en-US" sz="4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66522" y="27793317"/>
            <a:ext cx="14756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Examples selected from hundreds of plots for each set of diagnostics </a:t>
            </a:r>
            <a:endParaRPr lang="en-US" sz="4000" i="1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275551" y="28485058"/>
            <a:ext cx="21031200" cy="4114800"/>
          </a:xfrm>
          <a:prstGeom prst="rect">
            <a:avLst/>
          </a:prstGeom>
        </p:spPr>
        <p:txBody>
          <a:bodyPr/>
          <a:lstStyle>
            <a:lvl1pPr marL="1881047" indent="-1881047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75601" indent="-1567539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10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7015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78217" indent="-1254031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86279" indent="-1254031" algn="l" defTabSz="2508062" rtl="0" eaLnBrk="1" latinLnBrk="0" hangingPunct="1">
              <a:spcBef>
                <a:spcPct val="20000"/>
              </a:spcBef>
              <a:buFont typeface="Arial"/>
              <a:buChar char="»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94341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02403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1046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8527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en-US" sz="4000" b="1" dirty="0">
                <a:latin typeface="+mn-lt"/>
                <a:cs typeface="+mn-cs"/>
              </a:rPr>
              <a:t>Reproduce and complete these sets with metrics matched and differences </a:t>
            </a:r>
            <a:r>
              <a:rPr lang="en-US" sz="4000" b="1" dirty="0" smtClean="0">
                <a:latin typeface="+mn-lt"/>
                <a:cs typeface="+mn-cs"/>
              </a:rPr>
              <a:t>understood compared to AMWG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en-US" sz="4000" b="1" dirty="0" smtClean="0">
                <a:latin typeface="+mn-lt"/>
                <a:cs typeface="+mn-cs"/>
              </a:rPr>
              <a:t>Required </a:t>
            </a:r>
            <a:r>
              <a:rPr lang="en-US" sz="4000" b="1" dirty="0">
                <a:latin typeface="+mn-lt"/>
                <a:cs typeface="+mn-cs"/>
              </a:rPr>
              <a:t>metrics [RMSE, correlation] as scalars of model performance</a:t>
            </a:r>
          </a:p>
          <a:p>
            <a:pPr fontAlgn="base">
              <a:lnSpc>
                <a:spcPct val="110000"/>
              </a:lnSpc>
              <a:buFont typeface="Wingdings" charset="2"/>
              <a:buChar char="ü"/>
            </a:pPr>
            <a:r>
              <a:rPr lang="en-US" sz="4000" b="1" dirty="0" smtClean="0">
                <a:latin typeface="+mn-lt"/>
                <a:cs typeface="+mn-cs"/>
              </a:rPr>
              <a:t>NetCDF </a:t>
            </a:r>
            <a:r>
              <a:rPr lang="en-US" sz="4000" b="1" dirty="0">
                <a:latin typeface="+mn-lt"/>
                <a:cs typeface="+mn-cs"/>
              </a:rPr>
              <a:t>files can be downloaded from server </a:t>
            </a:r>
            <a:r>
              <a:rPr lang="en-US" sz="4000" b="1" dirty="0" smtClean="0">
                <a:latin typeface="+mn-lt"/>
                <a:cs typeface="+mn-cs"/>
              </a:rPr>
              <a:t>side </a:t>
            </a:r>
          </a:p>
          <a:p>
            <a:pPr fontAlgn="base">
              <a:lnSpc>
                <a:spcPct val="110000"/>
              </a:lnSpc>
              <a:buFont typeface="Wingdings" charset="2"/>
              <a:buChar char="ü"/>
            </a:pPr>
            <a:r>
              <a:rPr lang="en-US" sz="4000" b="1" dirty="0" smtClean="0">
                <a:latin typeface="+mn-lt"/>
                <a:cs typeface="+mn-cs"/>
              </a:rPr>
              <a:t>Flexible architecture for implementing new diagnostics: i.e., some tier 1, 2 diagnostics from the atmosphere group.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75551" y="32985039"/>
            <a:ext cx="21945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Feature 1: Clean and simple design</a:t>
            </a:r>
            <a:endParaRPr lang="en-US" sz="4000" b="1" dirty="0">
              <a:solidFill>
                <a:srgbClr val="1B5FAE"/>
              </a:solidFill>
              <a:latin typeface="Arial"/>
              <a:cs typeface="Arial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1698127" y="33665974"/>
            <a:ext cx="19463745" cy="515840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1881047" indent="-1881047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75601" indent="-1567539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10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7015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78217" indent="-1254031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86279" indent="-1254031" algn="l" defTabSz="2508062" rtl="0" eaLnBrk="1" latinLnBrk="0" hangingPunct="1">
              <a:spcBef>
                <a:spcPct val="20000"/>
              </a:spcBef>
              <a:buFont typeface="Arial"/>
              <a:buChar char="»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94341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02403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1046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8527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/>
              <a:t>acme_diags</a:t>
            </a:r>
            <a:r>
              <a:rPr lang="en-US" b="1" dirty="0" smtClean="0"/>
              <a:t>/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 </a:t>
            </a:r>
            <a:r>
              <a:rPr lang="en-US" b="1" dirty="0" smtClean="0"/>
              <a:t>acme_diags_driver.py</a:t>
            </a:r>
            <a:r>
              <a:rPr lang="en-US" dirty="0" smtClean="0"/>
              <a:t>     </a:t>
            </a:r>
            <a:r>
              <a:rPr lang="en-US" b="1" dirty="0" smtClean="0"/>
              <a:t># main driver which calls individual drivers of each set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 </a:t>
            </a:r>
            <a:r>
              <a:rPr lang="en-US" b="1" dirty="0" smtClean="0"/>
              <a:t>driver/</a:t>
            </a:r>
            <a:r>
              <a:rPr lang="en-US" dirty="0" smtClean="0"/>
              <a:t>                                </a:t>
            </a:r>
            <a:r>
              <a:rPr lang="en-US" b="1" dirty="0" smtClean="0"/>
              <a:t># individual driver to do file I/O, calculation, save data and metrics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 set5_driver.py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 set7_driver.py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 </a:t>
            </a:r>
            <a:r>
              <a:rPr lang="en-US" b="1" dirty="0" smtClean="0"/>
              <a:t>plot/</a:t>
            </a:r>
            <a:r>
              <a:rPr lang="en-US" dirty="0" smtClean="0"/>
              <a:t>                                   </a:t>
            </a:r>
            <a:r>
              <a:rPr lang="en-US" b="1" dirty="0" smtClean="0"/>
              <a:t># plotting based on data and metrics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 vcs/                              # vcs graphing back end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       set5.py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 cartopy/                        # matplotlib/cartopy graphing back end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            set5.py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 </a:t>
            </a:r>
            <a:r>
              <a:rPr lang="en-US" b="1" dirty="0" smtClean="0"/>
              <a:t>acme_parameter.py         # Supported parameters for configuration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 </a:t>
            </a:r>
            <a:r>
              <a:rPr lang="en-US" b="1" dirty="0" smtClean="0"/>
              <a:t>acme_parser.py               # Supported command line options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      </a:t>
            </a:r>
            <a:r>
              <a:rPr lang="en-US" b="1" dirty="0" smtClean="0"/>
              <a:t>acme_viewer.py               # Create output viewer to view and share results.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     </a:t>
            </a:r>
            <a:r>
              <a:rPr lang="en-US" b="1" dirty="0" smtClean="0"/>
              <a:t>derivations/</a:t>
            </a:r>
            <a:r>
              <a:rPr lang="en-US" dirty="0" smtClean="0"/>
              <a:t>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501214" y="9664359"/>
            <a:ext cx="21945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Feature 2</a:t>
            </a:r>
            <a:r>
              <a:rPr lang="en-US" sz="4000" b="1" dirty="0">
                <a:solidFill>
                  <a:srgbClr val="1B5FAE"/>
                </a:solidFill>
                <a:latin typeface="Arial"/>
                <a:cs typeface="Arial"/>
              </a:rPr>
              <a:t>: </a:t>
            </a: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Flexible </a:t>
            </a:r>
            <a:r>
              <a:rPr lang="en-US" sz="4000" b="1" dirty="0">
                <a:solidFill>
                  <a:srgbClr val="1B5FAE"/>
                </a:solidFill>
                <a:latin typeface="Arial"/>
                <a:cs typeface="Arial"/>
              </a:rPr>
              <a:t>configuration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575078" y="10464743"/>
            <a:ext cx="12098970" cy="56323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python script: </a:t>
            </a:r>
            <a:r>
              <a:rPr lang="en-US" sz="4000" b="1" dirty="0" err="1" smtClean="0"/>
              <a:t>myparams.py</a:t>
            </a:r>
            <a:endParaRPr lang="en-US" sz="4000" b="1" dirty="0" smtClean="0"/>
          </a:p>
          <a:p>
            <a:r>
              <a:rPr lang="en-US" sz="4000" dirty="0" err="1" smtClean="0"/>
              <a:t>reference_data_path</a:t>
            </a:r>
            <a:r>
              <a:rPr lang="en-US" sz="4000" dirty="0" smtClean="0"/>
              <a:t> </a:t>
            </a:r>
            <a:r>
              <a:rPr lang="en-US" sz="4000" dirty="0"/>
              <a:t>= '/</a:t>
            </a:r>
            <a:r>
              <a:rPr lang="en-US" sz="4000" dirty="0" smtClean="0"/>
              <a:t>space1/obs_data_20140804</a:t>
            </a:r>
            <a:r>
              <a:rPr lang="en-US" sz="4000" dirty="0"/>
              <a:t>/' </a:t>
            </a:r>
            <a:endParaRPr lang="en-US" sz="4000" dirty="0" smtClean="0"/>
          </a:p>
          <a:p>
            <a:r>
              <a:rPr lang="en-US" sz="4000" dirty="0" err="1" smtClean="0"/>
              <a:t>test_data_path</a:t>
            </a:r>
            <a:r>
              <a:rPr lang="en-US" sz="4000" dirty="0" smtClean="0"/>
              <a:t> </a:t>
            </a:r>
            <a:r>
              <a:rPr lang="en-US" sz="4000" dirty="0"/>
              <a:t>= </a:t>
            </a:r>
            <a:r>
              <a:rPr lang="en-US" sz="4000" dirty="0" smtClean="0"/>
              <a:t>'/space/golaz1/</a:t>
            </a:r>
            <a:r>
              <a:rPr lang="en-US" sz="4000" dirty="0" err="1" smtClean="0"/>
              <a:t>ACME_simulations</a:t>
            </a:r>
            <a:r>
              <a:rPr lang="en-US" sz="4000" dirty="0" smtClean="0"/>
              <a:t>/' </a:t>
            </a:r>
            <a:r>
              <a:rPr lang="en-US" sz="4000" dirty="0" err="1" smtClean="0"/>
              <a:t>test_name</a:t>
            </a:r>
            <a:r>
              <a:rPr lang="en-US" sz="4000" dirty="0" smtClean="0"/>
              <a:t> </a:t>
            </a:r>
            <a:r>
              <a:rPr lang="en-US" sz="4000" dirty="0"/>
              <a:t>= '20160520.A_WCYCL1850.ne30 </a:t>
            </a:r>
            <a:r>
              <a:rPr lang="en-US" sz="4000" dirty="0" smtClean="0"/>
              <a:t>             </a:t>
            </a:r>
            <a:endParaRPr lang="en-US" sz="4000" dirty="0"/>
          </a:p>
          <a:p>
            <a:pPr algn="ctr"/>
            <a:r>
              <a:rPr lang="en-US" sz="4000" dirty="0" smtClean="0"/>
              <a:t>_oEC.edison.alpha6_01 </a:t>
            </a:r>
            <a:r>
              <a:rPr lang="en-US" sz="4000" dirty="0"/>
              <a:t>' </a:t>
            </a:r>
            <a:endParaRPr lang="en-US" sz="4000" dirty="0" smtClean="0"/>
          </a:p>
          <a:p>
            <a:r>
              <a:rPr lang="en-US" sz="4000" dirty="0" smtClean="0"/>
              <a:t>sets </a:t>
            </a:r>
            <a:r>
              <a:rPr lang="en-US" sz="4000" dirty="0"/>
              <a:t>= [5] </a:t>
            </a:r>
            <a:endParaRPr lang="en-US" sz="4000" dirty="0" smtClean="0"/>
          </a:p>
          <a:p>
            <a:r>
              <a:rPr lang="en-US" sz="4000" dirty="0" err="1" smtClean="0"/>
              <a:t>diff_colormap</a:t>
            </a:r>
            <a:r>
              <a:rPr lang="en-US" sz="4000" dirty="0" smtClean="0"/>
              <a:t> </a:t>
            </a:r>
            <a:r>
              <a:rPr lang="en-US" sz="4000" dirty="0"/>
              <a:t>= '</a:t>
            </a:r>
            <a:r>
              <a:rPr lang="en-US" sz="4000" dirty="0" err="1"/>
              <a:t>bl_to_darkred</a:t>
            </a:r>
            <a:r>
              <a:rPr lang="en-US" sz="4000" dirty="0"/>
              <a:t>' </a:t>
            </a:r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easons =[“ANN”, </a:t>
            </a:r>
            <a:r>
              <a:rPr lang="en-US" sz="4000" dirty="0"/>
              <a:t>"DJF", "MAM", "JJA", "SON</a:t>
            </a:r>
            <a:r>
              <a:rPr lang="en-US" sz="4000" dirty="0" smtClean="0"/>
              <a:t>"]</a:t>
            </a:r>
          </a:p>
          <a:p>
            <a:r>
              <a:rPr lang="en-US" sz="4000" dirty="0" smtClean="0"/>
              <a:t>backend </a:t>
            </a:r>
            <a:r>
              <a:rPr lang="en-US" sz="4000" dirty="0"/>
              <a:t>= </a:t>
            </a:r>
            <a:r>
              <a:rPr lang="en-US" sz="4000" dirty="0" smtClean="0"/>
              <a:t>‘</a:t>
            </a:r>
            <a:r>
              <a:rPr lang="en-US" sz="4000" dirty="0" err="1" smtClean="0"/>
              <a:t>cartopy</a:t>
            </a:r>
            <a:r>
              <a:rPr lang="en-US" sz="4000" dirty="0" smtClean="0"/>
              <a:t>' </a:t>
            </a:r>
            <a:endParaRPr lang="en-US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22594064" y="16353632"/>
            <a:ext cx="12079984" cy="563231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json</a:t>
            </a:r>
            <a:r>
              <a:rPr lang="en-US" sz="4000" b="1" dirty="0" smtClean="0"/>
              <a:t> script: </a:t>
            </a:r>
            <a:r>
              <a:rPr lang="en-US" sz="4000" b="1" dirty="0" err="1" smtClean="0"/>
              <a:t>mydiags.json</a:t>
            </a:r>
            <a:endParaRPr lang="en-US" sz="4000" b="1" dirty="0" smtClean="0"/>
          </a:p>
          <a:p>
            <a:r>
              <a:rPr lang="en-US" sz="4000" dirty="0" smtClean="0"/>
              <a:t>{"</a:t>
            </a:r>
            <a:r>
              <a:rPr lang="en-US" sz="4000" dirty="0"/>
              <a:t>mydiags</a:t>
            </a:r>
            <a:r>
              <a:rPr lang="en-US" sz="4000" dirty="0" smtClean="0"/>
              <a:t>": </a:t>
            </a:r>
          </a:p>
          <a:p>
            <a:r>
              <a:rPr lang="en-US" sz="4000" dirty="0" smtClean="0"/>
              <a:t>[ </a:t>
            </a:r>
            <a:r>
              <a:rPr lang="en-US" sz="4000" dirty="0"/>
              <a:t>{ "</a:t>
            </a:r>
            <a:r>
              <a:rPr lang="en-US" sz="4000" dirty="0" err="1"/>
              <a:t>case_id</a:t>
            </a:r>
            <a:r>
              <a:rPr lang="en-US" sz="4000" dirty="0"/>
              <a:t>": "set5_GPCP</a:t>
            </a:r>
            <a:r>
              <a:rPr lang="en-US" sz="4000" dirty="0" smtClean="0"/>
              <a:t>",</a:t>
            </a:r>
          </a:p>
          <a:p>
            <a:r>
              <a:rPr lang="en-US" sz="4000" dirty="0" smtClean="0"/>
              <a:t> "</a:t>
            </a:r>
            <a:r>
              <a:rPr lang="en-US" sz="4000" dirty="0"/>
              <a:t>variables": ["PRECT"], </a:t>
            </a:r>
            <a:endParaRPr lang="en-US" sz="4000" dirty="0" smtClean="0"/>
          </a:p>
          <a:p>
            <a:r>
              <a:rPr lang="en-US" sz="4000" dirty="0" smtClean="0"/>
              <a:t>"</a:t>
            </a:r>
            <a:r>
              <a:rPr lang="en-US" sz="4000" dirty="0" err="1"/>
              <a:t>ref_name</a:t>
            </a:r>
            <a:r>
              <a:rPr lang="en-US" sz="4000" dirty="0"/>
              <a:t>": "GPCP", </a:t>
            </a:r>
            <a:endParaRPr lang="en-US" sz="4000" dirty="0" smtClean="0"/>
          </a:p>
          <a:p>
            <a:r>
              <a:rPr lang="en-US" sz="4000" dirty="0" smtClean="0"/>
              <a:t>"</a:t>
            </a:r>
            <a:r>
              <a:rPr lang="en-US" sz="4000" dirty="0" err="1"/>
              <a:t>reference_name</a:t>
            </a:r>
            <a:r>
              <a:rPr lang="en-US" sz="4000" dirty="0"/>
              <a:t>": "GPCP (yrs1979-2009)", </a:t>
            </a:r>
            <a:endParaRPr lang="en-US" sz="4000" dirty="0" smtClean="0"/>
          </a:p>
          <a:p>
            <a:r>
              <a:rPr lang="en-US" sz="4000" dirty="0" smtClean="0"/>
              <a:t>"</a:t>
            </a:r>
            <a:r>
              <a:rPr lang="en-US" sz="4000" dirty="0"/>
              <a:t>regions": ["</a:t>
            </a:r>
            <a:r>
              <a:rPr lang="en-US" sz="4000" dirty="0" smtClean="0"/>
              <a:t>global”,</a:t>
            </a:r>
            <a:r>
              <a:rPr lang="en-US" sz="4000" dirty="0"/>
              <a:t> "ocean_TROPICS","</a:t>
            </a:r>
            <a:r>
              <a:rPr lang="en-US" sz="4000" dirty="0" err="1"/>
              <a:t>TRMM_region</a:t>
            </a:r>
            <a:r>
              <a:rPr lang="en-US" sz="4000" dirty="0" smtClean="0"/>
              <a:t>"], </a:t>
            </a:r>
          </a:p>
          <a:p>
            <a:r>
              <a:rPr lang="en-US" sz="4000" dirty="0" smtClean="0"/>
              <a:t>"</a:t>
            </a:r>
            <a:r>
              <a:rPr lang="en-US" sz="4000" dirty="0" err="1"/>
              <a:t>contour_levels</a:t>
            </a:r>
            <a:r>
              <a:rPr lang="en-US" sz="4000" dirty="0"/>
              <a:t>": [0, 0.2, 0.5, 1, 2, 3, 4, 5, 6, 7, 8, 9, </a:t>
            </a:r>
            <a:r>
              <a:rPr lang="en-US" sz="4000" dirty="0" smtClean="0"/>
              <a:t>10], </a:t>
            </a:r>
          </a:p>
          <a:p>
            <a:r>
              <a:rPr lang="en-US" sz="4000" dirty="0" smtClean="0"/>
              <a:t>"</a:t>
            </a:r>
            <a:r>
              <a:rPr lang="en-US" sz="4000" dirty="0" err="1"/>
              <a:t>diff_levels</a:t>
            </a:r>
            <a:r>
              <a:rPr lang="en-US" sz="4000" dirty="0"/>
              <a:t>": [-6, -5, -4, -3, -2, -1, -0.5, 0, 0.5, 1, 2, 3, </a:t>
            </a:r>
            <a:r>
              <a:rPr lang="en-US" sz="4000" dirty="0" smtClean="0"/>
              <a:t>4] </a:t>
            </a:r>
            <a:r>
              <a:rPr lang="en-US" sz="4000" dirty="0"/>
              <a:t>}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35128611" y="11082847"/>
            <a:ext cx="7146676" cy="1058910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1881047" indent="-1881047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75601" indent="-1567539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10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7015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78217" indent="-1254031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86279" indent="-1254031" algn="l" defTabSz="2508062" rtl="0" eaLnBrk="1" latinLnBrk="0" hangingPunct="1">
              <a:spcBef>
                <a:spcPct val="20000"/>
              </a:spcBef>
              <a:buFont typeface="Arial"/>
              <a:buChar char="»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94341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02403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1046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8527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1" dirty="0" smtClean="0"/>
              <a:t>More parameters</a:t>
            </a:r>
          </a:p>
          <a:p>
            <a:pPr marL="0" indent="0" fontAlgn="base">
              <a:buNone/>
            </a:pPr>
            <a:r>
              <a:rPr lang="en-US" dirty="0" smtClean="0"/>
              <a:t>Path to </a:t>
            </a:r>
            <a:r>
              <a:rPr lang="en-US" dirty="0" err="1" smtClean="0"/>
              <a:t>obs</a:t>
            </a:r>
            <a:r>
              <a:rPr lang="en-US" dirty="0" smtClean="0"/>
              <a:t>/model data</a:t>
            </a:r>
          </a:p>
          <a:p>
            <a:pPr marL="0" indent="0" fontAlgn="base">
              <a:buNone/>
            </a:pPr>
            <a:r>
              <a:rPr lang="en-US" dirty="0" smtClean="0"/>
              <a:t>Set number (3, 4, 5, 7)</a:t>
            </a:r>
          </a:p>
          <a:p>
            <a:pPr marL="0" indent="0" fontAlgn="base">
              <a:buNone/>
            </a:pPr>
            <a:r>
              <a:rPr lang="en-US" dirty="0" smtClean="0"/>
              <a:t>Variables</a:t>
            </a:r>
          </a:p>
          <a:p>
            <a:pPr marL="0" indent="0" fontAlgn="base">
              <a:buNone/>
            </a:pPr>
            <a:r>
              <a:rPr lang="en-US" dirty="0" smtClean="0"/>
              <a:t>Seasons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>
                <a:solidFill>
                  <a:srgbClr val="FF0000"/>
                </a:solidFill>
              </a:rPr>
              <a:t>Regions</a:t>
            </a:r>
            <a:endParaRPr 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rgbClr val="FF0000"/>
                </a:solidFill>
              </a:rPr>
              <a:t>Pressure levels</a:t>
            </a:r>
          </a:p>
          <a:p>
            <a:pPr marL="0" indent="0" fontAlgn="base">
              <a:buNone/>
            </a:pPr>
            <a:r>
              <a:rPr lang="en-US" dirty="0" err="1" smtClean="0"/>
              <a:t>Regridding</a:t>
            </a:r>
            <a:r>
              <a:rPr lang="en-US" dirty="0" smtClean="0"/>
              <a:t> tool/method</a:t>
            </a:r>
          </a:p>
          <a:p>
            <a:pPr marL="0" indent="0" fontAlgn="base">
              <a:buNone/>
            </a:pPr>
            <a:r>
              <a:rPr lang="en-US" dirty="0" smtClean="0"/>
              <a:t>more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b="1" dirty="0" smtClean="0"/>
              <a:t>Plotting:</a:t>
            </a:r>
          </a:p>
          <a:p>
            <a:pPr marL="0" indent="0" fontAlgn="base">
              <a:buNone/>
            </a:pPr>
            <a:r>
              <a:rPr lang="en-US" dirty="0" smtClean="0"/>
              <a:t>Titles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Backend (</a:t>
            </a:r>
            <a:r>
              <a:rPr lang="en-US" dirty="0" err="1" smtClean="0"/>
              <a:t>vcs</a:t>
            </a:r>
            <a:r>
              <a:rPr lang="en-US" dirty="0" smtClean="0"/>
              <a:t>, </a:t>
            </a:r>
            <a:r>
              <a:rPr lang="en-US" dirty="0" err="1" smtClean="0"/>
              <a:t>matplotlib</a:t>
            </a:r>
            <a:r>
              <a:rPr lang="en-US" dirty="0" smtClean="0"/>
              <a:t>)</a:t>
            </a:r>
          </a:p>
          <a:p>
            <a:pPr marL="0" indent="0" fontAlgn="base">
              <a:buNone/>
            </a:pPr>
            <a:r>
              <a:rPr lang="en-US" dirty="0" smtClean="0"/>
              <a:t>Output format (png, pdf, svg)</a:t>
            </a:r>
          </a:p>
          <a:p>
            <a:pPr marL="0" indent="0" fontAlgn="base">
              <a:buNone/>
            </a:pPr>
            <a:r>
              <a:rPr lang="en-US" dirty="0" err="1" smtClean="0"/>
              <a:t>Colormap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more</a:t>
            </a:r>
          </a:p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2248531" y="22439360"/>
            <a:ext cx="21945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Feature 3: </a:t>
            </a:r>
            <a:r>
              <a:rPr lang="en-US" sz="4000" b="1" dirty="0">
                <a:solidFill>
                  <a:srgbClr val="1B5FAE"/>
                </a:solidFill>
                <a:latin typeface="Arial"/>
                <a:cs typeface="Arial"/>
              </a:rPr>
              <a:t>F</a:t>
            </a: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lexible </a:t>
            </a:r>
            <a:r>
              <a:rPr lang="en-US" sz="4000" b="1" dirty="0">
                <a:solidFill>
                  <a:srgbClr val="1B5FAE"/>
                </a:solidFill>
                <a:latin typeface="Arial"/>
                <a:cs typeface="Arial"/>
              </a:rPr>
              <a:t>for </a:t>
            </a:r>
            <a:r>
              <a:rPr lang="en-US" sz="4000" b="1" dirty="0" smtClean="0">
                <a:solidFill>
                  <a:srgbClr val="1B5FAE"/>
                </a:solidFill>
                <a:latin typeface="Arial"/>
                <a:cs typeface="Arial"/>
              </a:rPr>
              <a:t>adding derived </a:t>
            </a:r>
            <a:r>
              <a:rPr lang="en-US" sz="4000" b="1" dirty="0">
                <a:solidFill>
                  <a:srgbClr val="1B5FAE"/>
                </a:solidFill>
                <a:latin typeface="Arial"/>
                <a:cs typeface="Arial"/>
              </a:rPr>
              <a:t>variables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22892105" y="23621752"/>
            <a:ext cx="15809844" cy="4114800"/>
          </a:xfrm>
          <a:prstGeom prst="rect">
            <a:avLst/>
          </a:prstGeom>
        </p:spPr>
        <p:txBody>
          <a:bodyPr/>
          <a:lstStyle>
            <a:lvl1pPr marL="1881047" indent="-1881047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75601" indent="-1567539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10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7015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78217" indent="-1254031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86279" indent="-1254031" algn="l" defTabSz="2508062" rtl="0" eaLnBrk="1" latinLnBrk="0" hangingPunct="1">
              <a:spcBef>
                <a:spcPct val="20000"/>
              </a:spcBef>
              <a:buFont typeface="Arial"/>
              <a:buChar char="»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94341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02403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1046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8527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Derived variables: variable(s) needing preprocessing before calculation. i.e. total precipitation rate [PRECT]</a:t>
            </a:r>
          </a:p>
          <a:p>
            <a:pPr lvl="1"/>
            <a:r>
              <a:rPr lang="en-US" sz="4000" dirty="0" smtClean="0"/>
              <a:t>PRECT = PRECL + PRECC</a:t>
            </a:r>
          </a:p>
          <a:p>
            <a:pPr lvl="1"/>
            <a:r>
              <a:rPr lang="en-US" sz="4000" dirty="0" smtClean="0"/>
              <a:t>Unit conversion: into mm/day</a:t>
            </a:r>
          </a:p>
          <a:p>
            <a:r>
              <a:rPr lang="en-US" sz="4000" dirty="0" smtClean="0"/>
              <a:t>Built-in derived variables list for ACME output, adjustable for CMIP conventions.</a:t>
            </a:r>
          </a:p>
          <a:p>
            <a:pPr marL="400050"/>
            <a:r>
              <a:rPr lang="en-US" sz="4000" dirty="0" smtClean="0"/>
              <a:t>User expandable in configuration files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22779185" y="31138857"/>
            <a:ext cx="20454745" cy="9039735"/>
          </a:xfrm>
          <a:prstGeom prst="rect">
            <a:avLst/>
          </a:prstGeom>
        </p:spPr>
        <p:txBody>
          <a:bodyPr/>
          <a:lstStyle>
            <a:lvl1pPr marL="1881047" indent="-1881047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2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75601" indent="-1567539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10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7015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78217" indent="-1254031" algn="l" defTabSz="2508062" rtl="0" eaLnBrk="1" latinLnBrk="0" hangingPunct="1">
              <a:spcBef>
                <a:spcPct val="20000"/>
              </a:spcBef>
              <a:buFont typeface="Arial"/>
              <a:buChar char="–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286279" indent="-1254031" algn="l" defTabSz="2508062" rtl="0" eaLnBrk="1" latinLnBrk="0" hangingPunct="1">
              <a:spcBef>
                <a:spcPct val="20000"/>
              </a:spcBef>
              <a:buFont typeface="Arial"/>
              <a:buChar char="»"/>
              <a:defRPr sz="8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94341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02403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10465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18527" indent="-1254031" algn="l" defTabSz="2508062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4000" dirty="0" smtClean="0"/>
              <a:t>One command to install: </a:t>
            </a:r>
          </a:p>
          <a:p>
            <a:pPr lvl="1" fontAlgn="base"/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conda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 install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acme_diags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 -c acme -c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conda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-forge -c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uvcdat</a:t>
            </a:r>
            <a:endParaRPr lang="en-US" sz="3600" dirty="0" smtClean="0">
              <a:latin typeface="Consolas" charset="0"/>
              <a:ea typeface="Consolas" charset="0"/>
              <a:cs typeface="Consolas" charset="0"/>
            </a:endParaRPr>
          </a:p>
          <a:p>
            <a:pPr fontAlgn="base"/>
            <a:r>
              <a:rPr lang="en-US" sz="4000" dirty="0" smtClean="0"/>
              <a:t>Edit scripts for configuration</a:t>
            </a:r>
          </a:p>
          <a:p>
            <a:pPr fontAlgn="base"/>
            <a:r>
              <a:rPr lang="en-US" sz="4000" dirty="0" smtClean="0"/>
              <a:t>Multiple Uses:</a:t>
            </a:r>
          </a:p>
          <a:p>
            <a:pPr marL="0" indent="0" fontAlgn="base">
              <a:buFont typeface="Arial"/>
              <a:buNone/>
            </a:pPr>
            <a:r>
              <a:rPr lang="en-US" sz="4000" dirty="0" smtClean="0"/>
              <a:t>             1. Default AMWG set run</a:t>
            </a:r>
          </a:p>
          <a:p>
            <a:pPr lvl="1" fontAlgn="base"/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acme_diags_driver.py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 -p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myparam.py</a:t>
            </a:r>
            <a:endParaRPr lang="en-US" sz="36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 fontAlgn="base">
              <a:buFont typeface="Arial"/>
              <a:buNone/>
            </a:pPr>
            <a:r>
              <a:rPr lang="en-US" sz="4000" dirty="0" smtClean="0"/>
              <a:t>             2. Modify </a:t>
            </a:r>
            <a:r>
              <a:rPr lang="en-US" sz="4000" dirty="0" err="1" smtClean="0"/>
              <a:t>json</a:t>
            </a:r>
            <a:r>
              <a:rPr lang="en-US" sz="4000" dirty="0" smtClean="0"/>
              <a:t> file to have a subset of AMWG run</a:t>
            </a:r>
          </a:p>
          <a:p>
            <a:pPr lvl="1" indent="-342900" fontAlgn="base"/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acme_diags_driver.py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 -p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myparam.py</a:t>
            </a:r>
            <a:r>
              <a:rPr lang="en-US" sz="3600" dirty="0" smtClean="0">
                <a:latin typeface="Consolas" charset="0"/>
                <a:ea typeface="Consolas" charset="0"/>
                <a:cs typeface="Consolas" charset="0"/>
              </a:rPr>
              <a:t> –d </a:t>
            </a:r>
            <a:r>
              <a:rPr lang="en-US" sz="3600" dirty="0" err="1" smtClean="0">
                <a:latin typeface="Consolas" charset="0"/>
                <a:ea typeface="Consolas" charset="0"/>
                <a:cs typeface="Consolas" charset="0"/>
              </a:rPr>
              <a:t>modified_AMWG.json</a:t>
            </a:r>
            <a:endParaRPr lang="en-US" sz="36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 fontAlgn="base">
              <a:buFont typeface="Arial"/>
              <a:buNone/>
            </a:pPr>
            <a:r>
              <a:rPr lang="en-US" sz="4000" dirty="0" smtClean="0"/>
              <a:t>             3. Create customized json to include new observational data.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4000" b="1" dirty="0" smtClean="0">
                <a:solidFill>
                  <a:srgbClr val="1B5FAE"/>
                </a:solidFill>
              </a:rPr>
              <a:t>Documentation available on GitHub 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4000" b="1" dirty="0" smtClean="0">
                <a:solidFill>
                  <a:srgbClr val="1B5FAE"/>
                </a:solidFill>
              </a:rPr>
              <a:t>Please contact </a:t>
            </a:r>
            <a:r>
              <a:rPr lang="en-US" sz="4000" b="1" dirty="0" smtClean="0">
                <a:solidFill>
                  <a:srgbClr val="1B5FAE"/>
                </a:solidFill>
                <a:hlinkClick r:id="rId6"/>
              </a:rPr>
              <a:t>zhang40@llnl.gov</a:t>
            </a:r>
            <a:r>
              <a:rPr lang="en-US" sz="4000" b="1" dirty="0" smtClean="0">
                <a:solidFill>
                  <a:srgbClr val="1B5FAE"/>
                </a:solidFill>
              </a:rPr>
              <a:t> or </a:t>
            </a:r>
            <a:r>
              <a:rPr lang="en-US" sz="4000" b="1" dirty="0" smtClean="0">
                <a:solidFill>
                  <a:srgbClr val="1B5FAE"/>
                </a:solidFill>
                <a:hlinkClick r:id="rId7"/>
              </a:rPr>
              <a:t>shaheen2@llnl.gov</a:t>
            </a:r>
            <a:r>
              <a:rPr lang="en-US" sz="4000" b="1" dirty="0" smtClean="0">
                <a:solidFill>
                  <a:srgbClr val="1B5FAE"/>
                </a:solidFill>
              </a:rPr>
              <a:t> for technical support</a:t>
            </a:r>
            <a:endParaRPr lang="en-US" sz="4000" b="1" dirty="0">
              <a:solidFill>
                <a:srgbClr val="1B5FAE"/>
              </a:solidFill>
            </a:endParaRPr>
          </a:p>
          <a:p>
            <a:pPr marL="0" indent="0" fontAlgn="base">
              <a:buFont typeface="Arial"/>
              <a:buNone/>
            </a:pPr>
            <a:endParaRPr lang="en-US" sz="4000" dirty="0" smtClean="0"/>
          </a:p>
          <a:p>
            <a:pPr marL="0" indent="0" fontAlgn="base">
              <a:buFont typeface="Arial"/>
              <a:buNone/>
            </a:pPr>
            <a:endParaRPr lang="en-US" sz="4000" dirty="0" smtClean="0"/>
          </a:p>
          <a:p>
            <a:pPr marL="457200" indent="-457200" fontAlgn="base">
              <a:buFont typeface="+mj-lt"/>
              <a:buAutoNum type="arabicPeriod"/>
            </a:pPr>
            <a:endParaRPr lang="en-US" sz="4000" dirty="0" smtClean="0"/>
          </a:p>
          <a:p>
            <a:pPr lvl="1" fontAlgn="base"/>
            <a:endParaRPr lang="en-US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22306751" y="39257745"/>
            <a:ext cx="20512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work was performed under the auspices of the U.S. Department of Energy </a:t>
            </a:r>
            <a:r>
              <a:rPr lang="en-US" sz="3200" dirty="0" smtClean="0"/>
              <a:t>by Lawrence </a:t>
            </a:r>
            <a:r>
              <a:rPr lang="en-US" sz="3200" dirty="0"/>
              <a:t>Livermore </a:t>
            </a:r>
            <a:r>
              <a:rPr lang="en-US" sz="3200" dirty="0" smtClean="0"/>
              <a:t>National </a:t>
            </a:r>
          </a:p>
          <a:p>
            <a:r>
              <a:rPr lang="en-US" sz="3200" dirty="0" smtClean="0"/>
              <a:t>Laboratory </a:t>
            </a:r>
            <a:r>
              <a:rPr lang="en-US" sz="3200" dirty="0"/>
              <a:t>under contract DE-AC52-07NA27344. Lawrence Livermore National Security, LLC</a:t>
            </a:r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640</Words>
  <Application>Microsoft Macintosh PowerPoint</Application>
  <PresentationFormat>Custom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Consolas</vt:lpstr>
      <vt:lpstr>Wingdings</vt:lpstr>
      <vt:lpstr>Arial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Zhang, Chengzhu</cp:lastModifiedBy>
  <cp:revision>40</cp:revision>
  <dcterms:created xsi:type="dcterms:W3CDTF">2015-04-08T23:32:45Z</dcterms:created>
  <dcterms:modified xsi:type="dcterms:W3CDTF">2017-06-02T18:20:58Z</dcterms:modified>
</cp:coreProperties>
</file>