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71" r:id="rId4"/>
    <p:sldId id="263" r:id="rId5"/>
    <p:sldId id="265" r:id="rId6"/>
    <p:sldId id="266" r:id="rId7"/>
    <p:sldId id="270" r:id="rId8"/>
    <p:sldId id="267" r:id="rId9"/>
    <p:sldId id="272" r:id="rId10"/>
    <p:sldId id="257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687" autoAdjust="0"/>
  </p:normalViewPr>
  <p:slideViewPr>
    <p:cSldViewPr snapToGrid="0" snapToObjects="1">
      <p:cViewPr>
        <p:scale>
          <a:sx n="99" d="100"/>
          <a:sy n="99" d="100"/>
        </p:scale>
        <p:origin x="-2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AC529-0E8D-1147-8846-C8BD9073088D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865FD-5F85-414D-85E1-40675C068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865FD-5F85-414D-85E1-40675C068A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6691-55B2-8A41-8B7B-5517CF0ABF72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09A-9676-0B45-98D1-CCA1A213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4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6691-55B2-8A41-8B7B-5517CF0ABF72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09A-9676-0B45-98D1-CCA1A213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7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6691-55B2-8A41-8B7B-5517CF0ABF72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09A-9676-0B45-98D1-CCA1A213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71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6691-55B2-8A41-8B7B-5517CF0ABF72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09A-9676-0B45-98D1-CCA1A213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6691-55B2-8A41-8B7B-5517CF0ABF72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09A-9676-0B45-98D1-CCA1A213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7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6691-55B2-8A41-8B7B-5517CF0ABF72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09A-9676-0B45-98D1-CCA1A213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5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6691-55B2-8A41-8B7B-5517CF0ABF72}" type="datetimeFigureOut">
              <a:rPr lang="en-US" smtClean="0"/>
              <a:t>6/5/17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09A-9676-0B45-98D1-CCA1A213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9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6691-55B2-8A41-8B7B-5517CF0ABF72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09A-9676-0B45-98D1-CCA1A213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1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6691-55B2-8A41-8B7B-5517CF0ABF72}" type="datetimeFigureOut">
              <a:rPr lang="en-US" smtClean="0"/>
              <a:t>6/5/17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09A-9676-0B45-98D1-CCA1A213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0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6691-55B2-8A41-8B7B-5517CF0ABF72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09A-9676-0B45-98D1-CCA1A213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61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6691-55B2-8A41-8B7B-5517CF0ABF72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09A-9676-0B45-98D1-CCA1A213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7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C6691-55B2-8A41-8B7B-5517CF0ABF72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9409A-9676-0B45-98D1-CCA1A213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1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6778" y="5753615"/>
            <a:ext cx="4054022" cy="1027416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450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NGEE-Tropics Interests and Capabilities in coupled ACME V2-V3  simulations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940" y="3680954"/>
            <a:ext cx="6040460" cy="1931555"/>
          </a:xfrm>
          <a:solidFill>
            <a:schemeClr val="bg1">
              <a:alpha val="49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C. Koven, J. Chambers, L. </a:t>
            </a:r>
            <a:r>
              <a:rPr lang="en-US" dirty="0" err="1" smtClean="0">
                <a:solidFill>
                  <a:schemeClr val="tx1"/>
                </a:solidFill>
              </a:rPr>
              <a:t>Kueppers</a:t>
            </a:r>
            <a:r>
              <a:rPr lang="en-US" dirty="0" smtClean="0">
                <a:solidFill>
                  <a:schemeClr val="tx1"/>
                </a:solidFill>
              </a:rPr>
              <a:t>, R. Fisher, R. Leung, C. </a:t>
            </a:r>
            <a:r>
              <a:rPr lang="en-US" dirty="0" err="1" smtClean="0">
                <a:solidFill>
                  <a:schemeClr val="tx1"/>
                </a:solidFill>
              </a:rPr>
              <a:t>Xu</a:t>
            </a:r>
            <a:r>
              <a:rPr lang="en-US" dirty="0" smtClean="0">
                <a:solidFill>
                  <a:schemeClr val="tx1"/>
                </a:solidFill>
              </a:rPr>
              <a:t>, B. </a:t>
            </a:r>
            <a:r>
              <a:rPr lang="en-US" dirty="0" err="1" smtClean="0">
                <a:solidFill>
                  <a:schemeClr val="tx1"/>
                </a:solidFill>
              </a:rPr>
              <a:t>Christoffersen</a:t>
            </a:r>
            <a:r>
              <a:rPr lang="en-US" dirty="0" smtClean="0">
                <a:solidFill>
                  <a:schemeClr val="tx1"/>
                </a:solidFill>
              </a:rPr>
              <a:t>, R. G. Knox, J. A. Holm, G. </a:t>
            </a:r>
            <a:r>
              <a:rPr lang="en-US" dirty="0" err="1" smtClean="0">
                <a:solidFill>
                  <a:schemeClr val="tx1"/>
                </a:solidFill>
              </a:rPr>
              <a:t>Bisht</a:t>
            </a:r>
            <a:r>
              <a:rPr lang="en-US" dirty="0" smtClean="0">
                <a:solidFill>
                  <a:schemeClr val="tx1"/>
                </a:solidFill>
              </a:rPr>
              <a:t>, Y. Fang,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And the NGEE-Tropics team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And collaborators</a:t>
            </a:r>
            <a:r>
              <a:rPr lang="en-US" dirty="0">
                <a:solidFill>
                  <a:schemeClr val="tx1"/>
                </a:solidFill>
              </a:rPr>
              <a:t>: G. J. </a:t>
            </a:r>
            <a:r>
              <a:rPr lang="en-US" dirty="0" err="1">
                <a:solidFill>
                  <a:schemeClr val="tx1"/>
                </a:solidFill>
              </a:rPr>
              <a:t>Kooperman</a:t>
            </a:r>
            <a:r>
              <a:rPr lang="en-US" dirty="0">
                <a:solidFill>
                  <a:schemeClr val="tx1"/>
                </a:solidFill>
              </a:rPr>
              <a:t>, Y. Chen, F. M. </a:t>
            </a:r>
            <a:r>
              <a:rPr lang="en-US" dirty="0" smtClean="0">
                <a:solidFill>
                  <a:schemeClr val="tx1"/>
                </a:solidFill>
              </a:rPr>
              <a:t>Hoffman, </a:t>
            </a:r>
            <a:r>
              <a:rPr lang="en-US" dirty="0">
                <a:solidFill>
                  <a:schemeClr val="tx1"/>
                </a:solidFill>
              </a:rPr>
              <a:t>K. Lindsay, M. S. Pritchard, A. L. S. Swann, J. T. </a:t>
            </a:r>
            <a:r>
              <a:rPr lang="en-US" dirty="0" err="1" smtClean="0">
                <a:solidFill>
                  <a:schemeClr val="tx1"/>
                </a:solidFill>
              </a:rPr>
              <a:t>Randerson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ACME Annual Meeting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6/5/2017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NGEE-Tropics-Logo-with-text-1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8" y="5753615"/>
            <a:ext cx="4054022" cy="1027416"/>
          </a:xfrm>
          <a:prstGeom prst="rect">
            <a:avLst/>
          </a:prstGeom>
        </p:spPr>
      </p:pic>
      <p:pic>
        <p:nvPicPr>
          <p:cNvPr id="5" name="Picture 4" descr="CMYK_Color-Seal_Green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27" y="6012923"/>
            <a:ext cx="3835204" cy="64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6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6510"/>
          </a:xfrm>
        </p:spPr>
        <p:txBody>
          <a:bodyPr>
            <a:noAutofit/>
          </a:bodyPr>
          <a:lstStyle/>
          <a:p>
            <a:r>
              <a:rPr lang="en-US" sz="3200" dirty="0" smtClean="0"/>
              <a:t>Amazon future precipitation reductions driven by biophysics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91" y="1301790"/>
            <a:ext cx="5943600" cy="500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1368" y="6430211"/>
            <a:ext cx="275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Kooperman</a:t>
            </a:r>
            <a:r>
              <a:rPr lang="en-US" dirty="0" smtClean="0"/>
              <a:t> et al., </a:t>
            </a:r>
            <a:r>
              <a:rPr lang="en-US" i="1" dirty="0" smtClean="0"/>
              <a:t>in review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52376" y="6269639"/>
            <a:ext cx="2208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Precipitation change:</a:t>
            </a:r>
          </a:p>
          <a:p>
            <a:pPr algn="ctr"/>
            <a:r>
              <a:rPr lang="en-US" sz="1400" dirty="0" smtClean="0"/>
              <a:t>Elevated CO2 minus control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364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902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Regionally differentiated coupled-system response to local biophysical </a:t>
            </a:r>
            <a:r>
              <a:rPr lang="en-US" sz="3200" dirty="0" smtClean="0"/>
              <a:t>perturbations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467184"/>
            <a:ext cx="2819400" cy="469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9316" y="6390107"/>
            <a:ext cx="275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Kooperman</a:t>
            </a:r>
            <a:r>
              <a:rPr lang="en-US" dirty="0" smtClean="0"/>
              <a:t> et al., </a:t>
            </a:r>
            <a:r>
              <a:rPr lang="en-US" i="1" dirty="0" smtClean="0"/>
              <a:t>in review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24316" y="2125587"/>
            <a:ext cx="18309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504D"/>
                </a:solidFill>
              </a:rPr>
              <a:t>How sensitive are these dynamics to representation of water flow through the soil-plant-atmosphere system?</a:t>
            </a:r>
            <a:endParaRPr lang="en-US" sz="2000" dirty="0">
              <a:solidFill>
                <a:srgbClr val="C0504D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486526" y="3141579"/>
            <a:ext cx="1711158" cy="26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3814" y="2956914"/>
            <a:ext cx="160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Amazon Drying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26105" y="4224421"/>
            <a:ext cx="2446421" cy="5815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26105" y="4939632"/>
            <a:ext cx="3041316" cy="3074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42476" y="4578685"/>
            <a:ext cx="181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Africa and SE Asia Moistening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29582" y="6145285"/>
            <a:ext cx="2208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Precipitation change:</a:t>
            </a:r>
          </a:p>
          <a:p>
            <a:pPr algn="ctr"/>
            <a:r>
              <a:rPr lang="en-US" sz="1400" dirty="0" smtClean="0"/>
              <a:t>Elevated CO2 minus control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810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958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NGEE-Tropics Capabilities</a:t>
            </a:r>
          </a:p>
          <a:p>
            <a:pPr lvl="1"/>
            <a:r>
              <a:rPr lang="en-US" dirty="0" smtClean="0"/>
              <a:t>FATES and FATES-hydro models for ALM</a:t>
            </a:r>
          </a:p>
          <a:p>
            <a:pPr lvl="1"/>
            <a:r>
              <a:rPr lang="en-US" dirty="0" smtClean="0"/>
              <a:t>Datasets (stream hydrology, fluxes, traits) for assessing coupled system dynamics</a:t>
            </a:r>
          </a:p>
          <a:p>
            <a:r>
              <a:rPr lang="en-US" dirty="0" smtClean="0"/>
              <a:t>NGEE-Tropics Interests</a:t>
            </a:r>
          </a:p>
          <a:p>
            <a:pPr lvl="1"/>
            <a:r>
              <a:rPr lang="en-US" dirty="0" smtClean="0"/>
              <a:t>Understanding effect of structural heterogeneity, plant hydraulics, and plant functional variation on coupled system behavior:</a:t>
            </a:r>
          </a:p>
          <a:p>
            <a:pPr lvl="2"/>
            <a:r>
              <a:rPr lang="en-US" dirty="0" smtClean="0"/>
              <a:t>Mean-state diurnal and seasonal cycles of water and energy</a:t>
            </a:r>
          </a:p>
          <a:p>
            <a:pPr lvl="2"/>
            <a:r>
              <a:rPr lang="en-US" dirty="0" smtClean="0"/>
              <a:t>Forced response of precipitation to biophysical CO</a:t>
            </a:r>
            <a:r>
              <a:rPr lang="en-US" baseline="-25000" dirty="0" smtClean="0"/>
              <a:t>2</a:t>
            </a:r>
            <a:r>
              <a:rPr lang="en-US" dirty="0" smtClean="0"/>
              <a:t>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99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NGEE-Tropics core modeling platform: FATES vegetation module for ACME</a:t>
            </a:r>
            <a:endParaRPr lang="en-US" dirty="0"/>
          </a:p>
        </p:txBody>
      </p:sp>
      <p:pic>
        <p:nvPicPr>
          <p:cNvPr id="4" name="Shape 169" descr="ESD14-072v2.jpg"/>
          <p:cNvPicPr preferRelativeResize="0"/>
          <p:nvPr/>
        </p:nvPicPr>
        <p:blipFill rotWithShape="1">
          <a:blip r:embed="rId2">
            <a:alphaModFix/>
          </a:blip>
          <a:srcRect l="1620" t="27658" r="55960" b="51993"/>
          <a:stretch/>
        </p:blipFill>
        <p:spPr>
          <a:xfrm>
            <a:off x="2183448" y="4410985"/>
            <a:ext cx="2058774" cy="1702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70" descr="ESD14-072v2.jpg"/>
          <p:cNvPicPr preferRelativeResize="0"/>
          <p:nvPr/>
        </p:nvPicPr>
        <p:blipFill rotWithShape="1">
          <a:blip r:embed="rId2">
            <a:alphaModFix/>
          </a:blip>
          <a:srcRect l="1080" t="80877" r="56500" b="-1226"/>
          <a:stretch/>
        </p:blipFill>
        <p:spPr>
          <a:xfrm>
            <a:off x="4909991" y="4517370"/>
            <a:ext cx="2098939" cy="17353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hape 171"/>
          <p:cNvCxnSpPr/>
          <p:nvPr/>
        </p:nvCxnSpPr>
        <p:spPr>
          <a:xfrm>
            <a:off x="3972742" y="5262054"/>
            <a:ext cx="1022452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" name="Shape 172"/>
          <p:cNvSpPr txBox="1"/>
          <p:nvPr/>
        </p:nvSpPr>
        <p:spPr>
          <a:xfrm>
            <a:off x="1842630" y="6113126"/>
            <a:ext cx="223510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“Big-Leaf” vegetation</a:t>
            </a:r>
          </a:p>
        </p:txBody>
      </p:sp>
      <p:sp>
        <p:nvSpPr>
          <p:cNvPr id="8" name="Shape 173"/>
          <p:cNvSpPr txBox="1"/>
          <p:nvPr/>
        </p:nvSpPr>
        <p:spPr>
          <a:xfrm>
            <a:off x="4592490" y="6113126"/>
            <a:ext cx="252150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Demographic Vegetation</a:t>
            </a:r>
          </a:p>
        </p:txBody>
      </p:sp>
      <p:sp>
        <p:nvSpPr>
          <p:cNvPr id="9" name="Shape 176"/>
          <p:cNvSpPr txBox="1"/>
          <p:nvPr/>
        </p:nvSpPr>
        <p:spPr>
          <a:xfrm>
            <a:off x="2752662" y="4027570"/>
            <a:ext cx="802281" cy="582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Source Code Pro"/>
              <a:buNone/>
            </a:pPr>
            <a:r>
              <a:rPr lang="en-US" sz="1800" b="0" i="0" u="none" strike="noStrike" cap="none" dirty="0" smtClean="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ALM</a:t>
            </a:r>
            <a:endParaRPr lang="en" sz="1800" b="0" i="0" u="none" strike="noStrike" cap="none" dirty="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" name="Shape 178"/>
          <p:cNvSpPr txBox="1"/>
          <p:nvPr/>
        </p:nvSpPr>
        <p:spPr>
          <a:xfrm>
            <a:off x="5284891" y="4027570"/>
            <a:ext cx="1724039" cy="582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Source Code Pro"/>
              <a:buNone/>
            </a:pPr>
            <a:r>
              <a:rPr lang="en-US" sz="1800" b="0" i="0" u="none" strike="noStrike" cap="none" dirty="0" smtClean="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  <a:r>
              <a:rPr lang="en" sz="1800" b="0" i="0" u="none" strike="noStrike" cap="none" dirty="0" smtClean="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LM</a:t>
            </a:r>
            <a:r>
              <a:rPr lang="en-US" sz="1800" b="0" i="0" u="none" strike="noStrike" cap="none" dirty="0" smtClean="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-</a:t>
            </a:r>
            <a:r>
              <a:rPr lang="en" sz="1800" b="0" i="0" u="none" strike="noStrike" cap="none" dirty="0" smtClean="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FATES</a:t>
            </a:r>
            <a:endParaRPr lang="en" sz="1800" b="0" i="0" u="none" strike="noStrike" cap="none" dirty="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021" y="1783025"/>
            <a:ext cx="7564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Demographic vegetation </a:t>
            </a:r>
            <a:r>
              <a:rPr lang="en-US" dirty="0" smtClean="0"/>
              <a:t>structure based on ED model: </a:t>
            </a:r>
            <a:r>
              <a:rPr lang="en-US" dirty="0" smtClean="0"/>
              <a:t>resolves size, age of individual trees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Individuals interact and compete for resources: light, water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Structured ecosystem resolves patches with differing time since disturbance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Flexible definition of PFTs to allow for succession and other ecological dynamics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Improved representation of hydrology and surface energy exchange via plant hydraulics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05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685" y="12828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Structured Vegetation: FATES resolves heterogeneity in </a:t>
            </a:r>
            <a:r>
              <a:rPr lang="en-US" sz="2800" dirty="0"/>
              <a:t>patch </a:t>
            </a:r>
            <a:r>
              <a:rPr lang="en-US" sz="2800" dirty="0" smtClean="0"/>
              <a:t>age, tree size, canopy strata. Affects multiple ecosystem properties (e.g. roughness length)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2" y="1607156"/>
            <a:ext cx="4149710" cy="494785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20900" y="3202908"/>
            <a:ext cx="3474311" cy="2136613"/>
            <a:chOff x="2639266" y="2798104"/>
            <a:chExt cx="3474311" cy="2136613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2639266" y="2798104"/>
              <a:ext cx="3208131" cy="208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2725258" y="4809034"/>
              <a:ext cx="3122139" cy="1256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19598738">
              <a:off x="3453875" y="3137799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Canopy Growth Trajectory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1420902">
              <a:off x="2972719" y="4532310"/>
              <a:ext cx="3018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Understory Growth Trajectory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95218" y="3097069"/>
            <a:ext cx="3439649" cy="2030775"/>
            <a:chOff x="2513584" y="2692265"/>
            <a:chExt cx="3439649" cy="2030775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2639266" y="2692265"/>
              <a:ext cx="1878576" cy="1243602"/>
            </a:xfrm>
            <a:prstGeom prst="straightConnector1">
              <a:avLst/>
            </a:prstGeom>
            <a:ln w="12700" cmpd="sng">
              <a:prstDash val="lg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639266" y="2930658"/>
              <a:ext cx="1878576" cy="1243602"/>
            </a:xfrm>
            <a:prstGeom prst="straightConnector1">
              <a:avLst/>
            </a:prstGeom>
            <a:ln w="12700" cmpd="sng">
              <a:prstDash val="lg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639266" y="3155566"/>
              <a:ext cx="1878576" cy="1243602"/>
            </a:xfrm>
            <a:prstGeom prst="straightConnector1">
              <a:avLst/>
            </a:prstGeom>
            <a:ln w="12700" cmpd="sng">
              <a:prstDash val="lg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639266" y="3380472"/>
              <a:ext cx="1878576" cy="1243602"/>
            </a:xfrm>
            <a:prstGeom prst="straightConnector1">
              <a:avLst/>
            </a:prstGeom>
            <a:ln w="12700" cmpd="sng">
              <a:prstDash val="lg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19561988">
              <a:off x="2513584" y="3413551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Disturbance-survivors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016305" y="4565385"/>
              <a:ext cx="2831092" cy="157655"/>
            </a:xfrm>
            <a:prstGeom prst="straightConnector1">
              <a:avLst/>
            </a:prstGeom>
            <a:ln w="12700" cmpd="sng">
              <a:prstDash val="lg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258396" y="4399168"/>
              <a:ext cx="2635304" cy="134644"/>
            </a:xfrm>
            <a:prstGeom prst="straightConnector1">
              <a:avLst/>
            </a:prstGeom>
            <a:ln w="12700" cmpd="sng">
              <a:prstDash val="lg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486211" y="4240152"/>
              <a:ext cx="2407489" cy="111056"/>
            </a:xfrm>
            <a:prstGeom prst="straightConnector1">
              <a:avLst/>
            </a:prstGeom>
            <a:ln w="12700" cmpd="sng">
              <a:prstDash val="lg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724606" y="4054935"/>
              <a:ext cx="2169094" cy="106096"/>
            </a:xfrm>
            <a:prstGeom prst="straightConnector1">
              <a:avLst/>
            </a:prstGeom>
            <a:ln w="12700" cmpd="sng">
              <a:prstDash val="lg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061952" y="3856488"/>
              <a:ext cx="1891281" cy="96315"/>
            </a:xfrm>
            <a:prstGeom prst="straightConnector1">
              <a:avLst/>
            </a:prstGeom>
            <a:ln w="12700" cmpd="sng">
              <a:prstDash val="lg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431851" y="3664656"/>
              <a:ext cx="1521382" cy="76726"/>
            </a:xfrm>
            <a:prstGeom prst="straightConnector1">
              <a:avLst/>
            </a:prstGeom>
            <a:ln w="12700" cmpd="sng">
              <a:prstDash val="lg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673942" y="3459594"/>
              <a:ext cx="1279291" cy="78534"/>
            </a:xfrm>
            <a:prstGeom prst="straightConnector1">
              <a:avLst/>
            </a:prstGeom>
            <a:ln w="12700" cmpd="sng">
              <a:prstDash val="lg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5212910" y="3254532"/>
              <a:ext cx="740323" cy="58690"/>
            </a:xfrm>
            <a:prstGeom prst="straightConnector1">
              <a:avLst/>
            </a:prstGeom>
            <a:ln w="12700" cmpd="sng">
              <a:prstDash val="lg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21431697">
              <a:off x="4204349" y="3832006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Demoted trees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9020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hydraulics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2343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ACME and other ESMs currently reduce carbon assimilation and transpiration by “</a:t>
            </a:r>
            <a:r>
              <a:rPr lang="en-US" sz="1800" dirty="0" err="1" smtClean="0"/>
              <a:t>Btran</a:t>
            </a:r>
            <a:r>
              <a:rPr lang="en-US" sz="1800" dirty="0" smtClean="0"/>
              <a:t>” factor, which is a function of soil moisture =&gt; assume instant connectivity between soil and leaves</a:t>
            </a:r>
          </a:p>
          <a:p>
            <a:r>
              <a:rPr lang="en-US" sz="1800" dirty="0" smtClean="0"/>
              <a:t>In reality, water needs to travel from the soil into roots, through roots, stem, branches, and leaves before it can be transpired</a:t>
            </a:r>
          </a:p>
          <a:p>
            <a:r>
              <a:rPr lang="en-US" sz="1800" dirty="0" smtClean="0"/>
              <a:t>Hydraulic models explicitly resolve these connections through the vegetation, and therefore include the lags and plant tissue controls on moisture dynamics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243" b="15297"/>
          <a:stretch/>
        </p:blipFill>
        <p:spPr>
          <a:xfrm>
            <a:off x="2972576" y="4610984"/>
            <a:ext cx="1460249" cy="1358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0676" y="4410487"/>
            <a:ext cx="2369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latin typeface="+mj-lt"/>
              </a:rPr>
              <a:t>Current Generation ESMs</a:t>
            </a:r>
            <a:endParaRPr lang="en-US" sz="1600" i="1" u="sng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7886" y="4423741"/>
            <a:ext cx="2369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latin typeface="+mj-lt"/>
              </a:rPr>
              <a:t>Next Generation ESMs</a:t>
            </a:r>
            <a:endParaRPr lang="en-US" sz="1600" i="1" u="sng" dirty="0">
              <a:latin typeface="+mj-lt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idx="12"/>
          </p:nvPr>
        </p:nvSpPr>
        <p:spPr>
          <a:xfrm>
            <a:off x="8662231" y="6436607"/>
            <a:ext cx="548700" cy="524700"/>
          </a:xfrm>
        </p:spPr>
        <p:txBody>
          <a:bodyPr/>
          <a:lstStyle/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4</a:t>
            </a:fld>
            <a:endParaRPr lang="en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35891" y="4986850"/>
            <a:ext cx="1128933" cy="1597414"/>
            <a:chOff x="2646218" y="2547004"/>
            <a:chExt cx="2840180" cy="3395865"/>
          </a:xfrm>
        </p:grpSpPr>
        <p:sp>
          <p:nvSpPr>
            <p:cNvPr id="9" name="Rectangle 8"/>
            <p:cNvSpPr/>
            <p:nvPr/>
          </p:nvSpPr>
          <p:spPr>
            <a:xfrm>
              <a:off x="2819399" y="2590801"/>
              <a:ext cx="2666999" cy="3352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0" name="Picture 9"/>
            <p:cNvPicPr/>
            <p:nvPr/>
          </p:nvPicPr>
          <p:blipFill rotWithShape="1">
            <a:blip r:embed="rId4"/>
            <a:srcRect t="7070" r="74043" b="54178"/>
            <a:stretch/>
          </p:blipFill>
          <p:spPr bwMode="auto">
            <a:xfrm>
              <a:off x="2657217" y="2588569"/>
              <a:ext cx="2829181" cy="3303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108371" y="4235492"/>
              <a:ext cx="324318" cy="313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77838" y="2547004"/>
              <a:ext cx="949668" cy="387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46218" y="5142000"/>
              <a:ext cx="949668" cy="57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00" y="4854858"/>
            <a:ext cx="532657" cy="46539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1807416" y="5450643"/>
            <a:ext cx="0" cy="451932"/>
          </a:xfrm>
          <a:prstGeom prst="straightConnector1">
            <a:avLst/>
          </a:prstGeom>
          <a:ln w="28575">
            <a:bevel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74210" y="5182772"/>
            <a:ext cx="417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leaf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569490" y="5901036"/>
            <a:ext cx="3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soil</a:t>
            </a:r>
            <a:endParaRPr lang="en-US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502478" y="5533172"/>
            <a:ext cx="714879" cy="0"/>
          </a:xfrm>
          <a:prstGeom prst="straightConnector1">
            <a:avLst/>
          </a:prstGeom>
          <a:ln w="28575">
            <a:bevel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93070" y="4854660"/>
            <a:ext cx="3795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1.0</a:t>
            </a:r>
          </a:p>
          <a:p>
            <a:r>
              <a:rPr lang="en-US" sz="1200" dirty="0" smtClean="0"/>
              <a:t>0.8</a:t>
            </a:r>
          </a:p>
          <a:p>
            <a:r>
              <a:rPr lang="en-US" sz="1200" dirty="0" smtClean="0"/>
              <a:t>0.6</a:t>
            </a:r>
          </a:p>
          <a:p>
            <a:r>
              <a:rPr lang="en-US" sz="1200" dirty="0" smtClean="0"/>
              <a:t>0.4</a:t>
            </a:r>
          </a:p>
          <a:p>
            <a:r>
              <a:rPr lang="en-US" sz="1200" dirty="0" smtClean="0"/>
              <a:t>0.2</a:t>
            </a:r>
          </a:p>
          <a:p>
            <a:r>
              <a:rPr lang="en-US" sz="1200" dirty="0" smtClean="0"/>
              <a:t>0.0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828333" y="5223550"/>
            <a:ext cx="1152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oisture response (-)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1983" y="6024793"/>
            <a:ext cx="125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soil moisture (m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96075" y="5899913"/>
            <a:ext cx="1827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0.05  0.10  0.15  0.20  0.25</a:t>
            </a:r>
            <a:endParaRPr lang="en-US" sz="1200" dirty="0"/>
          </a:p>
        </p:txBody>
      </p:sp>
      <p:sp>
        <p:nvSpPr>
          <p:cNvPr id="23" name="Freeform 22"/>
          <p:cNvSpPr/>
          <p:nvPr/>
        </p:nvSpPr>
        <p:spPr>
          <a:xfrm>
            <a:off x="6272784" y="5376672"/>
            <a:ext cx="1280345" cy="1117552"/>
          </a:xfrm>
          <a:custGeom>
            <a:avLst/>
            <a:gdLst>
              <a:gd name="connsiteX0" fmla="*/ 0 w 1280345"/>
              <a:gd name="connsiteY0" fmla="*/ 877824 h 1117552"/>
              <a:gd name="connsiteX1" fmla="*/ 475488 w 1280345"/>
              <a:gd name="connsiteY1" fmla="*/ 877824 h 1117552"/>
              <a:gd name="connsiteX2" fmla="*/ 822960 w 1280345"/>
              <a:gd name="connsiteY2" fmla="*/ 1115568 h 1117552"/>
              <a:gd name="connsiteX3" fmla="*/ 1280160 w 1280345"/>
              <a:gd name="connsiteY3" fmla="*/ 950976 h 1117552"/>
              <a:gd name="connsiteX4" fmla="*/ 768096 w 1280345"/>
              <a:gd name="connsiteY4" fmla="*/ 310896 h 1117552"/>
              <a:gd name="connsiteX5" fmla="*/ 256032 w 1280345"/>
              <a:gd name="connsiteY5" fmla="*/ 146304 h 1117552"/>
              <a:gd name="connsiteX6" fmla="*/ 512064 w 1280345"/>
              <a:gd name="connsiteY6" fmla="*/ 0 h 111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0345" h="1117552">
                <a:moveTo>
                  <a:pt x="0" y="877824"/>
                </a:moveTo>
                <a:cubicBezTo>
                  <a:pt x="169164" y="858012"/>
                  <a:pt x="338328" y="838200"/>
                  <a:pt x="475488" y="877824"/>
                </a:cubicBezTo>
                <a:cubicBezTo>
                  <a:pt x="612648" y="917448"/>
                  <a:pt x="688848" y="1103376"/>
                  <a:pt x="822960" y="1115568"/>
                </a:cubicBezTo>
                <a:cubicBezTo>
                  <a:pt x="957072" y="1127760"/>
                  <a:pt x="1289304" y="1085088"/>
                  <a:pt x="1280160" y="950976"/>
                </a:cubicBezTo>
                <a:cubicBezTo>
                  <a:pt x="1271016" y="816864"/>
                  <a:pt x="938784" y="445008"/>
                  <a:pt x="768096" y="310896"/>
                </a:cubicBezTo>
                <a:cubicBezTo>
                  <a:pt x="597408" y="176784"/>
                  <a:pt x="298704" y="198120"/>
                  <a:pt x="256032" y="146304"/>
                </a:cubicBezTo>
                <a:cubicBezTo>
                  <a:pt x="213360" y="94488"/>
                  <a:pt x="362712" y="47244"/>
                  <a:pt x="512064" y="0"/>
                </a:cubicBezTo>
              </a:path>
            </a:pathLst>
          </a:custGeom>
          <a:noFill/>
          <a:ln w="28575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25" y="4823776"/>
            <a:ext cx="532657" cy="4653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31994" y="6145261"/>
            <a:ext cx="230439" cy="203133"/>
          </a:xfrm>
          <a:prstGeom prst="rect">
            <a:avLst/>
          </a:prstGeom>
          <a:solidFill>
            <a:schemeClr val="bg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200" dirty="0" smtClean="0"/>
              <a:t>soil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6875531" y="5233648"/>
            <a:ext cx="251027" cy="203133"/>
          </a:xfrm>
          <a:prstGeom prst="rect">
            <a:avLst/>
          </a:prstGeom>
          <a:solidFill>
            <a:schemeClr val="bg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200" dirty="0" smtClean="0"/>
              <a:t>leaf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7039642" y="5845227"/>
            <a:ext cx="691878" cy="203133"/>
          </a:xfrm>
          <a:prstGeom prst="rect">
            <a:avLst/>
          </a:prstGeom>
          <a:solidFill>
            <a:schemeClr val="bg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200" dirty="0" smtClean="0"/>
              <a:t>root xylem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306671" y="5514884"/>
            <a:ext cx="1379416" cy="203133"/>
          </a:xfrm>
          <a:prstGeom prst="rect">
            <a:avLst/>
          </a:prstGeom>
          <a:solidFill>
            <a:schemeClr val="bg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200" dirty="0" smtClean="0"/>
              <a:t>stem xylem &amp; storage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7046898" y="6186309"/>
            <a:ext cx="762260" cy="203133"/>
          </a:xfrm>
          <a:prstGeom prst="rect">
            <a:avLst/>
          </a:prstGeom>
          <a:solidFill>
            <a:schemeClr val="bg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200" dirty="0" smtClean="0"/>
              <a:t>rhizosphere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4677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FATES-hydro model structure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84705" y="2145934"/>
            <a:ext cx="6262129" cy="4268512"/>
            <a:chOff x="1586095" y="1699633"/>
            <a:chExt cx="5280436" cy="5156094"/>
          </a:xfrm>
        </p:grpSpPr>
        <p:grpSp>
          <p:nvGrpSpPr>
            <p:cNvPr id="5" name="Group 82"/>
            <p:cNvGrpSpPr/>
            <p:nvPr/>
          </p:nvGrpSpPr>
          <p:grpSpPr>
            <a:xfrm>
              <a:off x="1899571" y="4584533"/>
              <a:ext cx="2233957" cy="44405"/>
              <a:chOff x="1295400" y="2819400"/>
              <a:chExt cx="2286000" cy="45719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12954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4478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6002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101"/>
              <p:cNvCxnSpPr/>
              <p:nvPr/>
            </p:nvCxnSpPr>
            <p:spPr>
              <a:xfrm>
                <a:off x="17526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102"/>
              <p:cNvCxnSpPr/>
              <p:nvPr/>
            </p:nvCxnSpPr>
            <p:spPr>
              <a:xfrm>
                <a:off x="19050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20574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22098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23622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25146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26670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28194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9718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31242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32766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3429000" y="2819400"/>
                <a:ext cx="152400" cy="45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Arrow Connector 5"/>
            <p:cNvCxnSpPr/>
            <p:nvPr/>
          </p:nvCxnSpPr>
          <p:spPr>
            <a:xfrm flipV="1">
              <a:off x="1601710" y="2852704"/>
              <a:ext cx="0" cy="546332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2696479" y="6183142"/>
              <a:ext cx="75276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1586095" y="1699633"/>
              <a:ext cx="0" cy="5892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6080"/>
            <a:stretch/>
          </p:blipFill>
          <p:spPr bwMode="auto">
            <a:xfrm>
              <a:off x="3813457" y="4683645"/>
              <a:ext cx="3053074" cy="689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859403" y="4683644"/>
              <a:ext cx="177450" cy="163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75222" y="2334636"/>
              <a:ext cx="595722" cy="518068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1" dirty="0">
                  <a:solidFill>
                    <a:srgbClr val="000000"/>
                  </a:solidFill>
                </a:rPr>
                <a:t>leaf storage</a:t>
              </a:r>
            </a:p>
          </p:txBody>
        </p:sp>
        <p:grpSp>
          <p:nvGrpSpPr>
            <p:cNvPr id="12" name="Group 88"/>
            <p:cNvGrpSpPr/>
            <p:nvPr/>
          </p:nvGrpSpPr>
          <p:grpSpPr>
            <a:xfrm>
              <a:off x="2426542" y="1699633"/>
              <a:ext cx="93082" cy="635003"/>
              <a:chOff x="1171575" y="108204"/>
              <a:chExt cx="95250" cy="653796"/>
            </a:xfrm>
          </p:grpSpPr>
          <p:grpSp>
            <p:nvGrpSpPr>
              <p:cNvPr id="71" name="Group 22"/>
              <p:cNvGrpSpPr/>
              <p:nvPr/>
            </p:nvGrpSpPr>
            <p:grpSpPr>
              <a:xfrm>
                <a:off x="1171575" y="304800"/>
                <a:ext cx="95250" cy="260604"/>
                <a:chOff x="2724150" y="1104900"/>
                <a:chExt cx="95250" cy="381000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771775" y="1104900"/>
                  <a:ext cx="47625" cy="381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H="1">
                  <a:off x="2724150" y="1143000"/>
                  <a:ext cx="95250" cy="76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2724150" y="1219200"/>
                  <a:ext cx="95250" cy="76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flipH="1">
                  <a:off x="2771775" y="1447800"/>
                  <a:ext cx="47625" cy="381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flipH="1">
                  <a:off x="2724150" y="1295400"/>
                  <a:ext cx="95250" cy="76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724150" y="1371600"/>
                  <a:ext cx="95250" cy="76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2" name="Straight Connector 71"/>
              <p:cNvCxnSpPr/>
              <p:nvPr/>
            </p:nvCxnSpPr>
            <p:spPr>
              <a:xfrm flipV="1">
                <a:off x="1219200" y="565404"/>
                <a:ext cx="0" cy="1965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1219200" y="108204"/>
                <a:ext cx="0" cy="1965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2"/>
            <p:cNvSpPr/>
            <p:nvPr/>
          </p:nvSpPr>
          <p:spPr>
            <a:xfrm>
              <a:off x="2175222" y="3490447"/>
              <a:ext cx="595722" cy="518068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1" dirty="0">
                  <a:solidFill>
                    <a:srgbClr val="000000"/>
                  </a:solidFill>
                </a:rPr>
                <a:t>stem storage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75222" y="4854641"/>
              <a:ext cx="595722" cy="518068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1" dirty="0">
                  <a:solidFill>
                    <a:srgbClr val="000000"/>
                  </a:solidFill>
                </a:rPr>
                <a:t>Transport root</a:t>
              </a:r>
            </a:p>
          </p:txBody>
        </p:sp>
        <p:grpSp>
          <p:nvGrpSpPr>
            <p:cNvPr id="15" name="Group 89"/>
            <p:cNvGrpSpPr/>
            <p:nvPr/>
          </p:nvGrpSpPr>
          <p:grpSpPr>
            <a:xfrm>
              <a:off x="2427138" y="2852704"/>
              <a:ext cx="93082" cy="635003"/>
              <a:chOff x="1172184" y="1295400"/>
              <a:chExt cx="95250" cy="653796"/>
            </a:xfrm>
          </p:grpSpPr>
          <p:grpSp>
            <p:nvGrpSpPr>
              <p:cNvPr id="62" name="Group 37"/>
              <p:cNvGrpSpPr/>
              <p:nvPr/>
            </p:nvGrpSpPr>
            <p:grpSpPr>
              <a:xfrm>
                <a:off x="1172184" y="1491996"/>
                <a:ext cx="95250" cy="260604"/>
                <a:chOff x="2724150" y="1104900"/>
                <a:chExt cx="95250" cy="381000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2771775" y="1104900"/>
                  <a:ext cx="47625" cy="381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H="1">
                  <a:off x="2724150" y="1143000"/>
                  <a:ext cx="95250" cy="76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724150" y="1219200"/>
                  <a:ext cx="95250" cy="76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H="1">
                  <a:off x="2771775" y="1447800"/>
                  <a:ext cx="47625" cy="381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H="1">
                  <a:off x="2724150" y="1295400"/>
                  <a:ext cx="95250" cy="76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724150" y="1371600"/>
                  <a:ext cx="95250" cy="76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3" name="Straight Connector 62"/>
              <p:cNvCxnSpPr/>
              <p:nvPr/>
            </p:nvCxnSpPr>
            <p:spPr>
              <a:xfrm flipV="1">
                <a:off x="1219809" y="1752600"/>
                <a:ext cx="0" cy="1965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1219809" y="1295400"/>
                <a:ext cx="0" cy="1965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46"/>
            <p:cNvGrpSpPr/>
            <p:nvPr/>
          </p:nvGrpSpPr>
          <p:grpSpPr>
            <a:xfrm>
              <a:off x="2425947" y="4201037"/>
              <a:ext cx="93082" cy="253113"/>
              <a:chOff x="2724150" y="1104900"/>
              <a:chExt cx="95250" cy="38100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2771775" y="1104900"/>
                <a:ext cx="47625" cy="381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2724150" y="1143000"/>
                <a:ext cx="9525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724150" y="1219200"/>
                <a:ext cx="9525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2771775" y="1447800"/>
                <a:ext cx="47625" cy="381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2724150" y="1295400"/>
                <a:ext cx="9525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724150" y="1371600"/>
                <a:ext cx="9525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/>
            <p:cNvCxnSpPr/>
            <p:nvPr/>
          </p:nvCxnSpPr>
          <p:spPr>
            <a:xfrm flipV="1">
              <a:off x="2472488" y="4454150"/>
              <a:ext cx="0" cy="3898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472488" y="4010092"/>
              <a:ext cx="0" cy="1909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74"/>
            <p:cNvGrpSpPr/>
            <p:nvPr/>
          </p:nvGrpSpPr>
          <p:grpSpPr>
            <a:xfrm rot="16200000">
              <a:off x="3019292" y="4801556"/>
              <a:ext cx="72733" cy="569427"/>
              <a:chOff x="1323366" y="3829456"/>
              <a:chExt cx="95250" cy="653796"/>
            </a:xfrm>
          </p:grpSpPr>
          <p:grpSp>
            <p:nvGrpSpPr>
              <p:cNvPr id="47" name="Group 65"/>
              <p:cNvGrpSpPr/>
              <p:nvPr/>
            </p:nvGrpSpPr>
            <p:grpSpPr>
              <a:xfrm>
                <a:off x="1323366" y="4026052"/>
                <a:ext cx="95250" cy="260604"/>
                <a:chOff x="2724150" y="1104900"/>
                <a:chExt cx="95250" cy="381000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771775" y="1104900"/>
                  <a:ext cx="47625" cy="381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2724150" y="1143000"/>
                  <a:ext cx="95250" cy="76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2724150" y="1219200"/>
                  <a:ext cx="95250" cy="76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H="1">
                  <a:off x="2771775" y="1447800"/>
                  <a:ext cx="47625" cy="381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2724150" y="1295400"/>
                  <a:ext cx="95250" cy="76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2724150" y="1371600"/>
                  <a:ext cx="95250" cy="76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/>
              <p:cNvCxnSpPr/>
              <p:nvPr/>
            </p:nvCxnSpPr>
            <p:spPr>
              <a:xfrm flipV="1">
                <a:off x="1370991" y="4286656"/>
                <a:ext cx="0" cy="1965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1370991" y="3829456"/>
                <a:ext cx="0" cy="1965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/>
            <p:cNvSpPr/>
            <p:nvPr/>
          </p:nvSpPr>
          <p:spPr>
            <a:xfrm>
              <a:off x="3366665" y="4846770"/>
              <a:ext cx="654572" cy="51806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1" dirty="0">
                  <a:solidFill>
                    <a:srgbClr val="000000"/>
                  </a:solidFill>
                </a:rPr>
                <a:t>Absorbing root</a:t>
              </a:r>
            </a:p>
          </p:txBody>
        </p:sp>
        <p:grpSp>
          <p:nvGrpSpPr>
            <p:cNvPr id="21" name="Group 1"/>
            <p:cNvGrpSpPr/>
            <p:nvPr/>
          </p:nvGrpSpPr>
          <p:grpSpPr>
            <a:xfrm>
              <a:off x="1877361" y="2038597"/>
              <a:ext cx="2159492" cy="2539398"/>
              <a:chOff x="0" y="457200"/>
              <a:chExt cx="9144000" cy="261455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0" y="3071750"/>
                <a:ext cx="9144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0" y="1600200"/>
                <a:ext cx="91440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2547548" y="1928372"/>
              <a:ext cx="658898" cy="2217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288" tIns="18288" rIns="18288" bIns="18288" rtlCol="0">
              <a:spAutoFit/>
            </a:bodyPr>
            <a:lstStyle/>
            <a:p>
              <a:r>
                <a:rPr lang="en-US" sz="1201" dirty="0"/>
                <a:t>stomata</a:t>
              </a:r>
              <a:endParaRPr lang="en-US" sz="1201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47548" y="3019621"/>
              <a:ext cx="867289" cy="2217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288" tIns="18288" rIns="18288" bIns="18288" rtlCol="0">
              <a:spAutoFit/>
            </a:bodyPr>
            <a:lstStyle/>
            <a:p>
              <a:r>
                <a:rPr lang="en-US" sz="1201" dirty="0"/>
                <a:t>stem xylem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055658" y="4628911"/>
              <a:ext cx="13149" cy="1406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833519" y="5265331"/>
              <a:ext cx="449675" cy="3880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" tIns="9144" rIns="9144" bIns="9144" rtlCol="0">
              <a:spAutoFit/>
            </a:bodyPr>
            <a:lstStyle/>
            <a:p>
              <a:pPr algn="ctr"/>
              <a:r>
                <a:rPr lang="en-US" sz="1201" dirty="0"/>
                <a:t>root</a:t>
              </a:r>
            </a:p>
            <a:p>
              <a:pPr algn="ctr"/>
              <a:r>
                <a:rPr lang="en-US" sz="1201" dirty="0"/>
                <a:t>xylem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1601710" y="4008515"/>
              <a:ext cx="0" cy="54641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886291" y="5362100"/>
              <a:ext cx="1923353" cy="20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18049" y="5382336"/>
              <a:ext cx="6200" cy="75461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3686736" y="6183142"/>
              <a:ext cx="75276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029972" y="5369035"/>
              <a:ext cx="6200" cy="75461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5548367" y="6183142"/>
              <a:ext cx="89358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290158" y="6035121"/>
              <a:ext cx="148931" cy="2523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8288" tIns="18288" rIns="18288" bIns="18288" rtlCol="0">
              <a:spAutoFit/>
            </a:bodyPr>
            <a:lstStyle/>
            <a:p>
              <a:r>
                <a:rPr lang="en-US" dirty="0"/>
                <a:t>…</a:t>
              </a:r>
              <a:endParaRPr lang="en-US" baseline="-250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5422646" y="5369035"/>
              <a:ext cx="6200" cy="6199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899571" y="4344432"/>
              <a:ext cx="215949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547548" y="4229473"/>
              <a:ext cx="867289" cy="2217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288" tIns="18288" rIns="18288" bIns="18288" rtlCol="0">
              <a:spAutoFit/>
            </a:bodyPr>
            <a:lstStyle/>
            <a:p>
              <a:r>
                <a:rPr lang="en-US" sz="1201" dirty="0"/>
                <a:t>stem xylem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27108" y="6634000"/>
              <a:ext cx="1013162" cy="2217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288" tIns="18288" rIns="18288" bIns="18288" rtlCol="0">
              <a:spAutoFit/>
            </a:bodyPr>
            <a:lstStyle/>
            <a:p>
              <a:r>
                <a:rPr lang="en-US" sz="1201" dirty="0"/>
                <a:t>RHIZOSPHERE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06532" y="6627199"/>
              <a:ext cx="492186" cy="2217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288" tIns="18288" rIns="18288" bIns="18288" rtlCol="0">
              <a:spAutoFit/>
            </a:bodyPr>
            <a:lstStyle/>
            <a:p>
              <a:r>
                <a:rPr lang="en-US" sz="1201" dirty="0"/>
                <a:t>PLANT</a:t>
              </a:r>
            </a:p>
          </p:txBody>
        </p:sp>
        <p:sp>
          <p:nvSpPr>
            <p:cNvPr id="38" name="Left Brace 37"/>
            <p:cNvSpPr/>
            <p:nvPr/>
          </p:nvSpPr>
          <p:spPr>
            <a:xfrm rot="16200000">
              <a:off x="5344792" y="5149020"/>
              <a:ext cx="194880" cy="2707178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eft Brace 38"/>
            <p:cNvSpPr/>
            <p:nvPr/>
          </p:nvSpPr>
          <p:spPr>
            <a:xfrm rot="16200000">
              <a:off x="2912257" y="5410329"/>
              <a:ext cx="138339" cy="2208131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07993" y="4480918"/>
              <a:ext cx="1066060" cy="2217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288" tIns="18288" rIns="18288" bIns="18288" rtlCol="0">
              <a:spAutoFit/>
            </a:bodyPr>
            <a:lstStyle/>
            <a:p>
              <a:r>
                <a:rPr lang="en-US" sz="1201" dirty="0"/>
                <a:t>SOIL SURFACE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173179" y="5369035"/>
              <a:ext cx="1077327" cy="6660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2133600" y="3424383"/>
              <a:ext cx="685800" cy="614217"/>
            </a:xfrm>
            <a:prstGeom prst="can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Can 42"/>
            <p:cNvSpPr/>
            <p:nvPr/>
          </p:nvSpPr>
          <p:spPr>
            <a:xfrm>
              <a:off x="2133600" y="4805181"/>
              <a:ext cx="685800" cy="614217"/>
            </a:xfrm>
            <a:prstGeom prst="can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5" name="Rectangle 94"/>
          <p:cNvSpPr/>
          <p:nvPr/>
        </p:nvSpPr>
        <p:spPr>
          <a:xfrm>
            <a:off x="4068589" y="2009454"/>
            <a:ext cx="4461266" cy="21336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557364" y="2009454"/>
            <a:ext cx="3511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557364" y="2011726"/>
            <a:ext cx="2273" cy="44248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559636" y="6438879"/>
            <a:ext cx="79702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8529264" y="4143124"/>
            <a:ext cx="2863" cy="2298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40730" y="1395573"/>
            <a:ext cx="3236785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cs typeface="Times New Roman" panose="02020603050405020304" pitchFamily="18" charset="0"/>
              </a:rPr>
              <a:t>Hydrodynamics</a:t>
            </a:r>
            <a:r>
              <a:rPr lang="en-US" dirty="0" smtClean="0"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dirty="0" smtClean="0">
                <a:cs typeface="Times New Roman" panose="02020603050405020304" pitchFamily="18" charset="0"/>
              </a:rPr>
              <a:t>(water acquisition, transport, retention)</a:t>
            </a:r>
            <a:endParaRPr lang="en-US" sz="1050" dirty="0" smtClean="0">
              <a:cs typeface="Times New Roman" panose="02020603050405020304" pitchFamily="18" charset="0"/>
            </a:endParaRPr>
          </a:p>
          <a:p>
            <a:pPr algn="ctr"/>
            <a:endParaRPr lang="en-US" sz="1050" dirty="0"/>
          </a:p>
        </p:txBody>
      </p:sp>
      <p:sp>
        <p:nvSpPr>
          <p:cNvPr id="101" name="TextBox 100"/>
          <p:cNvSpPr txBox="1"/>
          <p:nvPr/>
        </p:nvSpPr>
        <p:spPr>
          <a:xfrm>
            <a:off x="5306451" y="1504512"/>
            <a:ext cx="215315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cs typeface="Times New Roman" panose="02020603050405020304" pitchFamily="18" charset="0"/>
              </a:rPr>
              <a:t>Size- and Trait-Scaling</a:t>
            </a:r>
            <a:r>
              <a:rPr lang="en-US" dirty="0" smtClean="0"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1050" dirty="0" smtClean="0">
              <a:cs typeface="Times New Roman" panose="02020603050405020304" pitchFamily="18" charset="0"/>
            </a:endParaRPr>
          </a:p>
          <a:p>
            <a:pPr algn="ctr"/>
            <a:endParaRPr lang="en-US" sz="1050" dirty="0"/>
          </a:p>
        </p:txBody>
      </p:sp>
      <p:sp>
        <p:nvSpPr>
          <p:cNvPr id="102" name="Rectangle 101"/>
          <p:cNvSpPr/>
          <p:nvPr/>
        </p:nvSpPr>
        <p:spPr>
          <a:xfrm>
            <a:off x="6185690" y="6089793"/>
            <a:ext cx="2406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cs typeface="Times New Roman" panose="02020603050405020304" pitchFamily="18" charset="0"/>
              </a:rPr>
              <a:t>Christoffersen</a:t>
            </a:r>
            <a:r>
              <a:rPr lang="en-US" sz="1000" dirty="0">
                <a:cs typeface="Times New Roman" panose="02020603050405020304" pitchFamily="18" charset="0"/>
              </a:rPr>
              <a:t>, et </a:t>
            </a:r>
            <a:r>
              <a:rPr lang="en-US" sz="1000" dirty="0" smtClean="0">
                <a:cs typeface="Times New Roman" panose="02020603050405020304" pitchFamily="18" charset="0"/>
              </a:rPr>
              <a:t>al. (2016) </a:t>
            </a:r>
            <a:r>
              <a:rPr lang="en-US" sz="1000" i="1" dirty="0" smtClean="0">
                <a:cs typeface="Times New Roman" panose="02020603050405020304" pitchFamily="18" charset="0"/>
              </a:rPr>
              <a:t>GMD</a:t>
            </a:r>
            <a:endParaRPr lang="en-US" sz="1000" dirty="0" smtClean="0">
              <a:cs typeface="Times New Roman" panose="02020603050405020304" pitchFamily="18" charset="0"/>
            </a:endParaRPr>
          </a:p>
          <a:p>
            <a:r>
              <a:rPr lang="en-US" sz="1000" dirty="0" smtClean="0">
                <a:cs typeface="Times New Roman" panose="02020603050405020304" pitchFamily="18" charset="0"/>
              </a:rPr>
              <a:t>McDowell &amp; Xu (2017) </a:t>
            </a:r>
            <a:r>
              <a:rPr lang="en-US" sz="1000" i="1" dirty="0" smtClean="0">
                <a:cs typeface="Times New Roman" panose="02020603050405020304" pitchFamily="18" charset="0"/>
              </a:rPr>
              <a:t>New Phytologist</a:t>
            </a:r>
            <a:endParaRPr lang="en-US" sz="1000" i="1" dirty="0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953" y="2107058"/>
            <a:ext cx="3176424" cy="188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66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5257"/>
          </a:xfrm>
        </p:spPr>
        <p:txBody>
          <a:bodyPr/>
          <a:lstStyle/>
          <a:p>
            <a:r>
              <a:rPr lang="en-US" dirty="0" smtClean="0"/>
              <a:t>Example dynamics of FATES-Hydro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11700" y="1113262"/>
            <a:ext cx="8520600" cy="547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00"/>
              </a:lnSpc>
              <a:buFont typeface="Arial"/>
              <a:buNone/>
            </a:pPr>
            <a:r>
              <a:rPr lang="en-US" dirty="0" smtClean="0">
                <a:cs typeface="Times New Roman" panose="02020603050405020304" pitchFamily="18" charset="0"/>
              </a:rPr>
              <a:t>	</a:t>
            </a:r>
          </a:p>
          <a:p>
            <a:pPr marL="0" indent="0">
              <a:lnSpc>
                <a:spcPts val="1400"/>
              </a:lnSpc>
              <a:buFont typeface="Arial"/>
              <a:buNone/>
            </a:pPr>
            <a:r>
              <a:rPr lang="en-US" dirty="0" smtClean="0">
                <a:cs typeface="Times New Roman" panose="02020603050405020304" pitchFamily="18" charset="0"/>
              </a:rPr>
              <a:t>	</a:t>
            </a:r>
            <a:r>
              <a:rPr lang="en-US" sz="2000" u="sng" dirty="0" smtClean="0">
                <a:cs typeface="Times New Roman" panose="02020603050405020304" pitchFamily="18" charset="0"/>
              </a:rPr>
              <a:t>Soil-root water potential gradients</a:t>
            </a:r>
            <a:r>
              <a:rPr lang="en-US" sz="2000" dirty="0" smtClean="0">
                <a:cs typeface="Times New Roman" panose="02020603050405020304" pitchFamily="18" charset="0"/>
              </a:rPr>
              <a:t> &amp; </a:t>
            </a:r>
            <a:r>
              <a:rPr lang="en-US" sz="2000" u="sng" dirty="0" smtClean="0">
                <a:cs typeface="Times New Roman" panose="02020603050405020304" pitchFamily="18" charset="0"/>
              </a:rPr>
              <a:t>hydraulic redistribution</a:t>
            </a:r>
            <a:r>
              <a:rPr lang="en-US" sz="2000" dirty="0" smtClean="0">
                <a:cs typeface="Times New Roman" panose="02020603050405020304" pitchFamily="18" charset="0"/>
              </a:rPr>
              <a:t> under drought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62231" y="6436607"/>
            <a:ext cx="548700" cy="524700"/>
          </a:xfrm>
        </p:spPr>
        <p:txBody>
          <a:bodyPr/>
          <a:lstStyle/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6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00" y="2379793"/>
            <a:ext cx="4265902" cy="2680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7"/>
          <a:stretch/>
        </p:blipFill>
        <p:spPr>
          <a:xfrm>
            <a:off x="6826359" y="2430572"/>
            <a:ext cx="1835872" cy="2402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3"/>
          <a:stretch/>
        </p:blipFill>
        <p:spPr>
          <a:xfrm>
            <a:off x="5215515" y="2434851"/>
            <a:ext cx="1835872" cy="24125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019857" y="4199726"/>
            <a:ext cx="1876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22129" y="4420366"/>
            <a:ext cx="187671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23437" y="4052591"/>
            <a:ext cx="13980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ALM default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FATES-Hydro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83438" y="1946103"/>
            <a:ext cx="12170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Root uptake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2602" y="2233729"/>
            <a:ext cx="72167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0477" y="2236001"/>
            <a:ext cx="7906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drought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28466" y="1999575"/>
            <a:ext cx="1227259" cy="307777"/>
          </a:xfrm>
          <a:prstGeom prst="rect">
            <a:avLst/>
          </a:prstGeom>
          <a:solidFill>
            <a:schemeClr val="bg1"/>
          </a:solidFill>
        </p:spPr>
        <p:txBody>
          <a:bodyPr wrap="none" lIns="45720" rIns="45720" rtlCol="0">
            <a:spAutoFit/>
          </a:bodyPr>
          <a:lstStyle/>
          <a:p>
            <a:r>
              <a:rPr lang="en-US" b="1" dirty="0" smtClean="0"/>
              <a:t>Soil moisture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574817" y="2564679"/>
            <a:ext cx="338325" cy="0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331199" y="3274519"/>
            <a:ext cx="201451" cy="0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707204" y="3818106"/>
            <a:ext cx="423153" cy="807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269461" y="3672191"/>
            <a:ext cx="437744" cy="953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49442" y="3254053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shallow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2557508" y="2409496"/>
            <a:ext cx="319062" cy="190821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000" dirty="0" smtClean="0"/>
              <a:t>deep</a:t>
            </a:r>
            <a:endParaRPr lang="en-US" sz="10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911383" y="3305000"/>
            <a:ext cx="0" cy="159330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917869" y="3793009"/>
            <a:ext cx="0" cy="234243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893549" y="3048839"/>
            <a:ext cx="0" cy="159330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914627" y="3527118"/>
            <a:ext cx="0" cy="231842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56460" y="3184610"/>
            <a:ext cx="760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soil-root gradients</a:t>
            </a:r>
            <a:endParaRPr lang="en-US" sz="1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842" y="4919472"/>
            <a:ext cx="2005758" cy="23776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87737" y="5407526"/>
            <a:ext cx="285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Christoffersen</a:t>
            </a:r>
            <a:r>
              <a:rPr lang="en-US" dirty="0" smtClean="0"/>
              <a:t> et al., </a:t>
            </a:r>
            <a:r>
              <a:rPr lang="en-US" i="1" dirty="0" smtClean="0"/>
              <a:t>in prep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375526" y="4126116"/>
            <a:ext cx="788737" cy="1281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420950" y="5459801"/>
            <a:ext cx="3295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Strong diurnal cycling of near-root soils, which leads to diurnal asymmetry in transpiration rates</a:t>
            </a:r>
          </a:p>
        </p:txBody>
      </p:sp>
    </p:spTree>
    <p:extLst>
      <p:ext uri="{BB962C8B-B14F-4D97-AF65-F5344CB8AC3E}">
        <p14:creationId xmlns:p14="http://schemas.microsoft.com/office/powerpoint/2010/main" val="255398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NGEE-Tropics also coordinating datasets for testing of fine-scale hydrologic models in tropical forests</a:t>
            </a:r>
            <a:endParaRPr lang="en-US" dirty="0"/>
          </a:p>
        </p:txBody>
      </p:sp>
      <p:pic>
        <p:nvPicPr>
          <p:cNvPr id="6" name="Shape 95"/>
          <p:cNvPicPr preferRelativeResize="0"/>
          <p:nvPr/>
        </p:nvPicPr>
        <p:blipFill rotWithShape="1">
          <a:blip r:embed="rId2">
            <a:alphaModFix/>
          </a:blip>
          <a:srcRect l="2003" t="13731" r="8965" b="3045"/>
          <a:stretch/>
        </p:blipFill>
        <p:spPr>
          <a:xfrm>
            <a:off x="2690185" y="2400589"/>
            <a:ext cx="4002600" cy="3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138103" y="5919674"/>
            <a:ext cx="3554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Fine-scale soil-moisture variation in watershed near Manaus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91860" y="5627494"/>
            <a:ext cx="190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Fang et al., </a:t>
            </a:r>
            <a:r>
              <a:rPr lang="en-US" i="1" dirty="0" smtClean="0"/>
              <a:t>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23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NGEE-Tropics interests in coupled ACME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tropical forest ecosystems govern surface exchange of water and energy, and influence coupled land-atmosphere system?</a:t>
            </a:r>
          </a:p>
          <a:p>
            <a:pPr lvl="1"/>
            <a:r>
              <a:rPr lang="en-US" dirty="0" smtClean="0"/>
              <a:t>Diurnal and seasonal cycle changes induced by plant hydraulics</a:t>
            </a:r>
          </a:p>
          <a:p>
            <a:pPr lvl="1"/>
            <a:r>
              <a:rPr lang="en-US" dirty="0" smtClean="0"/>
              <a:t>Ecosystem heterogeneity effects</a:t>
            </a:r>
          </a:p>
          <a:p>
            <a:r>
              <a:rPr lang="en-US" dirty="0" smtClean="0"/>
              <a:t>How will ecosystems mediate global change forcers to influence coupled system changes?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13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Hydraulic redistribution (one component of plant hydraulics) has been shown to affect seasonal cycles of precipitation</a:t>
            </a:r>
            <a:endParaRPr lang="en-US" sz="2400" dirty="0"/>
          </a:p>
        </p:txBody>
      </p:sp>
      <p:pic>
        <p:nvPicPr>
          <p:cNvPr id="4" name="Picture 3" descr="lee_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44" y="2168233"/>
            <a:ext cx="5059680" cy="3796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8360" y="187284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r>
              <a:rPr lang="en-US" dirty="0" smtClean="0"/>
              <a:t> </a:t>
            </a:r>
            <a:r>
              <a:rPr lang="en-US" dirty="0" err="1" smtClean="0"/>
              <a:t>anoms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51525" y="187284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 </a:t>
            </a:r>
            <a:r>
              <a:rPr lang="en-US" dirty="0" err="1" smtClean="0"/>
              <a:t>anoms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58008" y="6080322"/>
            <a:ext cx="160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Lee et al., 2005</a:t>
            </a:r>
            <a:endParaRPr lang="en-US" dirty="0"/>
          </a:p>
        </p:txBody>
      </p:sp>
      <p:pic>
        <p:nvPicPr>
          <p:cNvPr id="8" name="Picture 7" descr="Untitl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9"/>
          <a:stretch/>
        </p:blipFill>
        <p:spPr>
          <a:xfrm>
            <a:off x="1744769" y="3313634"/>
            <a:ext cx="1541637" cy="1753297"/>
          </a:xfrm>
          <a:prstGeom prst="rect">
            <a:avLst/>
          </a:prstGeom>
        </p:spPr>
      </p:pic>
      <p:pic>
        <p:nvPicPr>
          <p:cNvPr id="9" name="Picture 8" descr="Untitl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r="66228"/>
          <a:stretch/>
        </p:blipFill>
        <p:spPr>
          <a:xfrm>
            <a:off x="203132" y="3312098"/>
            <a:ext cx="1541637" cy="17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00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723</Words>
  <Application>Microsoft Macintosh PowerPoint</Application>
  <PresentationFormat>On-screen Show (4:3)</PresentationFormat>
  <Paragraphs>110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NGEE-Tropics Interests and Capabilities in coupled ACME V2-V3  simulations</vt:lpstr>
      <vt:lpstr>NGEE-Tropics core modeling platform: FATES vegetation module for ACME</vt:lpstr>
      <vt:lpstr>Structured Vegetation: FATES resolves heterogeneity in patch age, tree size, canopy strata. Affects multiple ecosystem properties (e.g. roughness length)</vt:lpstr>
      <vt:lpstr>Plant hydraulics</vt:lpstr>
      <vt:lpstr>FATES-hydro model structure</vt:lpstr>
      <vt:lpstr>Example dynamics of FATES-Hydro</vt:lpstr>
      <vt:lpstr>NGEE-Tropics also coordinating datasets for testing of fine-scale hydrologic models in tropical forests</vt:lpstr>
      <vt:lpstr>NGEE-Tropics interests in coupled ACME experiments</vt:lpstr>
      <vt:lpstr>Hydraulic redistribution (one component of plant hydraulics) has been shown to affect seasonal cycles of precipitation</vt:lpstr>
      <vt:lpstr>Amazon future precipitation reductions driven by biophysics</vt:lpstr>
      <vt:lpstr>Regionally differentiated coupled-system response to local biophysical perturbations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koven</dc:creator>
  <cp:lastModifiedBy>Charles Koven</cp:lastModifiedBy>
  <cp:revision>25</cp:revision>
  <dcterms:created xsi:type="dcterms:W3CDTF">2017-06-02T22:04:25Z</dcterms:created>
  <dcterms:modified xsi:type="dcterms:W3CDTF">2017-06-05T17:35:21Z</dcterms:modified>
</cp:coreProperties>
</file>