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67" r:id="rId5"/>
    <p:sldMasterId id="214748367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12192000"/>
  <p:notesSz cx="6858000" cy="9144000"/>
  <p:embeddedFontLs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iQ+xB8Z3/Pm6uzTTaivKnmx9j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5" Type="http://customschemas.google.com/relationships/presentationmetadata" Target="meta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rgbClr val="616265"/>
              </a:solidFill>
            </a:endParaRPr>
          </a:p>
        </p:txBody>
      </p:sp>
      <p:sp>
        <p:nvSpPr>
          <p:cNvPr id="304" name="Google Shape;30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6" name="Google Shape;55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71" name="Google Shape;57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5:notes"/>
          <p:cNvSpPr txBox="1"/>
          <p:nvPr/>
        </p:nvSpPr>
        <p:spPr>
          <a:xfrm>
            <a:off x="4795309" y="18466634"/>
            <a:ext cx="3667647" cy="970575"/>
          </a:xfrm>
          <a:prstGeom prst="rect">
            <a:avLst/>
          </a:prstGeom>
          <a:noFill/>
          <a:ln>
            <a:noFill/>
          </a:ln>
        </p:spPr>
        <p:txBody>
          <a:bodyPr anchorCtr="0" anchor="b" bIns="78925" lIns="157825" spcFirstLastPara="1" rIns="157825" wrap="square" tIns="78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5:notes"/>
          <p:cNvSpPr/>
          <p:nvPr>
            <p:ph idx="2" type="sldImg"/>
          </p:nvPr>
        </p:nvSpPr>
        <p:spPr>
          <a:xfrm>
            <a:off x="-2246313" y="1458913"/>
            <a:ext cx="12957176" cy="7289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5" name="Google Shape;585;p15:notes"/>
          <p:cNvSpPr txBox="1"/>
          <p:nvPr>
            <p:ph idx="1" type="body"/>
          </p:nvPr>
        </p:nvSpPr>
        <p:spPr>
          <a:xfrm>
            <a:off x="1127664" y="9233320"/>
            <a:ext cx="6207634" cy="8744813"/>
          </a:xfrm>
          <a:prstGeom prst="rect">
            <a:avLst/>
          </a:prstGeom>
          <a:noFill/>
          <a:ln>
            <a:noFill/>
          </a:ln>
        </p:spPr>
        <p:txBody>
          <a:bodyPr anchorCtr="0" anchor="t" bIns="78925" lIns="157825" spcFirstLastPara="1" rIns="157825" wrap="square" tIns="7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:notes"/>
          <p:cNvSpPr/>
          <p:nvPr>
            <p:ph idx="2" type="sldImg"/>
          </p:nvPr>
        </p:nvSpPr>
        <p:spPr>
          <a:xfrm>
            <a:off x="404813" y="695325"/>
            <a:ext cx="6188075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-Many coupled human-Earth system models have been developed to explore potential future energy, emissions, climate and other outcomes of interest. The MIT Integrated Global System Modeling Framework is one such model.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-While these exercises are useful and can provide great insights, they can limit the uncertainty space explored and they also provide no probabilistic interpretation. </a:t>
            </a:r>
            <a:endParaRPr/>
          </a:p>
        </p:txBody>
      </p:sp>
      <p:sp>
        <p:nvSpPr>
          <p:cNvPr id="318" name="Google Shape;31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rgbClr val="616265"/>
              </a:solidFill>
            </a:endParaRPr>
          </a:p>
        </p:txBody>
      </p:sp>
      <p:sp>
        <p:nvSpPr>
          <p:cNvPr id="332" name="Google Shape;33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rgbClr val="616265"/>
              </a:solidFill>
            </a:endParaRPr>
          </a:p>
        </p:txBody>
      </p:sp>
      <p:sp>
        <p:nvSpPr>
          <p:cNvPr id="371" name="Google Shape;37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1" Type="http://schemas.openxmlformats.org/officeDocument/2006/relationships/image" Target="../media/image7.png"/><Relationship Id="rId10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1" Type="http://schemas.openxmlformats.org/officeDocument/2006/relationships/image" Target="../media/image7.png"/><Relationship Id="rId10" Type="http://schemas.openxmlformats.org/officeDocument/2006/relationships/image" Target="../media/image10.png"/><Relationship Id="rId9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20"/>
          <p:cNvSpPr txBox="1"/>
          <p:nvPr>
            <p:ph idx="10" type="dt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11" type="ftr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2108" y="356306"/>
            <a:ext cx="2068098" cy="67400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>
            <p:ph type="title"/>
          </p:nvPr>
        </p:nvSpPr>
        <p:spPr>
          <a:xfrm>
            <a:off x="3421529" y="121192"/>
            <a:ext cx="8389471" cy="917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B8CA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31B8C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_Plain_Black">
  <p:cSld name="2_Title Slide_Plain_Black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4"/>
          <p:cNvSpPr/>
          <p:nvPr/>
        </p:nvSpPr>
        <p:spPr>
          <a:xfrm>
            <a:off x="-1997" y="5905500"/>
            <a:ext cx="12192000" cy="953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4"/>
          <p:cNvSpPr txBox="1"/>
          <p:nvPr>
            <p:ph type="ctrTitle"/>
          </p:nvPr>
        </p:nvSpPr>
        <p:spPr>
          <a:xfrm>
            <a:off x="378654" y="359834"/>
            <a:ext cx="4948290" cy="24400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3"/>
              <a:buFont typeface="Arial"/>
              <a:buNone/>
              <a:defRPr b="1" i="0" sz="3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34"/>
          <p:cNvSpPr txBox="1"/>
          <p:nvPr>
            <p:ph idx="1" type="body"/>
          </p:nvPr>
        </p:nvSpPr>
        <p:spPr>
          <a:xfrm>
            <a:off x="377761" y="3083887"/>
            <a:ext cx="435664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33"/>
              <a:buFont typeface="Arial"/>
              <a:buNone/>
              <a:defRPr b="1" i="0" sz="18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34"/>
          <p:cNvSpPr txBox="1"/>
          <p:nvPr>
            <p:ph idx="2" type="body"/>
          </p:nvPr>
        </p:nvSpPr>
        <p:spPr>
          <a:xfrm>
            <a:off x="378654" y="3387952"/>
            <a:ext cx="435664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34"/>
          <p:cNvSpPr txBox="1"/>
          <p:nvPr>
            <p:ph idx="10" type="dt"/>
          </p:nvPr>
        </p:nvSpPr>
        <p:spPr>
          <a:xfrm>
            <a:off x="377762" y="5092723"/>
            <a:ext cx="2742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34"/>
          <p:cNvSpPr txBox="1"/>
          <p:nvPr>
            <p:ph idx="3" type="body"/>
          </p:nvPr>
        </p:nvSpPr>
        <p:spPr>
          <a:xfrm>
            <a:off x="377761" y="3729470"/>
            <a:ext cx="435664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33"/>
              <a:buFont typeface="Arial"/>
              <a:buNone/>
              <a:defRPr b="1" i="0" sz="18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34"/>
          <p:cNvSpPr txBox="1"/>
          <p:nvPr>
            <p:ph idx="4" type="body"/>
          </p:nvPr>
        </p:nvSpPr>
        <p:spPr>
          <a:xfrm>
            <a:off x="378654" y="4033535"/>
            <a:ext cx="435664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2" name="Google Shape;102;p34"/>
          <p:cNvGrpSpPr/>
          <p:nvPr/>
        </p:nvGrpSpPr>
        <p:grpSpPr>
          <a:xfrm>
            <a:off x="2773003" y="6023971"/>
            <a:ext cx="9144000" cy="739254"/>
            <a:chOff x="1124316" y="233323"/>
            <a:chExt cx="12575241" cy="1016653"/>
          </a:xfrm>
        </p:grpSpPr>
        <p:pic>
          <p:nvPicPr>
            <p:cNvPr id="103" name="Google Shape;103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4316" y="310836"/>
              <a:ext cx="885074" cy="8636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 result for Lawrence Berkeley National Laboratory logo" id="104" name="Google Shape;104;p34"/>
            <p:cNvPicPr preferRelativeResize="0"/>
            <p:nvPr/>
          </p:nvPicPr>
          <p:blipFill rotWithShape="1">
            <a:blip r:embed="rId4">
              <a:alphaModFix/>
            </a:blip>
            <a:srcRect b="3766" l="2988" r="3918" t="3580"/>
            <a:stretch/>
          </p:blipFill>
          <p:spPr>
            <a:xfrm>
              <a:off x="2310615" y="233323"/>
              <a:ext cx="1199132" cy="1016653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</p:pic>
        <p:pic>
          <p:nvPicPr>
            <p:cNvPr descr="Image result for Tufts University logo" id="105" name="Google Shape;105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45403" y="502517"/>
              <a:ext cx="1106694" cy="480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 result for University of California, Davis logo" id="106" name="Google Shape;106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05632" y="533232"/>
              <a:ext cx="1645921" cy="418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 result for University of Denver logo" id="107" name="Google Shape;107;p34"/>
            <p:cNvPicPr preferRelativeResize="0"/>
            <p:nvPr/>
          </p:nvPicPr>
          <p:blipFill rotWithShape="1">
            <a:blip r:embed="rId7">
              <a:alphaModFix/>
            </a:blip>
            <a:srcRect b="21428" l="0" r="0" t="18959"/>
            <a:stretch/>
          </p:blipFill>
          <p:spPr>
            <a:xfrm>
              <a:off x="8191678" y="493161"/>
              <a:ext cx="1494888" cy="49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 result for University of Houston logo" id="108" name="Google Shape;108;p34"/>
            <p:cNvPicPr preferRelativeResize="0"/>
            <p:nvPr/>
          </p:nvPicPr>
          <p:blipFill rotWithShape="1">
            <a:blip r:embed="rId8">
              <a:alphaModFix/>
            </a:blip>
            <a:srcRect b="21747" l="0" r="0" t="20041"/>
            <a:stretch/>
          </p:blipFill>
          <p:spPr>
            <a:xfrm>
              <a:off x="9805360" y="533232"/>
              <a:ext cx="1827086" cy="418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 result for University of Maryland logo" id="109" name="Google Shape;109;p34"/>
            <p:cNvPicPr preferRelativeResize="0"/>
            <p:nvPr/>
          </p:nvPicPr>
          <p:blipFill rotWithShape="1">
            <a:blip r:embed="rId9">
              <a:alphaModFix/>
            </a:blip>
            <a:srcRect b="31895" l="4726" r="0" t="31660"/>
            <a:stretch/>
          </p:blipFill>
          <p:spPr>
            <a:xfrm>
              <a:off x="11795250" y="546616"/>
              <a:ext cx="1904307" cy="364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34"/>
            <p:cNvPicPr preferRelativeResize="0"/>
            <p:nvPr/>
          </p:nvPicPr>
          <p:blipFill rotWithShape="1">
            <a:blip r:embed="rId10">
              <a:alphaModFix/>
            </a:blip>
            <a:srcRect b="0" l="10257" r="11321" t="0"/>
            <a:stretch/>
          </p:blipFill>
          <p:spPr>
            <a:xfrm>
              <a:off x="3822954" y="292925"/>
              <a:ext cx="1058116" cy="8995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1" name="Google Shape;111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76774" y="6065827"/>
            <a:ext cx="1979083" cy="67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">
  <p:cSld name="Large Imag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/>
          <p:nvPr>
            <p:ph idx="2" type="pic"/>
          </p:nvPr>
        </p:nvSpPr>
        <p:spPr>
          <a:xfrm>
            <a:off x="5334000" y="381000"/>
            <a:ext cx="6477000" cy="60960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114" name="Google Shape;114;p35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5"/>
          <p:cNvSpPr txBox="1"/>
          <p:nvPr>
            <p:ph idx="1" type="body"/>
          </p:nvPr>
        </p:nvSpPr>
        <p:spPr>
          <a:xfrm>
            <a:off x="5334000" y="5715000"/>
            <a:ext cx="6477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b" bIns="182875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  <a:defRPr b="0" i="0" sz="1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  <a:defRPr b="0" i="0" sz="1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  <a:defRPr b="0" i="0" sz="1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  <a:defRPr b="0" i="0" sz="1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35"/>
          <p:cNvSpPr txBox="1"/>
          <p:nvPr>
            <p:ph type="title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B8CA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31B8C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35"/>
          <p:cNvSpPr txBox="1"/>
          <p:nvPr>
            <p:ph idx="3" type="body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674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Char char="•"/>
              <a:defRPr b="0" i="0" sz="2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4454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Noto Sans Symbols"/>
              <a:buChar char="✔"/>
              <a:defRPr b="0" i="0" sz="1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324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▪"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35"/>
          <p:cNvSpPr txBox="1"/>
          <p:nvPr>
            <p:ph idx="10" type="dt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35"/>
          <p:cNvSpPr txBox="1"/>
          <p:nvPr>
            <p:ph idx="11" type="ftr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0" name="Google Shape;1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2108" y="356306"/>
            <a:ext cx="2068098" cy="67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 Box">
  <p:cSld name="Large Text Box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6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6"/>
          <p:cNvSpPr txBox="1"/>
          <p:nvPr>
            <p:ph idx="1" type="body"/>
          </p:nvPr>
        </p:nvSpPr>
        <p:spPr>
          <a:xfrm>
            <a:off x="5358868" y="380999"/>
            <a:ext cx="64770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674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Char char="•"/>
              <a:defRPr b="0" i="0" sz="2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4454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Noto Sans Symbols"/>
              <a:buChar char="✔"/>
              <a:defRPr b="0" i="0" sz="1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324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▪"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6"/>
          <p:cNvSpPr txBox="1"/>
          <p:nvPr>
            <p:ph idx="2" type="body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674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Char char="•"/>
              <a:defRPr b="0" i="0" sz="2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4454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Noto Sans Symbols"/>
              <a:buChar char="✔"/>
              <a:defRPr b="0" i="0" sz="1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324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▪"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36"/>
          <p:cNvSpPr txBox="1"/>
          <p:nvPr>
            <p:ph idx="10" type="dt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36"/>
          <p:cNvSpPr txBox="1"/>
          <p:nvPr>
            <p:ph idx="11" type="ftr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type="title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B8CA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31B8C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8" name="Google Shape;12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2108" y="356306"/>
            <a:ext cx="2068098" cy="67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">
  <p:cSld name="Title +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37"/>
          <p:cNvSpPr txBox="1"/>
          <p:nvPr>
            <p:ph type="title"/>
          </p:nvPr>
        </p:nvSpPr>
        <p:spPr>
          <a:xfrm>
            <a:off x="3421529" y="121192"/>
            <a:ext cx="8389471" cy="917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B8CA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31B8C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2" name="Google Shape;132;p37"/>
          <p:cNvSpPr txBox="1"/>
          <p:nvPr>
            <p:ph idx="1" type="body"/>
          </p:nvPr>
        </p:nvSpPr>
        <p:spPr>
          <a:xfrm>
            <a:off x="1143000" y="1714500"/>
            <a:ext cx="10668000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674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Char char="•"/>
              <a:defRPr b="0" i="0" sz="2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4454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Noto Sans Symbols"/>
              <a:buChar char="✔"/>
              <a:defRPr b="0" i="0" sz="1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324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oto Sans Symbols"/>
              <a:buChar char="▪"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37"/>
          <p:cNvSpPr txBox="1"/>
          <p:nvPr>
            <p:ph idx="10" type="dt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37"/>
          <p:cNvSpPr txBox="1"/>
          <p:nvPr>
            <p:ph idx="11" type="ftr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2108" y="356306"/>
            <a:ext cx="2068098" cy="67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hank You / Conclusion" type="blank">
  <p:cSld name="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8"/>
          <p:cNvPicPr preferRelativeResize="0"/>
          <p:nvPr/>
        </p:nvPicPr>
        <p:blipFill rotWithShape="1">
          <a:blip r:embed="rId2">
            <a:alphaModFix amt="70000"/>
          </a:blip>
          <a:srcRect b="15474" l="4675" r="0" t="0"/>
          <a:stretch/>
        </p:blipFill>
        <p:spPr>
          <a:xfrm>
            <a:off x="569951" y="1"/>
            <a:ext cx="11622049" cy="579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8"/>
          <p:cNvSpPr/>
          <p:nvPr/>
        </p:nvSpPr>
        <p:spPr>
          <a:xfrm>
            <a:off x="572815" y="1"/>
            <a:ext cx="9336050" cy="5796699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38"/>
          <p:cNvGrpSpPr/>
          <p:nvPr/>
        </p:nvGrpSpPr>
        <p:grpSpPr>
          <a:xfrm>
            <a:off x="1006136" y="5892609"/>
            <a:ext cx="10770303" cy="888045"/>
            <a:chOff x="1124316" y="221125"/>
            <a:chExt cx="12575241" cy="1036865"/>
          </a:xfrm>
        </p:grpSpPr>
        <p:pic>
          <p:nvPicPr>
            <p:cNvPr id="140" name="Google Shape;140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4316" y="310836"/>
              <a:ext cx="885074" cy="8636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 result for Lawrence Berkeley National Laboratory logo" id="141" name="Google Shape;141;p38"/>
            <p:cNvPicPr preferRelativeResize="0"/>
            <p:nvPr/>
          </p:nvPicPr>
          <p:blipFill rotWithShape="1">
            <a:blip r:embed="rId4">
              <a:alphaModFix/>
            </a:blip>
            <a:srcRect b="3038" l="2496" r="3456" t="2467"/>
            <a:stretch/>
          </p:blipFill>
          <p:spPr>
            <a:xfrm>
              <a:off x="2304261" y="221125"/>
              <a:ext cx="1211432" cy="1036865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</p:pic>
        <p:pic>
          <p:nvPicPr>
            <p:cNvPr descr="Image result for Tufts University logo" id="142" name="Google Shape;142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45403" y="502517"/>
              <a:ext cx="1106694" cy="480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 result for University of California, Davis logo" id="143" name="Google Shape;143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05632" y="533232"/>
              <a:ext cx="1645921" cy="418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 result for University of Denver logo" id="144" name="Google Shape;144;p38"/>
            <p:cNvPicPr preferRelativeResize="0"/>
            <p:nvPr/>
          </p:nvPicPr>
          <p:blipFill rotWithShape="1">
            <a:blip r:embed="rId7">
              <a:alphaModFix/>
            </a:blip>
            <a:srcRect b="21428" l="0" r="0" t="18959"/>
            <a:stretch/>
          </p:blipFill>
          <p:spPr>
            <a:xfrm>
              <a:off x="8191678" y="493161"/>
              <a:ext cx="1494888" cy="49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 result for University of Houston logo" id="145" name="Google Shape;145;p38"/>
            <p:cNvPicPr preferRelativeResize="0"/>
            <p:nvPr/>
          </p:nvPicPr>
          <p:blipFill rotWithShape="1">
            <a:blip r:embed="rId8">
              <a:alphaModFix/>
            </a:blip>
            <a:srcRect b="21747" l="0" r="0" t="20041"/>
            <a:stretch/>
          </p:blipFill>
          <p:spPr>
            <a:xfrm>
              <a:off x="9805360" y="533232"/>
              <a:ext cx="1827086" cy="418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 result for University of Maryland logo" id="146" name="Google Shape;146;p38"/>
            <p:cNvPicPr preferRelativeResize="0"/>
            <p:nvPr/>
          </p:nvPicPr>
          <p:blipFill rotWithShape="1">
            <a:blip r:embed="rId9">
              <a:alphaModFix/>
            </a:blip>
            <a:srcRect b="31895" l="4726" r="0" t="31660"/>
            <a:stretch/>
          </p:blipFill>
          <p:spPr>
            <a:xfrm>
              <a:off x="11795250" y="546616"/>
              <a:ext cx="1904307" cy="364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38"/>
            <p:cNvPicPr preferRelativeResize="0"/>
            <p:nvPr/>
          </p:nvPicPr>
          <p:blipFill rotWithShape="1">
            <a:blip r:embed="rId10">
              <a:alphaModFix/>
            </a:blip>
            <a:srcRect b="0" l="10257" r="11321" t="0"/>
            <a:stretch/>
          </p:blipFill>
          <p:spPr>
            <a:xfrm>
              <a:off x="3822954" y="292925"/>
              <a:ext cx="1058116" cy="8995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38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38"/>
          <p:cNvSpPr txBox="1"/>
          <p:nvPr/>
        </p:nvSpPr>
        <p:spPr>
          <a:xfrm>
            <a:off x="924269" y="1714500"/>
            <a:ext cx="3810000" cy="372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1B8CA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pic>
        <p:nvPicPr>
          <p:cNvPr id="150" name="Google Shape;150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24269" y="518582"/>
            <a:ext cx="2209800" cy="756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4" name="Google Shape;16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6" name="Google Shape;176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9" name="Google Shape;189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1" name="Google Shape;191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3" name="Google Shape;203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4" name="Google Shape;204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1" name="Google Shape;211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9" name="Google Shape;239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5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1" name="Google Shape;251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5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5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4" name="Google Shape;264;p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6" name="Google Shape;266;p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5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8" name="Google Shape;278;p5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9" name="Google Shape;279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5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6" name="Google Shape;286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5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5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idx="11" type="ftr"/>
          </p:nvPr>
        </p:nvSpPr>
        <p:spPr>
          <a:xfrm>
            <a:off x="990865" y="6356615"/>
            <a:ext cx="4114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9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rgbClr val="31B8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8" name="Google Shape;228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5" Type="http://schemas.openxmlformats.org/officeDocument/2006/relationships/image" Target="../media/image14.png"/><Relationship Id="rId6" Type="http://schemas.openxmlformats.org/officeDocument/2006/relationships/image" Target="../media/image47.png"/><Relationship Id="rId7" Type="http://schemas.openxmlformats.org/officeDocument/2006/relationships/image" Target="../media/image17.png"/><Relationship Id="rId8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43.png"/><Relationship Id="rId5" Type="http://schemas.openxmlformats.org/officeDocument/2006/relationships/image" Target="../media/image4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holak@mit.edu" TargetMode="External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gif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hyperlink" Target="https://agupubs.onlinelibrary.wiley.com/doi/10.1029/2021EF002239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Relationship Id="rId8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5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35.png"/><Relationship Id="rId5" Type="http://schemas.openxmlformats.org/officeDocument/2006/relationships/image" Target="../media/image41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33.png"/><Relationship Id="rId7" Type="http://schemas.openxmlformats.org/officeDocument/2006/relationships/image" Target="../media/image31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62000"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"/>
          <p:cNvSpPr txBox="1"/>
          <p:nvPr>
            <p:ph type="ctrTitle"/>
          </p:nvPr>
        </p:nvSpPr>
        <p:spPr>
          <a:xfrm>
            <a:off x="768896" y="1054261"/>
            <a:ext cx="1065420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2060"/>
                </a:solidFill>
              </a:rPr>
              <a:t>Scenario Discovery for Probabilistic Ensembles of a Coupled Human-Earth System Model</a:t>
            </a:r>
            <a:endParaRPr/>
          </a:p>
        </p:txBody>
      </p:sp>
      <p:sp>
        <p:nvSpPr>
          <p:cNvPr id="307" name="Google Shape;307;p1"/>
          <p:cNvSpPr txBox="1"/>
          <p:nvPr>
            <p:ph idx="1" type="subTitle"/>
          </p:nvPr>
        </p:nvSpPr>
        <p:spPr>
          <a:xfrm>
            <a:off x="1527758" y="3048975"/>
            <a:ext cx="9181020" cy="2420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b="1" lang="en-US">
                <a:solidFill>
                  <a:srgbClr val="002060"/>
                </a:solidFill>
              </a:rPr>
              <a:t>Jen Morris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b="1" lang="en-US" sz="1800">
                <a:solidFill>
                  <a:srgbClr val="002060"/>
                </a:solidFill>
              </a:rPr>
              <a:t>and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b="1" lang="en-US" sz="2400">
                <a:solidFill>
                  <a:srgbClr val="002060"/>
                </a:solidFill>
              </a:rPr>
              <a:t>Kenny Cox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 sz="2800">
                <a:solidFill>
                  <a:srgbClr val="002060"/>
                </a:solidFill>
              </a:rPr>
              <a:t>MIT Joint Program on the Science and Policy of Global Change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August 8, 2024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308" name="Google Shape;3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7668" y="5352847"/>
            <a:ext cx="1481201" cy="137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"/>
          <p:cNvPicPr preferRelativeResize="0"/>
          <p:nvPr/>
        </p:nvPicPr>
        <p:blipFill rotWithShape="1">
          <a:blip r:embed="rId5">
            <a:alphaModFix/>
          </a:blip>
          <a:srcRect b="8308" l="0" r="0" t="3842"/>
          <a:stretch/>
        </p:blipFill>
        <p:spPr>
          <a:xfrm>
            <a:off x="0" y="6505575"/>
            <a:ext cx="2001564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"/>
          <p:cNvSpPr txBox="1"/>
          <p:nvPr/>
        </p:nvSpPr>
        <p:spPr>
          <a:xfrm>
            <a:off x="2025379" y="6407119"/>
            <a:ext cx="23037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002D62"/>
                </a:solidFill>
                <a:latin typeface="Calibri"/>
                <a:ea typeface="Calibri"/>
                <a:cs typeface="Calibri"/>
                <a:sym typeface="Calibri"/>
              </a:rPr>
              <a:t>MultiSector Dynamics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002D62"/>
                </a:solidFill>
                <a:latin typeface="Calibri"/>
                <a:ea typeface="Calibri"/>
                <a:cs typeface="Calibri"/>
                <a:sym typeface="Calibri"/>
              </a:rPr>
              <a:t>BIOLOGICAL AND ENVIRONMENTAL RESEARCH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2D62"/>
                </a:solidFill>
                <a:latin typeface="Calibri"/>
                <a:ea typeface="Calibri"/>
                <a:cs typeface="Calibri"/>
                <a:sym typeface="Calibri"/>
              </a:rPr>
              <a:t>Earth and Environmental System Modeling </a:t>
            </a:r>
            <a:endParaRPr b="0" i="0" sz="1000" u="none" cap="none" strike="noStrike">
              <a:solidFill>
                <a:srgbClr val="002D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"/>
          <p:cNvPicPr preferRelativeResize="0"/>
          <p:nvPr/>
        </p:nvPicPr>
        <p:blipFill rotWithShape="1">
          <a:blip r:embed="rId6">
            <a:alphaModFix/>
          </a:blip>
          <a:srcRect b="0" l="0" r="86858" t="85749"/>
          <a:stretch/>
        </p:blipFill>
        <p:spPr>
          <a:xfrm>
            <a:off x="-23815" y="5875616"/>
            <a:ext cx="1032808" cy="62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58771" y="4912269"/>
            <a:ext cx="1751450" cy="18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86811" y="6330926"/>
            <a:ext cx="1375337" cy="46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41957" y="5862588"/>
            <a:ext cx="1112647" cy="3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0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B3B3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0"/>
          <p:cNvSpPr txBox="1"/>
          <p:nvPr>
            <p:ph type="title"/>
          </p:nvPr>
        </p:nvSpPr>
        <p:spPr>
          <a:xfrm>
            <a:off x="514640" y="230929"/>
            <a:ext cx="10937938" cy="4846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Application to Renewable Energy Penetration</a:t>
            </a:r>
            <a:endParaRPr/>
          </a:p>
        </p:txBody>
      </p:sp>
      <p:pic>
        <p:nvPicPr>
          <p:cNvPr id="491" name="Google Shape;4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85" y="6011515"/>
            <a:ext cx="838200" cy="7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0"/>
          <p:cNvSpPr txBox="1"/>
          <p:nvPr/>
        </p:nvSpPr>
        <p:spPr>
          <a:xfrm>
            <a:off x="158816" y="2128027"/>
            <a:ext cx="279758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Comprehensive assessment of how key drivers vary by region, time and scenario</a:t>
            </a:r>
            <a:endParaRPr/>
          </a:p>
        </p:txBody>
      </p:sp>
      <p:pic>
        <p:nvPicPr>
          <p:cNvPr descr="https://lh3.googleusercontent.com/3dX_KA8VHiKEtVKLTt16BXYfYHcZquhZGaHcRESVlWEOxX-wPQobXpNvvj8t4h3Ddy0gYk-rpJf4zMFDqah6bc3eoisOnK8qZiyP0yIMIqgIRLQjW0Wyg0x1ve8HeY0ppXbE3ZNaPfKlHOBBuQ1j6PE" id="493" name="Google Shape;4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5317" y="908745"/>
            <a:ext cx="5750949" cy="572330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0"/>
          <p:cNvSpPr txBox="1"/>
          <p:nvPr/>
        </p:nvSpPr>
        <p:spPr>
          <a:xfrm>
            <a:off x="3077379" y="5422227"/>
            <a:ext cx="685957" cy="630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L-K Elas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Elas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0"/>
          <p:cNvSpPr txBox="1"/>
          <p:nvPr/>
        </p:nvSpPr>
        <p:spPr>
          <a:xfrm>
            <a:off x="9346584" y="5386085"/>
            <a:ext cx="665102" cy="630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E4EB2"/>
                </a:solidFill>
                <a:latin typeface="Arial"/>
                <a:ea typeface="Arial"/>
                <a:cs typeface="Arial"/>
                <a:sym typeface="Arial"/>
              </a:rPr>
              <a:t>Gas CCS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E4EB2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</p:txBody>
      </p:sp>
      <p:sp>
        <p:nvSpPr>
          <p:cNvPr id="496" name="Google Shape;496;p10"/>
          <p:cNvSpPr txBox="1"/>
          <p:nvPr/>
        </p:nvSpPr>
        <p:spPr>
          <a:xfrm>
            <a:off x="3102886" y="1120606"/>
            <a:ext cx="665699" cy="630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GDP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Vintaging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7448748" y="1136868"/>
            <a:ext cx="182880" cy="6146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0"/>
          <p:cNvSpPr txBox="1"/>
          <p:nvPr/>
        </p:nvSpPr>
        <p:spPr>
          <a:xfrm>
            <a:off x="3077379" y="3896590"/>
            <a:ext cx="685957" cy="630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Elas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L-K Elas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0"/>
          <p:cNvSpPr txBox="1"/>
          <p:nvPr/>
        </p:nvSpPr>
        <p:spPr>
          <a:xfrm>
            <a:off x="9346584" y="3896590"/>
            <a:ext cx="665102" cy="630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E4EB2"/>
                </a:solidFill>
                <a:latin typeface="Arial"/>
                <a:ea typeface="Arial"/>
                <a:cs typeface="Arial"/>
                <a:sym typeface="Arial"/>
              </a:rPr>
              <a:t>Gas CCS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E4EB2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</p:txBody>
      </p:sp>
      <p:sp>
        <p:nvSpPr>
          <p:cNvPr id="500" name="Google Shape;500;p10"/>
          <p:cNvSpPr txBox="1"/>
          <p:nvPr/>
        </p:nvSpPr>
        <p:spPr>
          <a:xfrm>
            <a:off x="9346584" y="2472680"/>
            <a:ext cx="665102" cy="630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E4EB2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Vintaging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0"/>
          <p:cNvSpPr txBox="1"/>
          <p:nvPr/>
        </p:nvSpPr>
        <p:spPr>
          <a:xfrm>
            <a:off x="9336266" y="1136868"/>
            <a:ext cx="675420" cy="630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E4EB2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Vintaging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</a:t>
            </a:r>
            <a:endParaRPr/>
          </a:p>
        </p:txBody>
      </p:sp>
      <p:sp>
        <p:nvSpPr>
          <p:cNvPr id="502" name="Google Shape;502;p10"/>
          <p:cNvSpPr txBox="1"/>
          <p:nvPr/>
        </p:nvSpPr>
        <p:spPr>
          <a:xfrm>
            <a:off x="3102886" y="2480811"/>
            <a:ext cx="670948" cy="630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GDP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Coal Supply</a:t>
            </a:r>
            <a:endParaRPr/>
          </a:p>
        </p:txBody>
      </p:sp>
      <p:sp>
        <p:nvSpPr>
          <p:cNvPr id="503" name="Google Shape;503;p10"/>
          <p:cNvSpPr/>
          <p:nvPr/>
        </p:nvSpPr>
        <p:spPr>
          <a:xfrm>
            <a:off x="7448748" y="2488942"/>
            <a:ext cx="182880" cy="6146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439228" y="3919286"/>
            <a:ext cx="182880" cy="6146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7448748" y="5422227"/>
            <a:ext cx="182880" cy="6146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0"/>
          <p:cNvSpPr txBox="1"/>
          <p:nvPr/>
        </p:nvSpPr>
        <p:spPr>
          <a:xfrm>
            <a:off x="3875714" y="715570"/>
            <a:ext cx="130868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</a:t>
            </a:r>
            <a:endParaRPr/>
          </a:p>
        </p:txBody>
      </p:sp>
      <p:sp>
        <p:nvSpPr>
          <p:cNvPr id="507" name="Google Shape;507;p10"/>
          <p:cNvSpPr txBox="1"/>
          <p:nvPr/>
        </p:nvSpPr>
        <p:spPr>
          <a:xfrm>
            <a:off x="7891129" y="683304"/>
            <a:ext cx="130868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2C</a:t>
            </a:r>
            <a:endParaRPr/>
          </a:p>
        </p:txBody>
      </p:sp>
      <p:sp>
        <p:nvSpPr>
          <p:cNvPr id="508" name="Google Shape;508;p10"/>
          <p:cNvSpPr txBox="1"/>
          <p:nvPr/>
        </p:nvSpPr>
        <p:spPr>
          <a:xfrm>
            <a:off x="4166454" y="1697049"/>
            <a:ext cx="83665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509" name="Google Shape;509;p10"/>
          <p:cNvSpPr txBox="1"/>
          <p:nvPr/>
        </p:nvSpPr>
        <p:spPr>
          <a:xfrm>
            <a:off x="4166453" y="3063680"/>
            <a:ext cx="83665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510" name="Google Shape;510;p10"/>
          <p:cNvSpPr txBox="1"/>
          <p:nvPr/>
        </p:nvSpPr>
        <p:spPr>
          <a:xfrm>
            <a:off x="4162989" y="4478347"/>
            <a:ext cx="83665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511" name="Google Shape;511;p10"/>
          <p:cNvSpPr txBox="1"/>
          <p:nvPr/>
        </p:nvSpPr>
        <p:spPr>
          <a:xfrm>
            <a:off x="4183771" y="5985932"/>
            <a:ext cx="83665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512" name="Google Shape;512;p10"/>
          <p:cNvSpPr txBox="1"/>
          <p:nvPr/>
        </p:nvSpPr>
        <p:spPr>
          <a:xfrm>
            <a:off x="8104299" y="1739216"/>
            <a:ext cx="83665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513" name="Google Shape;513;p10"/>
          <p:cNvSpPr txBox="1"/>
          <p:nvPr/>
        </p:nvSpPr>
        <p:spPr>
          <a:xfrm>
            <a:off x="8077793" y="3084314"/>
            <a:ext cx="83665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514" name="Google Shape;514;p10"/>
          <p:cNvSpPr txBox="1"/>
          <p:nvPr/>
        </p:nvSpPr>
        <p:spPr>
          <a:xfrm>
            <a:off x="8077795" y="4475811"/>
            <a:ext cx="83665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515" name="Google Shape;515;p10"/>
          <p:cNvSpPr txBox="1"/>
          <p:nvPr/>
        </p:nvSpPr>
        <p:spPr>
          <a:xfrm>
            <a:off x="8057913" y="5966680"/>
            <a:ext cx="83665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1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B3B3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1"/>
          <p:cNvSpPr txBox="1"/>
          <p:nvPr>
            <p:ph type="title"/>
          </p:nvPr>
        </p:nvSpPr>
        <p:spPr>
          <a:xfrm>
            <a:off x="514640" y="230929"/>
            <a:ext cx="10937938" cy="4846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Application to Renewable Energy Penetration</a:t>
            </a:r>
            <a:endParaRPr/>
          </a:p>
        </p:txBody>
      </p:sp>
      <p:pic>
        <p:nvPicPr>
          <p:cNvPr id="523" name="Google Shape;5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85" y="6011515"/>
            <a:ext cx="838200" cy="7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1"/>
          <p:cNvSpPr txBox="1"/>
          <p:nvPr/>
        </p:nvSpPr>
        <p:spPr>
          <a:xfrm>
            <a:off x="973285" y="813732"/>
            <a:ext cx="1045156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put-Output mapping: Identifies relationships and tradeoffs </a:t>
            </a: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across outputs</a:t>
            </a:r>
            <a:endParaRPr b="1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5" name="Google Shape;525;p11"/>
          <p:cNvGrpSpPr/>
          <p:nvPr/>
        </p:nvGrpSpPr>
        <p:grpSpPr>
          <a:xfrm>
            <a:off x="1246798" y="2055169"/>
            <a:ext cx="10290583" cy="4224795"/>
            <a:chOff x="1246798" y="1652497"/>
            <a:chExt cx="10290583" cy="4224795"/>
          </a:xfrm>
        </p:grpSpPr>
        <p:pic>
          <p:nvPicPr>
            <p:cNvPr id="526" name="Google Shape;526;p11"/>
            <p:cNvPicPr preferRelativeResize="0"/>
            <p:nvPr/>
          </p:nvPicPr>
          <p:blipFill rotWithShape="1">
            <a:blip r:embed="rId4">
              <a:alphaModFix/>
            </a:blip>
            <a:srcRect b="10987" l="2549" r="3167" t="16926"/>
            <a:stretch/>
          </p:blipFill>
          <p:spPr>
            <a:xfrm>
              <a:off x="1246798" y="2449586"/>
              <a:ext cx="10111896" cy="34277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7" name="Google Shape;527;p11"/>
            <p:cNvSpPr txBox="1"/>
            <p:nvPr/>
          </p:nvSpPr>
          <p:spPr>
            <a:xfrm>
              <a:off x="1263575" y="1849583"/>
              <a:ext cx="12447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Renew Elec</a:t>
              </a:r>
              <a:endParaRPr/>
            </a:p>
          </p:txBody>
        </p:sp>
        <p:sp>
          <p:nvSpPr>
            <p:cNvPr id="528" name="Google Shape;528;p11"/>
            <p:cNvSpPr txBox="1"/>
            <p:nvPr/>
          </p:nvSpPr>
          <p:spPr>
            <a:xfrm>
              <a:off x="3159323" y="1849583"/>
              <a:ext cx="12447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Bioenergyw/ CCS</a:t>
              </a:r>
              <a:endParaRPr/>
            </a:p>
          </p:txBody>
        </p:sp>
        <p:sp>
          <p:nvSpPr>
            <p:cNvPr id="529" name="Google Shape;529;p11"/>
            <p:cNvSpPr txBox="1"/>
            <p:nvPr/>
          </p:nvSpPr>
          <p:spPr>
            <a:xfrm>
              <a:off x="4752506" y="1849583"/>
              <a:ext cx="14465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Natural Forest Land</a:t>
              </a:r>
              <a:endParaRPr/>
            </a:p>
          </p:txBody>
        </p:sp>
        <p:sp>
          <p:nvSpPr>
            <p:cNvPr id="530" name="Google Shape;530;p11"/>
            <p:cNvSpPr txBox="1"/>
            <p:nvPr/>
          </p:nvSpPr>
          <p:spPr>
            <a:xfrm>
              <a:off x="6430422" y="1849583"/>
              <a:ext cx="14465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Crop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Land</a:t>
              </a:r>
              <a:endParaRPr/>
            </a:p>
          </p:txBody>
        </p:sp>
        <p:sp>
          <p:nvSpPr>
            <p:cNvPr id="531" name="Google Shape;531;p11"/>
            <p:cNvSpPr txBox="1"/>
            <p:nvPr/>
          </p:nvSpPr>
          <p:spPr>
            <a:xfrm>
              <a:off x="10090819" y="2080253"/>
              <a:ext cx="14465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GDP</a:t>
              </a:r>
              <a:endParaRPr/>
            </a:p>
          </p:txBody>
        </p:sp>
        <p:sp>
          <p:nvSpPr>
            <p:cNvPr id="532" name="Google Shape;532;p11"/>
            <p:cNvSpPr txBox="1"/>
            <p:nvPr/>
          </p:nvSpPr>
          <p:spPr>
            <a:xfrm>
              <a:off x="8412903" y="1652497"/>
              <a:ext cx="144656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Emissions Intensity of Energy</a:t>
              </a:r>
              <a:endParaRPr/>
            </a:p>
          </p:txBody>
        </p:sp>
      </p:grpSp>
      <p:sp>
        <p:nvSpPr>
          <p:cNvPr id="533" name="Google Shape;533;p11"/>
          <p:cNvSpPr txBox="1"/>
          <p:nvPr/>
        </p:nvSpPr>
        <p:spPr>
          <a:xfrm>
            <a:off x="4600976" y="1723050"/>
            <a:ext cx="354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Global: 2C Scenario in 2100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2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B3B3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2"/>
          <p:cNvSpPr txBox="1"/>
          <p:nvPr>
            <p:ph type="title"/>
          </p:nvPr>
        </p:nvSpPr>
        <p:spPr>
          <a:xfrm>
            <a:off x="514640" y="230929"/>
            <a:ext cx="10937938" cy="4846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Application to Renewable Energy Penetration</a:t>
            </a:r>
            <a:endParaRPr/>
          </a:p>
        </p:txBody>
      </p:sp>
      <p:pic>
        <p:nvPicPr>
          <p:cNvPr id="541" name="Google Shape;5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85" y="6011515"/>
            <a:ext cx="838200" cy="7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2"/>
          <p:cNvSpPr txBox="1"/>
          <p:nvPr/>
        </p:nvSpPr>
        <p:spPr>
          <a:xfrm>
            <a:off x="973285" y="813732"/>
            <a:ext cx="1045156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Output-Output mapping: Identifies relationships and tradeoffs across outputs</a:t>
            </a:r>
            <a:endParaRPr/>
          </a:p>
        </p:txBody>
      </p:sp>
      <p:sp>
        <p:nvSpPr>
          <p:cNvPr id="543" name="Google Shape;543;p12"/>
          <p:cNvSpPr txBox="1"/>
          <p:nvPr/>
        </p:nvSpPr>
        <p:spPr>
          <a:xfrm>
            <a:off x="4600976" y="1723050"/>
            <a:ext cx="35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C1F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r>
              <a:rPr b="1" i="0" lang="en-US" sz="200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: 2C Scenario in 2100 </a:t>
            </a:r>
            <a:endParaRPr/>
          </a:p>
        </p:txBody>
      </p:sp>
      <p:grpSp>
        <p:nvGrpSpPr>
          <p:cNvPr id="544" name="Google Shape;544;p12"/>
          <p:cNvGrpSpPr/>
          <p:nvPr/>
        </p:nvGrpSpPr>
        <p:grpSpPr>
          <a:xfrm>
            <a:off x="1263575" y="2071947"/>
            <a:ext cx="10273806" cy="4278736"/>
            <a:chOff x="1263575" y="2071947"/>
            <a:chExt cx="10273806" cy="4278736"/>
          </a:xfrm>
        </p:grpSpPr>
        <p:grpSp>
          <p:nvGrpSpPr>
            <p:cNvPr id="545" name="Google Shape;545;p12"/>
            <p:cNvGrpSpPr/>
            <p:nvPr/>
          </p:nvGrpSpPr>
          <p:grpSpPr>
            <a:xfrm>
              <a:off x="1263575" y="2071947"/>
              <a:ext cx="10273806" cy="923330"/>
              <a:chOff x="1263575" y="1669275"/>
              <a:chExt cx="10273806" cy="923330"/>
            </a:xfrm>
          </p:grpSpPr>
          <p:sp>
            <p:nvSpPr>
              <p:cNvPr id="546" name="Google Shape;546;p12"/>
              <p:cNvSpPr txBox="1"/>
              <p:nvPr/>
            </p:nvSpPr>
            <p:spPr>
              <a:xfrm>
                <a:off x="1263575" y="1849583"/>
                <a:ext cx="124473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91C1F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191C1F"/>
                    </a:solidFill>
                    <a:latin typeface="Arial"/>
                    <a:ea typeface="Arial"/>
                    <a:cs typeface="Arial"/>
                    <a:sym typeface="Arial"/>
                  </a:rPr>
                  <a:t>Renew Elec</a:t>
                </a:r>
                <a:endParaRPr/>
              </a:p>
            </p:txBody>
          </p:sp>
          <p:sp>
            <p:nvSpPr>
              <p:cNvPr id="547" name="Google Shape;547;p12"/>
              <p:cNvSpPr txBox="1"/>
              <p:nvPr/>
            </p:nvSpPr>
            <p:spPr>
              <a:xfrm>
                <a:off x="3159323" y="1849583"/>
                <a:ext cx="124473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91C1F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191C1F"/>
                    </a:solidFill>
                    <a:latin typeface="Arial"/>
                    <a:ea typeface="Arial"/>
                    <a:cs typeface="Arial"/>
                    <a:sym typeface="Arial"/>
                  </a:rPr>
                  <a:t>Bioenergyw/ CCS</a:t>
                </a:r>
                <a:endParaRPr/>
              </a:p>
            </p:txBody>
          </p:sp>
          <p:sp>
            <p:nvSpPr>
              <p:cNvPr id="548" name="Google Shape;548;p12"/>
              <p:cNvSpPr txBox="1"/>
              <p:nvPr/>
            </p:nvSpPr>
            <p:spPr>
              <a:xfrm>
                <a:off x="4752506" y="1849583"/>
                <a:ext cx="144656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91C1F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191C1F"/>
                    </a:solidFill>
                    <a:latin typeface="Arial"/>
                    <a:ea typeface="Arial"/>
                    <a:cs typeface="Arial"/>
                    <a:sym typeface="Arial"/>
                  </a:rPr>
                  <a:t>Natural Forest Land</a:t>
                </a:r>
                <a:endParaRPr/>
              </a:p>
            </p:txBody>
          </p:sp>
          <p:sp>
            <p:nvSpPr>
              <p:cNvPr id="549" name="Google Shape;549;p12"/>
              <p:cNvSpPr txBox="1"/>
              <p:nvPr/>
            </p:nvSpPr>
            <p:spPr>
              <a:xfrm>
                <a:off x="6430422" y="1849583"/>
                <a:ext cx="144656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91C1F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191C1F"/>
                    </a:solidFill>
                    <a:latin typeface="Arial"/>
                    <a:ea typeface="Arial"/>
                    <a:cs typeface="Arial"/>
                    <a:sym typeface="Arial"/>
                  </a:rPr>
                  <a:t>Crop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91C1F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191C1F"/>
                    </a:solidFill>
                    <a:latin typeface="Arial"/>
                    <a:ea typeface="Arial"/>
                    <a:cs typeface="Arial"/>
                    <a:sym typeface="Arial"/>
                  </a:rPr>
                  <a:t>Land</a:t>
                </a:r>
                <a:endParaRPr/>
              </a:p>
            </p:txBody>
          </p:sp>
          <p:sp>
            <p:nvSpPr>
              <p:cNvPr id="550" name="Google Shape;550;p12"/>
              <p:cNvSpPr txBox="1"/>
              <p:nvPr/>
            </p:nvSpPr>
            <p:spPr>
              <a:xfrm>
                <a:off x="10090819" y="2080253"/>
                <a:ext cx="144656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91C1F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191C1F"/>
                    </a:solidFill>
                    <a:latin typeface="Arial"/>
                    <a:ea typeface="Arial"/>
                    <a:cs typeface="Arial"/>
                    <a:sym typeface="Arial"/>
                  </a:rPr>
                  <a:t>GDP</a:t>
                </a:r>
                <a:endParaRPr/>
              </a:p>
            </p:txBody>
          </p:sp>
          <p:sp>
            <p:nvSpPr>
              <p:cNvPr id="551" name="Google Shape;551;p12"/>
              <p:cNvSpPr txBox="1"/>
              <p:nvPr/>
            </p:nvSpPr>
            <p:spPr>
              <a:xfrm>
                <a:off x="8412903" y="1669275"/>
                <a:ext cx="1446562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91C1F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191C1F"/>
                    </a:solidFill>
                    <a:latin typeface="Arial"/>
                    <a:ea typeface="Arial"/>
                    <a:cs typeface="Arial"/>
                    <a:sym typeface="Arial"/>
                  </a:rPr>
                  <a:t>Emissions Intensity of Energy</a:t>
                </a:r>
                <a:endParaRPr/>
              </a:p>
            </p:txBody>
          </p:sp>
        </p:grpSp>
        <p:pic>
          <p:nvPicPr>
            <p:cNvPr id="552" name="Google Shape;552;p12"/>
            <p:cNvPicPr preferRelativeResize="0"/>
            <p:nvPr/>
          </p:nvPicPr>
          <p:blipFill rotWithShape="1">
            <a:blip r:embed="rId4">
              <a:alphaModFix/>
            </a:blip>
            <a:srcRect b="10610" l="3866" r="5717" t="17410"/>
            <a:stretch/>
          </p:blipFill>
          <p:spPr>
            <a:xfrm>
              <a:off x="1406023" y="2944572"/>
              <a:ext cx="9650667" cy="34061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3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B3B3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3"/>
          <p:cNvSpPr/>
          <p:nvPr/>
        </p:nvSpPr>
        <p:spPr>
          <a:xfrm flipH="1">
            <a:off x="954404" y="6635361"/>
            <a:ext cx="10627995" cy="45719"/>
          </a:xfrm>
          <a:prstGeom prst="rect">
            <a:avLst/>
          </a:prstGeom>
          <a:gradFill>
            <a:gsLst>
              <a:gs pos="0">
                <a:srgbClr val="000000"/>
              </a:gs>
              <a:gs pos="1000">
                <a:srgbClr val="000000"/>
              </a:gs>
              <a:gs pos="66000">
                <a:srgbClr val="4F81BD"/>
              </a:gs>
              <a:gs pos="100000">
                <a:srgbClr val="FFFFFF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3"/>
          <p:cNvSpPr txBox="1"/>
          <p:nvPr/>
        </p:nvSpPr>
        <p:spPr>
          <a:xfrm>
            <a:off x="609599" y="111930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200"/>
              <a:buFont typeface="Gill Sans"/>
              <a:buNone/>
            </a:pPr>
            <a:r>
              <a:rPr b="0" i="0" lang="en-US" sz="3200" u="none" cap="none" strike="noStrike">
                <a:solidFill>
                  <a:srgbClr val="080808"/>
                </a:solidFill>
                <a:latin typeface="Gill Sans"/>
                <a:ea typeface="Gill Sans"/>
                <a:cs typeface="Gill Sans"/>
                <a:sym typeface="Gill Sans"/>
              </a:rPr>
              <a:t>Connecting to the STRESS Platform</a:t>
            </a:r>
            <a:endParaRPr/>
          </a:p>
        </p:txBody>
      </p:sp>
      <p:pic>
        <p:nvPicPr>
          <p:cNvPr id="561" name="Google Shape;5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85" y="6011515"/>
            <a:ext cx="838200" cy="7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604539"/>
            <a:ext cx="3301391" cy="206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3"/>
          <p:cNvPicPr preferRelativeResize="0"/>
          <p:nvPr/>
        </p:nvPicPr>
        <p:blipFill rotWithShape="1">
          <a:blip r:embed="rId5">
            <a:alphaModFix/>
          </a:blip>
          <a:srcRect b="10874" l="19394" r="9548" t="20791"/>
          <a:stretch/>
        </p:blipFill>
        <p:spPr>
          <a:xfrm>
            <a:off x="4126088" y="2055387"/>
            <a:ext cx="8065912" cy="436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3"/>
          <p:cNvPicPr preferRelativeResize="0"/>
          <p:nvPr/>
        </p:nvPicPr>
        <p:blipFill rotWithShape="1">
          <a:blip r:embed="rId5">
            <a:alphaModFix/>
          </a:blip>
          <a:srcRect b="76448" l="5940" r="71160" t="9301"/>
          <a:stretch/>
        </p:blipFill>
        <p:spPr>
          <a:xfrm>
            <a:off x="3859264" y="1010876"/>
            <a:ext cx="3531352" cy="1236197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3"/>
          <p:cNvSpPr/>
          <p:nvPr/>
        </p:nvSpPr>
        <p:spPr>
          <a:xfrm>
            <a:off x="3179428" y="3145029"/>
            <a:ext cx="922305" cy="79185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3"/>
          <p:cNvSpPr/>
          <p:nvPr/>
        </p:nvSpPr>
        <p:spPr>
          <a:xfrm>
            <a:off x="7242243" y="6111865"/>
            <a:ext cx="22365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https://est.mit.edu/</a:t>
            </a:r>
            <a:endParaRPr/>
          </a:p>
        </p:txBody>
      </p:sp>
      <p:sp>
        <p:nvSpPr>
          <p:cNvPr id="567" name="Google Shape;567;p13"/>
          <p:cNvSpPr txBox="1"/>
          <p:nvPr/>
        </p:nvSpPr>
        <p:spPr>
          <a:xfrm>
            <a:off x="17639" y="2212558"/>
            <a:ext cx="34331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35A8F"/>
                </a:solidFill>
                <a:latin typeface="Arial"/>
                <a:ea typeface="Arial"/>
                <a:cs typeface="Arial"/>
                <a:sym typeface="Arial"/>
              </a:rPr>
              <a:t>Scenariodiscovery.mit.edu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B3B3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4"/>
          <p:cNvSpPr/>
          <p:nvPr/>
        </p:nvSpPr>
        <p:spPr>
          <a:xfrm>
            <a:off x="744286" y="939216"/>
            <a:ext cx="11146628" cy="380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C1F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20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bility to explore full range of outcomes with associated likelihoods while also maintaining intact individual scenarios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C1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Explore if there are prevailing storylines behind outcomes of interest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C1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Identify individual scenarios that are defined by specific combinations of outcomes to further explore… look at tradeoffs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C1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Develop smaller sets of scenarios that include a wide variety of possible futures and/or span a range of particular outcomes of interest… to use in finer scale models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91C1F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Help avoid potential biases in perceptions of what “needs” to happen to achieve certain outcomes</a:t>
            </a:r>
            <a:endParaRPr b="0" i="0" sz="2400" u="none" cap="none" strike="noStrike">
              <a:solidFill>
                <a:srgbClr val="191C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4"/>
          <p:cNvSpPr/>
          <p:nvPr/>
        </p:nvSpPr>
        <p:spPr>
          <a:xfrm flipH="1">
            <a:off x="954404" y="6635361"/>
            <a:ext cx="10627995" cy="45719"/>
          </a:xfrm>
          <a:prstGeom prst="rect">
            <a:avLst/>
          </a:prstGeom>
          <a:gradFill>
            <a:gsLst>
              <a:gs pos="0">
                <a:srgbClr val="000000"/>
              </a:gs>
              <a:gs pos="1000">
                <a:srgbClr val="000000"/>
              </a:gs>
              <a:gs pos="66000">
                <a:srgbClr val="4F81BD"/>
              </a:gs>
              <a:gs pos="100000">
                <a:srgbClr val="FFFFFF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4"/>
          <p:cNvSpPr txBox="1"/>
          <p:nvPr/>
        </p:nvSpPr>
        <p:spPr>
          <a:xfrm>
            <a:off x="609600" y="224304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200"/>
              <a:buFont typeface="Gill Sans"/>
              <a:buNone/>
            </a:pPr>
            <a:r>
              <a:rPr b="0" i="0" lang="en-US" sz="3200" u="none" cap="none" strike="noStrike">
                <a:solidFill>
                  <a:srgbClr val="080808"/>
                </a:solidFill>
                <a:latin typeface="Gill Sans"/>
                <a:ea typeface="Gill Sans"/>
                <a:cs typeface="Gill Sans"/>
                <a:sym typeface="Gill Sans"/>
              </a:rPr>
              <a:t>Benefits of Approach</a:t>
            </a:r>
            <a:endParaRPr/>
          </a:p>
        </p:txBody>
      </p:sp>
      <p:pic>
        <p:nvPicPr>
          <p:cNvPr id="577" name="Google Shape;5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85" y="6011515"/>
            <a:ext cx="838200" cy="7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4"/>
          <p:cNvSpPr/>
          <p:nvPr/>
        </p:nvSpPr>
        <p:spPr>
          <a:xfrm>
            <a:off x="777851" y="5432300"/>
            <a:ext cx="4671900" cy="14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91C1F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Scale!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191C1F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Model Connections &amp; Feedbacks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4"/>
          <p:cNvSpPr/>
          <p:nvPr/>
        </p:nvSpPr>
        <p:spPr>
          <a:xfrm>
            <a:off x="744286" y="4852066"/>
            <a:ext cx="22349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/>
          </a:p>
        </p:txBody>
      </p:sp>
      <p:sp>
        <p:nvSpPr>
          <p:cNvPr id="580" name="Google Shape;580;p14"/>
          <p:cNvSpPr txBox="1"/>
          <p:nvPr/>
        </p:nvSpPr>
        <p:spPr>
          <a:xfrm>
            <a:off x="6049184" y="5397400"/>
            <a:ext cx="50766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lang="en-US" sz="2200">
                <a:solidFill>
                  <a:schemeClr val="accent2"/>
                </a:solidFill>
              </a:rPr>
              <a:t>Dynamics and Metrics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lang="en-US" sz="2200">
                <a:solidFill>
                  <a:schemeClr val="accent2"/>
                </a:solidFill>
              </a:rPr>
              <a:t>Deep Uncertainties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5"/>
          <p:cNvSpPr txBox="1"/>
          <p:nvPr>
            <p:ph idx="4294967295" type="body"/>
          </p:nvPr>
        </p:nvSpPr>
        <p:spPr>
          <a:xfrm>
            <a:off x="6343967" y="2363280"/>
            <a:ext cx="5848033" cy="4207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b="1" lang="en-US" sz="4400">
                <a:solidFill>
                  <a:schemeClr val="dk2"/>
                </a:solidFill>
              </a:rPr>
              <a:t>Thank you!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1" sz="2000"/>
          </a:p>
          <a:p>
            <a:pPr indent="0" lvl="0" marL="0" rtl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1" sz="2000"/>
          </a:p>
        </p:txBody>
      </p:sp>
      <p:sp>
        <p:nvSpPr>
          <p:cNvPr id="588" name="Google Shape;588;p15"/>
          <p:cNvSpPr txBox="1"/>
          <p:nvPr/>
        </p:nvSpPr>
        <p:spPr>
          <a:xfrm>
            <a:off x="6343967" y="3461895"/>
            <a:ext cx="5848033" cy="333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Noto Sans Symbols"/>
              <a:buNone/>
            </a:pPr>
            <a:r>
              <a:rPr b="1" i="0" lang="en-US" sz="16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Jennifer Morris, MIT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Noto Sans Symbols"/>
              <a:buNone/>
            </a:pPr>
            <a:r>
              <a:rPr b="0" i="0" lang="en-US" sz="1600" u="sng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holak@mit.edu</a:t>
            </a:r>
            <a:endParaRPr b="0" i="0" sz="1600" u="none" cap="none" strike="noStrik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1453" y="415107"/>
            <a:ext cx="1720377" cy="159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8639" y="2651760"/>
            <a:ext cx="4218722" cy="42062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1" name="Google Shape;591;p15"/>
          <p:cNvPicPr preferRelativeResize="0"/>
          <p:nvPr/>
        </p:nvPicPr>
        <p:blipFill rotWithShape="1">
          <a:blip r:embed="rId6">
            <a:alphaModFix/>
          </a:blip>
          <a:srcRect b="0" l="0" r="0" t="316"/>
          <a:stretch/>
        </p:blipFill>
        <p:spPr>
          <a:xfrm>
            <a:off x="113910" y="137160"/>
            <a:ext cx="4232051" cy="420624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2" name="Google Shape;592;p15"/>
          <p:cNvSpPr/>
          <p:nvPr/>
        </p:nvSpPr>
        <p:spPr>
          <a:xfrm>
            <a:off x="248371" y="4445778"/>
            <a:ext cx="346026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Uncertainty is unavoidable… but we can quantify where possible and make decisions accordingly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"/>
          <p:cNvSpPr/>
          <p:nvPr/>
        </p:nvSpPr>
        <p:spPr>
          <a:xfrm>
            <a:off x="0" y="-9204"/>
            <a:ext cx="12192000" cy="695004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"/>
          <p:cNvSpPr txBox="1"/>
          <p:nvPr/>
        </p:nvSpPr>
        <p:spPr>
          <a:xfrm>
            <a:off x="1600200" y="6644505"/>
            <a:ext cx="9144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b="0" i="0" lang="en-US" sz="1000" u="none" cap="none" strike="noStrik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globalchange.mit.edu</a:t>
            </a:r>
            <a:r>
              <a:rPr b="0" i="0" lang="en-US" sz="10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endParaRPr/>
          </a:p>
        </p:txBody>
      </p:sp>
      <p:sp>
        <p:nvSpPr>
          <p:cNvPr id="322" name="Google Shape;322;p2"/>
          <p:cNvSpPr txBox="1"/>
          <p:nvPr/>
        </p:nvSpPr>
        <p:spPr>
          <a:xfrm>
            <a:off x="1524000" y="23648"/>
            <a:ext cx="9144000" cy="748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Coupled Human-Earth System Models</a:t>
            </a:r>
            <a:endParaRPr/>
          </a:p>
        </p:txBody>
      </p:sp>
      <p:pic>
        <p:nvPicPr>
          <p:cNvPr descr="https://globalchange.mit.edu/sites/default/files/pictures/IGSM.update_web.gif" id="323" name="Google Shape;323;p2"/>
          <p:cNvPicPr preferRelativeResize="0"/>
          <p:nvPr/>
        </p:nvPicPr>
        <p:blipFill rotWithShape="1">
          <a:blip r:embed="rId3">
            <a:alphaModFix/>
          </a:blip>
          <a:srcRect b="15832" l="0" r="0" t="2568"/>
          <a:stretch/>
        </p:blipFill>
        <p:spPr>
          <a:xfrm>
            <a:off x="7043938" y="1367290"/>
            <a:ext cx="4870972" cy="507053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"/>
          <p:cNvSpPr txBox="1"/>
          <p:nvPr/>
        </p:nvSpPr>
        <p:spPr>
          <a:xfrm>
            <a:off x="457200" y="1367290"/>
            <a:ext cx="6075215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Used to explore potential future outcomes for emissions, economics, energy, land, water, climate, etc.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Uncertainty is often represented through sensitivity analysis, scenarios and model comparisons, which do not provide a probabilistic interpretation</a:t>
            </a:r>
            <a:endParaRPr/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take a probabilistic approach to uncertainty, creating probabilistic integrated socio-economic and climate projections</a:t>
            </a:r>
            <a:endParaRPr/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"/>
          <p:cNvSpPr txBox="1"/>
          <p:nvPr>
            <p:ph idx="12" type="sldNum"/>
          </p:nvPr>
        </p:nvSpPr>
        <p:spPr>
          <a:xfrm>
            <a:off x="9781310" y="647487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6138"/>
              </a:buClr>
              <a:buSzPts val="14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7613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76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"/>
          <p:cNvSpPr/>
          <p:nvPr/>
        </p:nvSpPr>
        <p:spPr>
          <a:xfrm flipH="1">
            <a:off x="954404" y="6635361"/>
            <a:ext cx="10627995" cy="45719"/>
          </a:xfrm>
          <a:prstGeom prst="rect">
            <a:avLst/>
          </a:prstGeom>
          <a:gradFill>
            <a:gsLst>
              <a:gs pos="0">
                <a:schemeClr val="dk1"/>
              </a:gs>
              <a:gs pos="1000">
                <a:schemeClr val="dk1"/>
              </a:gs>
              <a:gs pos="66000">
                <a:schemeClr val="accent1"/>
              </a:gs>
              <a:gs pos="100000">
                <a:schemeClr val="l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085" y="6011515"/>
            <a:ext cx="838200" cy="7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"/>
          <p:cNvSpPr/>
          <p:nvPr/>
        </p:nvSpPr>
        <p:spPr>
          <a:xfrm>
            <a:off x="6629400" y="685800"/>
            <a:ext cx="5486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MIT Integrated Global System Modeling (IGSM) Framework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B3B3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"/>
          <p:cNvSpPr/>
          <p:nvPr/>
        </p:nvSpPr>
        <p:spPr>
          <a:xfrm>
            <a:off x="407369" y="844161"/>
            <a:ext cx="11632231" cy="5493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49" lvl="0" marL="5159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C1F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Probability distributions for socio-economic &amp; climate input parameters are developed &amp; sampled</a:t>
            </a:r>
            <a:endParaRPr/>
          </a:p>
          <a:p>
            <a:pPr indent="-285749" lvl="0" marL="5159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1C1F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Simulated through MIT integrated models to explore a range of possible future outcomes </a:t>
            </a:r>
            <a:endParaRPr/>
          </a:p>
          <a:p>
            <a:pPr indent="-285749" lvl="0" marL="5159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1C1F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For a set of ensemble scenarios with different long-term temperature targets</a:t>
            </a:r>
            <a:endParaRPr/>
          </a:p>
          <a:p>
            <a:pPr indent="-101590" lvl="0" marL="22859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590" lvl="0" marL="22859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590" lvl="0" marL="22859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590" lvl="0" marL="22859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590" lvl="0" marL="22859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4864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"/>
          <p:cNvSpPr/>
          <p:nvPr/>
        </p:nvSpPr>
        <p:spPr>
          <a:xfrm flipH="1">
            <a:off x="954404" y="6635361"/>
            <a:ext cx="10627995" cy="45719"/>
          </a:xfrm>
          <a:prstGeom prst="rect">
            <a:avLst/>
          </a:prstGeom>
          <a:gradFill>
            <a:gsLst>
              <a:gs pos="0">
                <a:srgbClr val="000000"/>
              </a:gs>
              <a:gs pos="1000">
                <a:srgbClr val="000000"/>
              </a:gs>
              <a:gs pos="66000">
                <a:srgbClr val="4F81BD"/>
              </a:gs>
              <a:gs pos="100000">
                <a:srgbClr val="FFFFFF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"/>
          <p:cNvSpPr txBox="1"/>
          <p:nvPr/>
        </p:nvSpPr>
        <p:spPr>
          <a:xfrm>
            <a:off x="449814" y="0"/>
            <a:ext cx="11132585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C1F"/>
              </a:buClr>
              <a:buSzPct val="100000"/>
              <a:buFont typeface="Arial"/>
              <a:buNone/>
            </a:pPr>
            <a:r>
              <a:rPr b="0" i="0" lang="en-US" sz="320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Uncertainty Quantification via Traditional Monte Carlo Approach</a:t>
            </a:r>
            <a:endParaRPr/>
          </a:p>
        </p:txBody>
      </p:sp>
      <p:sp>
        <p:nvSpPr>
          <p:cNvPr id="338" name="Google Shape;338;p3"/>
          <p:cNvSpPr txBox="1"/>
          <p:nvPr/>
        </p:nvSpPr>
        <p:spPr>
          <a:xfrm>
            <a:off x="171339" y="2528355"/>
            <a:ext cx="3296619" cy="2079469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Labor/Capital Productivity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504D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504D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Energy Technology Costs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504D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Energy Efficiency Improvements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504D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Fossil Fuel Resource Availability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504D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Rate of Technology Penetration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504D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Elasticities of Substitution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504D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Land Productivity</a:t>
            </a:r>
            <a:endParaRPr b="1" i="0" sz="1400" u="none" cap="none" strike="noStrike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"/>
          <p:cNvSpPr/>
          <p:nvPr/>
        </p:nvSpPr>
        <p:spPr>
          <a:xfrm>
            <a:off x="171340" y="4753543"/>
            <a:ext cx="3296618" cy="738664"/>
          </a:xfrm>
          <a:prstGeom prst="rect">
            <a:avLst/>
          </a:prstGeom>
          <a:noFill/>
          <a:ln cap="flat" cmpd="sng" w="19050">
            <a:solidFill>
              <a:srgbClr val="4F81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Climate Sensitivity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Ocean Heat Uptake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Aerosol Forcing</a:t>
            </a:r>
            <a:endParaRPr/>
          </a:p>
        </p:txBody>
      </p:sp>
      <p:cxnSp>
        <p:nvCxnSpPr>
          <p:cNvPr id="340" name="Google Shape;340;p3"/>
          <p:cNvCxnSpPr/>
          <p:nvPr/>
        </p:nvCxnSpPr>
        <p:spPr>
          <a:xfrm>
            <a:off x="3467957" y="2528354"/>
            <a:ext cx="432049" cy="92230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3"/>
          <p:cNvCxnSpPr/>
          <p:nvPr/>
        </p:nvCxnSpPr>
        <p:spPr>
          <a:xfrm flipH="1" rot="10800000">
            <a:off x="3467957" y="3348967"/>
            <a:ext cx="432049" cy="1258857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3"/>
          <p:cNvCxnSpPr/>
          <p:nvPr/>
        </p:nvCxnSpPr>
        <p:spPr>
          <a:xfrm>
            <a:off x="3474228" y="4751741"/>
            <a:ext cx="497786" cy="371132"/>
          </a:xfrm>
          <a:prstGeom prst="straightConnector1">
            <a:avLst/>
          </a:prstGeom>
          <a:noFill/>
          <a:ln cap="flat" cmpd="sng" w="19050">
            <a:solidFill>
              <a:srgbClr val="4F81B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3"/>
          <p:cNvCxnSpPr/>
          <p:nvPr/>
        </p:nvCxnSpPr>
        <p:spPr>
          <a:xfrm flipH="1" rot="10800000">
            <a:off x="3467957" y="5058139"/>
            <a:ext cx="504057" cy="434070"/>
          </a:xfrm>
          <a:prstGeom prst="straightConnector1">
            <a:avLst/>
          </a:prstGeom>
          <a:noFill/>
          <a:ln cap="flat" cmpd="sng" w="19050">
            <a:solidFill>
              <a:srgbClr val="4F81B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4" name="Google Shape;3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85" y="6011515"/>
            <a:ext cx="838200" cy="7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"/>
          <p:cNvPicPr preferRelativeResize="0"/>
          <p:nvPr/>
        </p:nvPicPr>
        <p:blipFill rotWithShape="1">
          <a:blip r:embed="rId4">
            <a:alphaModFix/>
          </a:blip>
          <a:srcRect b="0" l="0" r="2257" t="0"/>
          <a:stretch/>
        </p:blipFill>
        <p:spPr>
          <a:xfrm>
            <a:off x="3823800" y="2052125"/>
            <a:ext cx="8215800" cy="42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"/>
          <p:cNvSpPr txBox="1"/>
          <p:nvPr>
            <p:ph idx="12" type="sldNum"/>
          </p:nvPr>
        </p:nvSpPr>
        <p:spPr>
          <a:xfrm>
            <a:off x="9781310" y="647487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6138"/>
              </a:buClr>
              <a:buSzPts val="14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7613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76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"/>
          <p:cNvSpPr/>
          <p:nvPr/>
        </p:nvSpPr>
        <p:spPr>
          <a:xfrm flipH="1">
            <a:off x="954404" y="6635361"/>
            <a:ext cx="10627995" cy="45719"/>
          </a:xfrm>
          <a:prstGeom prst="rect">
            <a:avLst/>
          </a:prstGeom>
          <a:gradFill>
            <a:gsLst>
              <a:gs pos="0">
                <a:schemeClr val="dk1"/>
              </a:gs>
              <a:gs pos="1000">
                <a:schemeClr val="dk1"/>
              </a:gs>
              <a:gs pos="66000">
                <a:schemeClr val="accent1"/>
              </a:gs>
              <a:gs pos="100000">
                <a:schemeClr val="l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"/>
          <p:cNvSpPr txBox="1"/>
          <p:nvPr/>
        </p:nvSpPr>
        <p:spPr>
          <a:xfrm>
            <a:off x="554185" y="646235"/>
            <a:ext cx="30377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Emissions</a:t>
            </a:r>
            <a:endParaRPr/>
          </a:p>
        </p:txBody>
      </p:sp>
      <p:sp>
        <p:nvSpPr>
          <p:cNvPr id="354" name="Google Shape;354;p4"/>
          <p:cNvSpPr txBox="1"/>
          <p:nvPr/>
        </p:nvSpPr>
        <p:spPr>
          <a:xfrm>
            <a:off x="4528669" y="645066"/>
            <a:ext cx="30377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endParaRPr/>
          </a:p>
        </p:txBody>
      </p:sp>
      <p:sp>
        <p:nvSpPr>
          <p:cNvPr id="355" name="Google Shape;355;p4"/>
          <p:cNvSpPr txBox="1"/>
          <p:nvPr/>
        </p:nvSpPr>
        <p:spPr>
          <a:xfrm>
            <a:off x="8392271" y="645066"/>
            <a:ext cx="30377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GDP</a:t>
            </a:r>
            <a:endParaRPr/>
          </a:p>
        </p:txBody>
      </p:sp>
      <p:sp>
        <p:nvSpPr>
          <p:cNvPr id="356" name="Google Shape;356;p4"/>
          <p:cNvSpPr txBox="1"/>
          <p:nvPr/>
        </p:nvSpPr>
        <p:spPr>
          <a:xfrm>
            <a:off x="8503116" y="3723531"/>
            <a:ext cx="30377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Energy Mix</a:t>
            </a:r>
            <a:endParaRPr/>
          </a:p>
        </p:txBody>
      </p:sp>
      <p:sp>
        <p:nvSpPr>
          <p:cNvPr id="357" name="Google Shape;357;p4"/>
          <p:cNvSpPr txBox="1"/>
          <p:nvPr/>
        </p:nvSpPr>
        <p:spPr>
          <a:xfrm>
            <a:off x="607428" y="3714877"/>
            <a:ext cx="31717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Sectoral Emissions Intensity</a:t>
            </a:r>
            <a:endParaRPr/>
          </a:p>
        </p:txBody>
      </p:sp>
      <p:pic>
        <p:nvPicPr>
          <p:cNvPr descr="C:\Users\holak\Desktop\emi.png" id="358" name="Google Shape;358;p4"/>
          <p:cNvPicPr preferRelativeResize="0"/>
          <p:nvPr/>
        </p:nvPicPr>
        <p:blipFill rotWithShape="1">
          <a:blip r:embed="rId3">
            <a:alphaModFix/>
          </a:blip>
          <a:srcRect b="3923" l="4167" r="8333" t="10831"/>
          <a:stretch/>
        </p:blipFill>
        <p:spPr>
          <a:xfrm>
            <a:off x="76200" y="976269"/>
            <a:ext cx="4114800" cy="2679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lak\Desktop\Uncertainty_Figues\temp.png" id="359" name="Google Shape;359;p4"/>
          <p:cNvPicPr preferRelativeResize="0"/>
          <p:nvPr/>
        </p:nvPicPr>
        <p:blipFill rotWithShape="1">
          <a:blip r:embed="rId4">
            <a:alphaModFix/>
          </a:blip>
          <a:srcRect b="0" l="1561" r="1562" t="774"/>
          <a:stretch/>
        </p:blipFill>
        <p:spPr>
          <a:xfrm>
            <a:off x="4191001" y="1008706"/>
            <a:ext cx="3616444" cy="43551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4"/>
          <p:cNvGrpSpPr/>
          <p:nvPr/>
        </p:nvGrpSpPr>
        <p:grpSpPr>
          <a:xfrm>
            <a:off x="7964581" y="4065716"/>
            <a:ext cx="4114800" cy="2715327"/>
            <a:chOff x="572767" y="65247"/>
            <a:chExt cx="5798635" cy="3570441"/>
          </a:xfrm>
        </p:grpSpPr>
        <p:pic>
          <p:nvPicPr>
            <p:cNvPr id="361" name="Google Shape;361;p4"/>
            <p:cNvPicPr preferRelativeResize="0"/>
            <p:nvPr/>
          </p:nvPicPr>
          <p:blipFill rotWithShape="1">
            <a:blip r:embed="rId5">
              <a:alphaModFix/>
            </a:blip>
            <a:srcRect b="997" l="277" r="2162" t="1740"/>
            <a:stretch/>
          </p:blipFill>
          <p:spPr>
            <a:xfrm>
              <a:off x="572767" y="65247"/>
              <a:ext cx="5798635" cy="35704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4"/>
            <p:cNvPicPr preferRelativeResize="0"/>
            <p:nvPr/>
          </p:nvPicPr>
          <p:blipFill rotWithShape="1">
            <a:blip r:embed="rId6">
              <a:alphaModFix/>
            </a:blip>
            <a:srcRect b="5141" l="3913" r="3774" t="84047"/>
            <a:stretch/>
          </p:blipFill>
          <p:spPr>
            <a:xfrm>
              <a:off x="1009540" y="3340467"/>
              <a:ext cx="4444365" cy="2743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:\Users\holak\Desktop\Uncertainty_Figues\GDP\Global GDP 2050.png" id="363" name="Google Shape;363;p4"/>
          <p:cNvPicPr preferRelativeResize="0"/>
          <p:nvPr/>
        </p:nvPicPr>
        <p:blipFill rotWithShape="1">
          <a:blip r:embed="rId7">
            <a:alphaModFix/>
          </a:blip>
          <a:srcRect b="3385" l="4167" r="8333" t="11445"/>
          <a:stretch/>
        </p:blipFill>
        <p:spPr>
          <a:xfrm>
            <a:off x="7933503" y="976448"/>
            <a:ext cx="420624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"/>
          <p:cNvPicPr preferRelativeResize="0"/>
          <p:nvPr/>
        </p:nvPicPr>
        <p:blipFill rotWithShape="1">
          <a:blip r:embed="rId8">
            <a:alphaModFix/>
          </a:blip>
          <a:srcRect b="0" l="0" r="0" t="2773"/>
          <a:stretch/>
        </p:blipFill>
        <p:spPr>
          <a:xfrm>
            <a:off x="973285" y="4050644"/>
            <a:ext cx="2450907" cy="259386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"/>
          <p:cNvSpPr txBox="1"/>
          <p:nvPr/>
        </p:nvSpPr>
        <p:spPr>
          <a:xfrm>
            <a:off x="4079776" y="5481228"/>
            <a:ext cx="36164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Precipitation; Sectoral Output; Air Pollutants; Land Use; Water Demand….</a:t>
            </a:r>
            <a:endParaRPr/>
          </a:p>
        </p:txBody>
      </p:sp>
      <p:sp>
        <p:nvSpPr>
          <p:cNvPr id="366" name="Google Shape;366;p4"/>
          <p:cNvSpPr txBox="1"/>
          <p:nvPr/>
        </p:nvSpPr>
        <p:spPr>
          <a:xfrm>
            <a:off x="609600" y="8620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200"/>
              <a:buFont typeface="Gill Sans"/>
              <a:buNone/>
            </a:pPr>
            <a:r>
              <a:rPr b="0" i="0" lang="en-US" sz="3200" u="none" cap="none" strike="noStrike">
                <a:solidFill>
                  <a:srgbClr val="080808"/>
                </a:solidFill>
                <a:latin typeface="Gill Sans"/>
                <a:ea typeface="Gill Sans"/>
                <a:cs typeface="Gill Sans"/>
                <a:sym typeface="Gill Sans"/>
              </a:rPr>
              <a:t>Distributions of Key Results</a:t>
            </a:r>
            <a:endParaRPr/>
          </a:p>
        </p:txBody>
      </p:sp>
      <p:sp>
        <p:nvSpPr>
          <p:cNvPr id="367" name="Google Shape;367;p4"/>
          <p:cNvSpPr txBox="1"/>
          <p:nvPr/>
        </p:nvSpPr>
        <p:spPr>
          <a:xfrm>
            <a:off x="10144970" y="50240"/>
            <a:ext cx="21384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Morris et al. (2022)</a:t>
            </a:r>
            <a:endParaRPr b="1" i="0" sz="1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B3B3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804182" y="1195202"/>
            <a:ext cx="10974257" cy="4621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C1F"/>
              </a:buClr>
              <a:buSzPts val="2333"/>
              <a:buFont typeface="Arial"/>
              <a:buNone/>
            </a:pPr>
            <a:r>
              <a:rPr b="0" i="0" lang="en-US" sz="2333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Approach </a:t>
            </a:r>
            <a:r>
              <a:rPr b="0" i="0" lang="en-US" sz="233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more fully and systematically explores uncertainty space compared to limited number of scenarios and provides insight about likelihood of outcomes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1C1F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BUT, some challenges:</a:t>
            </a:r>
            <a:endParaRPr b="1" i="0" sz="2330" u="none" cap="none" strike="noStrike">
              <a:solidFill>
                <a:srgbClr val="191C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1C1F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b="0" i="0" lang="en-US" sz="233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Produces a lot of data- difficult to explore and extract insights</a:t>
            </a:r>
            <a:endParaRPr b="0" i="0" sz="2330" u="none" cap="none" strike="noStrike">
              <a:solidFill>
                <a:srgbClr val="191C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1C1F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b="0" i="0" lang="en-US" sz="2330" u="none" cap="none" strike="noStrike">
                <a:solidFill>
                  <a:srgbClr val="191C1F"/>
                </a:solidFill>
                <a:latin typeface="Arial"/>
                <a:ea typeface="Arial"/>
                <a:cs typeface="Arial"/>
                <a:sym typeface="Arial"/>
              </a:rPr>
              <a:t>Distributions of each outcome are separately characterized and so relationships that may exist over time or among outcomes are lost</a:t>
            </a:r>
            <a:endParaRPr/>
          </a:p>
          <a:p>
            <a:pPr indent="-80635" lvl="0" marL="22859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0"/>
              <a:buFont typeface="Arial"/>
              <a:buNone/>
            </a:pPr>
            <a:r>
              <a:t/>
            </a:r>
            <a:endParaRPr b="0" i="0" sz="233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635" lvl="0" marL="22859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0"/>
              <a:buFont typeface="Arial"/>
              <a:buNone/>
            </a:pPr>
            <a:r>
              <a:t/>
            </a:r>
            <a:endParaRPr b="0" i="0" sz="233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0"/>
              <a:buFont typeface="Arial"/>
              <a:buNone/>
            </a:pPr>
            <a:r>
              <a:t/>
            </a:r>
            <a:endParaRPr b="0" i="0" sz="233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635" lvl="0" marL="22859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0"/>
              <a:buFont typeface="Arial"/>
              <a:buNone/>
            </a:pPr>
            <a:r>
              <a:t/>
            </a:r>
            <a:endParaRPr b="0" i="0" sz="233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635" lvl="0" marL="22859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0"/>
              <a:buFont typeface="Arial"/>
              <a:buNone/>
            </a:pPr>
            <a:r>
              <a:t/>
            </a:r>
            <a:endParaRPr b="0" i="0" sz="233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330"/>
              <a:buFont typeface="Arial"/>
              <a:buNone/>
            </a:pPr>
            <a:r>
              <a:rPr b="0" i="0" lang="en-US" sz="233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			🡪 </a:t>
            </a:r>
            <a:r>
              <a:rPr b="1" i="0" lang="en-US" sz="233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Scenario discovery </a:t>
            </a:r>
            <a:r>
              <a:rPr b="0" i="0" lang="en-US" sz="233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can address these issues</a:t>
            </a:r>
            <a:endParaRPr b="0" i="0" sz="233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635" lvl="0" marL="22859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0"/>
              <a:buFont typeface="Arial"/>
              <a:buNone/>
            </a:pPr>
            <a:r>
              <a:t/>
            </a:r>
            <a:endParaRPr b="0" i="0" sz="233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635" lvl="0" marL="22859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0"/>
              <a:buFont typeface="Arial"/>
              <a:buNone/>
            </a:pPr>
            <a:r>
              <a:t/>
            </a:r>
            <a:endParaRPr b="0" i="0" sz="233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4864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3"/>
              <a:buFont typeface="Noto Sans Symbols"/>
              <a:buNone/>
            </a:pPr>
            <a:r>
              <a:t/>
            </a:r>
            <a:endParaRPr b="0" i="0" sz="1533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5"/>
          <p:cNvPicPr preferRelativeResize="0"/>
          <p:nvPr/>
        </p:nvPicPr>
        <p:blipFill rotWithShape="1">
          <a:blip r:embed="rId3">
            <a:alphaModFix/>
          </a:blip>
          <a:srcRect b="0" l="0" r="7622" t="0"/>
          <a:stretch/>
        </p:blipFill>
        <p:spPr>
          <a:xfrm>
            <a:off x="6005962" y="3502890"/>
            <a:ext cx="3002868" cy="216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"/>
          <p:cNvPicPr preferRelativeResize="0"/>
          <p:nvPr/>
        </p:nvPicPr>
        <p:blipFill rotWithShape="1">
          <a:blip r:embed="rId4">
            <a:alphaModFix/>
          </a:blip>
          <a:srcRect b="0" l="0" r="4783" t="0"/>
          <a:stretch/>
        </p:blipFill>
        <p:spPr>
          <a:xfrm>
            <a:off x="2749547" y="3501008"/>
            <a:ext cx="3134373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"/>
          <p:cNvSpPr txBox="1"/>
          <p:nvPr/>
        </p:nvSpPr>
        <p:spPr>
          <a:xfrm>
            <a:off x="3067600" y="3741722"/>
            <a:ext cx="140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USA Gas Elec 2050</a:t>
            </a:r>
            <a:endParaRPr/>
          </a:p>
        </p:txBody>
      </p:sp>
      <p:sp>
        <p:nvSpPr>
          <p:cNvPr id="378" name="Google Shape;378;p5"/>
          <p:cNvSpPr txBox="1"/>
          <p:nvPr/>
        </p:nvSpPr>
        <p:spPr>
          <a:xfrm>
            <a:off x="7157074" y="3741721"/>
            <a:ext cx="185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USA Renew Elec 2050</a:t>
            </a:r>
            <a:endParaRPr/>
          </a:p>
        </p:txBody>
      </p:sp>
      <p:sp>
        <p:nvSpPr>
          <p:cNvPr id="379" name="Google Shape;379;p5"/>
          <p:cNvSpPr/>
          <p:nvPr/>
        </p:nvSpPr>
        <p:spPr>
          <a:xfrm flipH="1">
            <a:off x="954404" y="6635361"/>
            <a:ext cx="10627995" cy="45719"/>
          </a:xfrm>
          <a:prstGeom prst="rect">
            <a:avLst/>
          </a:prstGeom>
          <a:gradFill>
            <a:gsLst>
              <a:gs pos="0">
                <a:srgbClr val="000000"/>
              </a:gs>
              <a:gs pos="1000">
                <a:srgbClr val="000000"/>
              </a:gs>
              <a:gs pos="66000">
                <a:srgbClr val="4F81BD"/>
              </a:gs>
              <a:gs pos="100000">
                <a:srgbClr val="FFFFFF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"/>
          <p:cNvSpPr txBox="1"/>
          <p:nvPr/>
        </p:nvSpPr>
        <p:spPr>
          <a:xfrm>
            <a:off x="135085" y="75019"/>
            <a:ext cx="11904515" cy="748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Probabilistic Ensembles</a:t>
            </a:r>
            <a:endParaRPr/>
          </a:p>
        </p:txBody>
      </p:sp>
      <p:sp>
        <p:nvSpPr>
          <p:cNvPr id="381" name="Google Shape;381;p5"/>
          <p:cNvSpPr txBox="1"/>
          <p:nvPr/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200"/>
              <a:buFont typeface="Gill Sans"/>
              <a:buNone/>
            </a:pPr>
            <a:r>
              <a:rPr b="0" i="0" lang="en-US" sz="3200" u="none" cap="none" strike="noStrike">
                <a:solidFill>
                  <a:srgbClr val="080808"/>
                </a:solidFill>
                <a:latin typeface="Gill Sans"/>
                <a:ea typeface="Gill Sans"/>
                <a:cs typeface="Gill Sans"/>
                <a:sym typeface="Gill Sans"/>
              </a:rPr>
              <a:t>Probabilistic Ensembles</a:t>
            </a:r>
            <a:endParaRPr/>
          </a:p>
        </p:txBody>
      </p:sp>
      <p:pic>
        <p:nvPicPr>
          <p:cNvPr id="382" name="Google Shape;38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085" y="6011515"/>
            <a:ext cx="838200" cy="7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"/>
          <p:cNvSpPr txBox="1"/>
          <p:nvPr/>
        </p:nvSpPr>
        <p:spPr>
          <a:xfrm>
            <a:off x="345238" y="134471"/>
            <a:ext cx="64622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Scenario Discovery</a:t>
            </a:r>
            <a:endParaRPr/>
          </a:p>
        </p:txBody>
      </p:sp>
      <p:sp>
        <p:nvSpPr>
          <p:cNvPr id="388" name="Google Shape;388;p6"/>
          <p:cNvSpPr/>
          <p:nvPr/>
        </p:nvSpPr>
        <p:spPr>
          <a:xfrm>
            <a:off x="469613" y="623509"/>
            <a:ext cx="6241357" cy="58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0" lvl="0" marL="22859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Tools for screening databases of model simulations to identify outcomes of interest and their conditions for occurring</a:t>
            </a:r>
            <a:endParaRPr/>
          </a:p>
        </p:txBody>
      </p:sp>
      <p:sp>
        <p:nvSpPr>
          <p:cNvPr id="389" name="Google Shape;389;p6"/>
          <p:cNvSpPr/>
          <p:nvPr/>
        </p:nvSpPr>
        <p:spPr>
          <a:xfrm>
            <a:off x="6438395" y="6262150"/>
            <a:ext cx="46463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(e.g. Classification and Regression Trees (CART), Random Forest Classifiers, etc. )</a:t>
            </a:r>
            <a:endParaRPr/>
          </a:p>
        </p:txBody>
      </p:sp>
      <p:pic>
        <p:nvPicPr>
          <p:cNvPr id="390" name="Google Shape;39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625" y="277150"/>
            <a:ext cx="10828595" cy="67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7"/>
          <p:cNvSpPr txBox="1"/>
          <p:nvPr/>
        </p:nvSpPr>
        <p:spPr>
          <a:xfrm>
            <a:off x="1600200" y="6644505"/>
            <a:ext cx="9144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b="0" i="0" lang="en-US" sz="1000" u="none" cap="none" strike="noStrik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globalchange.mit.edu</a:t>
            </a:r>
            <a:r>
              <a:rPr b="0" i="0" lang="en-US" sz="10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endParaRPr/>
          </a:p>
        </p:txBody>
      </p:sp>
      <p:sp>
        <p:nvSpPr>
          <p:cNvPr id="397" name="Google Shape;397;p7"/>
          <p:cNvSpPr/>
          <p:nvPr/>
        </p:nvSpPr>
        <p:spPr>
          <a:xfrm flipH="1">
            <a:off x="954404" y="6635361"/>
            <a:ext cx="10627995" cy="45719"/>
          </a:xfrm>
          <a:prstGeom prst="rect">
            <a:avLst/>
          </a:prstGeom>
          <a:gradFill>
            <a:gsLst>
              <a:gs pos="0">
                <a:schemeClr val="dk1"/>
              </a:gs>
              <a:gs pos="1000">
                <a:schemeClr val="dk1"/>
              </a:gs>
              <a:gs pos="66000">
                <a:schemeClr val="accent1"/>
              </a:gs>
              <a:gs pos="100000">
                <a:schemeClr val="l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7"/>
          <p:cNvSpPr/>
          <p:nvPr/>
        </p:nvSpPr>
        <p:spPr>
          <a:xfrm>
            <a:off x="514546" y="1380575"/>
            <a:ext cx="5033169" cy="4862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Interactive Web-Based Platform to: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Visualize results of ensembles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Elucidate how different outcomes and inputs are related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/>
              <a:t>I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dentify individual scenarios of interest for particular studies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database of large ensembles of model scenarios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flexible web-based platform that calls from database and allows users to visualize results and relationships among selected variables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85" y="6011515"/>
            <a:ext cx="838200" cy="7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7"/>
          <p:cNvSpPr txBox="1"/>
          <p:nvPr/>
        </p:nvSpPr>
        <p:spPr>
          <a:xfrm>
            <a:off x="609599" y="107707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200"/>
              <a:buFont typeface="Gill Sans"/>
              <a:buNone/>
            </a:pPr>
            <a:r>
              <a:rPr b="0" i="0" lang="en-US" sz="3200" u="none" cap="none" strike="noStrike">
                <a:solidFill>
                  <a:srgbClr val="080808"/>
                </a:solidFill>
                <a:latin typeface="Gill Sans"/>
                <a:ea typeface="Gill Sans"/>
                <a:cs typeface="Gill Sans"/>
                <a:sym typeface="Gill Sans"/>
              </a:rPr>
              <a:t>Scenario Discovery Visualization Tool</a:t>
            </a:r>
            <a:endParaRPr b="0" i="0" sz="3200" u="none" cap="none" strike="noStrike">
              <a:solidFill>
                <a:srgbClr val="08080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1" name="Google Shape;401;p7"/>
          <p:cNvPicPr preferRelativeResize="0"/>
          <p:nvPr/>
        </p:nvPicPr>
        <p:blipFill rotWithShape="1">
          <a:blip r:embed="rId4">
            <a:alphaModFix/>
          </a:blip>
          <a:srcRect b="12440" l="0" r="0" t="9118"/>
          <a:stretch/>
        </p:blipFill>
        <p:spPr>
          <a:xfrm>
            <a:off x="5486744" y="873988"/>
            <a:ext cx="6589257" cy="290743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7"/>
          <p:cNvSpPr txBox="1"/>
          <p:nvPr/>
        </p:nvSpPr>
        <p:spPr>
          <a:xfrm>
            <a:off x="7357146" y="277587"/>
            <a:ext cx="3546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scenariodiscovery.mit.edu</a:t>
            </a:r>
            <a:endParaRPr b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7"/>
          <p:cNvSpPr txBox="1"/>
          <p:nvPr/>
        </p:nvSpPr>
        <p:spPr>
          <a:xfrm>
            <a:off x="7071919" y="578153"/>
            <a:ext cx="4186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(beta version: work in progress)</a:t>
            </a:r>
            <a:endParaRPr/>
          </a:p>
        </p:txBody>
      </p:sp>
      <p:sp>
        <p:nvSpPr>
          <p:cNvPr id="404" name="Google Shape;404;p7"/>
          <p:cNvSpPr/>
          <p:nvPr/>
        </p:nvSpPr>
        <p:spPr>
          <a:xfrm>
            <a:off x="5960915" y="3798660"/>
            <a:ext cx="60960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Tool enables quick exploration and analysis of: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distributions of model outputs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input distributions driving ensembles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relationships between inputs and outputs, and how they change over time, across regions and scenarios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relationships between different outputs and potential tradeoffs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output patterns over time and their drivers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geographic maps of outputs</a:t>
            </a:r>
            <a:endParaRPr b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B3B3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8"/>
          <p:cNvSpPr txBox="1"/>
          <p:nvPr>
            <p:ph type="title"/>
          </p:nvPr>
        </p:nvSpPr>
        <p:spPr>
          <a:xfrm>
            <a:off x="514640" y="230929"/>
            <a:ext cx="10937938" cy="4846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Application to Renewable Energy Penetration</a:t>
            </a:r>
            <a:endParaRPr/>
          </a:p>
        </p:txBody>
      </p:sp>
      <p:pic>
        <p:nvPicPr>
          <p:cNvPr id="412" name="Google Shape;4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85" y="6011515"/>
            <a:ext cx="838200" cy="776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XG4uL0Yfc-r9vLVIwpBUd9uX9ygHsEyCxjfg90aozSeeNuD6AsKof0-z9dCQP4YMDv-seI0qWtAI_E_8fQbyxGbIK1xT5zDP_M0tR4Tum51yzA68HnIfhtiXUepVnWmi5tfYWBpbeZs1t8JBMG0dKog" id="413" name="Google Shape;41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1718" y="4503498"/>
            <a:ext cx="3419146" cy="227413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8"/>
          <p:cNvSpPr/>
          <p:nvPr/>
        </p:nvSpPr>
        <p:spPr>
          <a:xfrm>
            <a:off x="1675064" y="6552946"/>
            <a:ext cx="3146981" cy="24447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8"/>
          <p:cNvSpPr txBox="1"/>
          <p:nvPr/>
        </p:nvSpPr>
        <p:spPr>
          <a:xfrm>
            <a:off x="7950627" y="1633950"/>
            <a:ext cx="282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2C Scenario in 2050</a:t>
            </a:r>
            <a:endParaRPr/>
          </a:p>
        </p:txBody>
      </p:sp>
      <p:sp>
        <p:nvSpPr>
          <p:cNvPr id="416" name="Google Shape;416;p8"/>
          <p:cNvSpPr txBox="1"/>
          <p:nvPr/>
        </p:nvSpPr>
        <p:spPr>
          <a:xfrm>
            <a:off x="1780450" y="1645825"/>
            <a:ext cx="341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Reference Scenario in 2050</a:t>
            </a:r>
            <a:endParaRPr/>
          </a:p>
        </p:txBody>
      </p:sp>
      <p:pic>
        <p:nvPicPr>
          <p:cNvPr descr="https://lh6.googleusercontent.com/FWTgaFcv8sPopcgF2arXsaAC7eDHH0euFZ4KJ6ppGAZSY6AatEajXj5oRm0so-yLTq0per-ErxulrW-VRHpMBD-1LWuuyU0SE8AxLhyzQZRhmbf_iD8wAmR1tUd9cLfYHWfb07YzoO7jsQRLbhulXzQ" id="417" name="Google Shape;4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20728" y="4520759"/>
            <a:ext cx="3415283" cy="22768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8"/>
          <p:cNvGrpSpPr/>
          <p:nvPr/>
        </p:nvGrpSpPr>
        <p:grpSpPr>
          <a:xfrm>
            <a:off x="647769" y="1988668"/>
            <a:ext cx="5943600" cy="2746815"/>
            <a:chOff x="225149" y="1988668"/>
            <a:chExt cx="5943600" cy="2746815"/>
          </a:xfrm>
        </p:grpSpPr>
        <p:pic>
          <p:nvPicPr>
            <p:cNvPr descr="https://lh4.googleusercontent.com/dP_qJwHGw_W8VidOcqq89PXmB6NZQ1X8CcDfjByM0ilwXtZs0p5WfKuMdNAGWPtjctk2U4xOosFw-P4aVGYS9s4lfpfpdiCTYxlhNnXR5rlkoEinSjbu5STjm7zMjShHOVrftJFFWtmVT0jpuoYZE2Y" id="419" name="Google Shape;419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5149" y="2249457"/>
              <a:ext cx="5943600" cy="2486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p8"/>
            <p:cNvSpPr txBox="1"/>
            <p:nvPr/>
          </p:nvSpPr>
          <p:spPr>
            <a:xfrm>
              <a:off x="225149" y="2001202"/>
              <a:ext cx="1027295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 Wind+Gas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8"/>
            <p:cNvSpPr txBox="1"/>
            <p:nvPr/>
          </p:nvSpPr>
          <p:spPr>
            <a:xfrm>
              <a:off x="1332006" y="1988668"/>
              <a:ext cx="1027295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 Wind+Bio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8"/>
            <p:cNvSpPr txBox="1"/>
            <p:nvPr/>
          </p:nvSpPr>
          <p:spPr>
            <a:xfrm>
              <a:off x="2486112" y="2017608"/>
              <a:ext cx="1027295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Coal Elec</a:t>
              </a:r>
              <a:endParaRPr/>
            </a:p>
          </p:txBody>
        </p:sp>
        <p:sp>
          <p:nvSpPr>
            <p:cNvPr id="423" name="Google Shape;423;p8"/>
            <p:cNvSpPr txBox="1"/>
            <p:nvPr/>
          </p:nvSpPr>
          <p:spPr>
            <a:xfrm>
              <a:off x="3520949" y="2017607"/>
              <a:ext cx="1027295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Capital Vintaging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8"/>
            <p:cNvSpPr txBox="1"/>
            <p:nvPr/>
          </p:nvSpPr>
          <p:spPr>
            <a:xfrm>
              <a:off x="4743941" y="1999781"/>
              <a:ext cx="704082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% Renew</a:t>
              </a:r>
              <a:endParaRPr/>
            </a:p>
          </p:txBody>
        </p:sp>
        <p:sp>
          <p:nvSpPr>
            <p:cNvPr id="425" name="Google Shape;425;p8"/>
            <p:cNvSpPr txBox="1"/>
            <p:nvPr/>
          </p:nvSpPr>
          <p:spPr>
            <a:xfrm>
              <a:off x="5363456" y="3234978"/>
              <a:ext cx="805293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&gt;70</a:t>
              </a:r>
              <a:r>
                <a:rPr baseline="30000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&lt;70</a:t>
              </a:r>
              <a:r>
                <a:rPr baseline="30000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194407" y="3234977"/>
              <a:ext cx="169049" cy="813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8"/>
          <p:cNvGrpSpPr/>
          <p:nvPr/>
        </p:nvGrpSpPr>
        <p:grpSpPr>
          <a:xfrm>
            <a:off x="6460741" y="1988667"/>
            <a:ext cx="5731260" cy="2742054"/>
            <a:chOff x="6168749" y="1988667"/>
            <a:chExt cx="5731260" cy="2742054"/>
          </a:xfrm>
        </p:grpSpPr>
        <p:pic>
          <p:nvPicPr>
            <p:cNvPr descr="https://lh6.googleusercontent.com/xoUEtfpt6wGbIRzMrAcvBT49oxJYthanoQDNVnaS-AO2uIaVD0dwEj10XKd7KvZr8ijlC9JrxmI6SJVMFlacZxyNy2V4NCbigAghdmgaKbrSa1irt9UPfN7qyKR3vxGO5E0tVMFwzuWq7eSKbfr5U_U" id="428" name="Google Shape;428;p8"/>
            <p:cNvPicPr preferRelativeResize="0"/>
            <p:nvPr/>
          </p:nvPicPr>
          <p:blipFill rotWithShape="1">
            <a:blip r:embed="rId7">
              <a:alphaModFix/>
            </a:blip>
            <a:srcRect b="0" l="0" r="3572" t="0"/>
            <a:stretch/>
          </p:blipFill>
          <p:spPr>
            <a:xfrm>
              <a:off x="6168749" y="2254220"/>
              <a:ext cx="5731259" cy="2476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9" name="Google Shape;429;p8"/>
            <p:cNvSpPr txBox="1"/>
            <p:nvPr/>
          </p:nvSpPr>
          <p:spPr>
            <a:xfrm>
              <a:off x="6168749" y="2012316"/>
              <a:ext cx="1027295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 Wind+Gas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8"/>
            <p:cNvSpPr txBox="1"/>
            <p:nvPr/>
          </p:nvSpPr>
          <p:spPr>
            <a:xfrm>
              <a:off x="7275606" y="1999782"/>
              <a:ext cx="1027295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 Wind+Bio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8"/>
            <p:cNvSpPr txBox="1"/>
            <p:nvPr/>
          </p:nvSpPr>
          <p:spPr>
            <a:xfrm>
              <a:off x="10692557" y="2012314"/>
              <a:ext cx="699066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% Renew</a:t>
              </a:r>
              <a:endParaRPr/>
            </a:p>
          </p:txBody>
        </p:sp>
        <p:sp>
          <p:nvSpPr>
            <p:cNvPr id="432" name="Google Shape;432;p8"/>
            <p:cNvSpPr txBox="1"/>
            <p:nvPr/>
          </p:nvSpPr>
          <p:spPr>
            <a:xfrm>
              <a:off x="9464549" y="2012315"/>
              <a:ext cx="1027295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Bio</a:t>
              </a:r>
              <a:endParaRPr/>
            </a:p>
          </p:txBody>
        </p:sp>
        <p:sp>
          <p:nvSpPr>
            <p:cNvPr id="433" name="Google Shape;433;p8"/>
            <p:cNvSpPr txBox="1"/>
            <p:nvPr/>
          </p:nvSpPr>
          <p:spPr>
            <a:xfrm>
              <a:off x="8302901" y="1988667"/>
              <a:ext cx="1027295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Fuel Substitution</a:t>
              </a:r>
              <a:endParaRPr/>
            </a:p>
          </p:txBody>
        </p:sp>
        <p:sp>
          <p:nvSpPr>
            <p:cNvPr id="434" name="Google Shape;434;p8"/>
            <p:cNvSpPr txBox="1"/>
            <p:nvPr/>
          </p:nvSpPr>
          <p:spPr>
            <a:xfrm>
              <a:off x="11305527" y="3249929"/>
              <a:ext cx="594482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&gt;70</a:t>
              </a:r>
              <a:r>
                <a:rPr baseline="30000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&lt;70</a:t>
              </a:r>
              <a:r>
                <a:rPr baseline="30000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11132859" y="3249065"/>
              <a:ext cx="169049" cy="813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8"/>
          <p:cNvSpPr txBox="1"/>
          <p:nvPr/>
        </p:nvSpPr>
        <p:spPr>
          <a:xfrm>
            <a:off x="1709155" y="4474558"/>
            <a:ext cx="323936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 Feature Importance Scores</a:t>
            </a:r>
            <a:endParaRPr/>
          </a:p>
        </p:txBody>
      </p:sp>
      <p:sp>
        <p:nvSpPr>
          <p:cNvPr id="437" name="Google Shape;437;p8"/>
          <p:cNvSpPr txBox="1"/>
          <p:nvPr/>
        </p:nvSpPr>
        <p:spPr>
          <a:xfrm>
            <a:off x="1542020" y="6524791"/>
            <a:ext cx="12356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8"/>
          <p:cNvSpPr txBox="1"/>
          <p:nvPr/>
        </p:nvSpPr>
        <p:spPr>
          <a:xfrm>
            <a:off x="2290907" y="6526811"/>
            <a:ext cx="12356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8"/>
          <p:cNvSpPr txBox="1"/>
          <p:nvPr/>
        </p:nvSpPr>
        <p:spPr>
          <a:xfrm>
            <a:off x="2999901" y="6526811"/>
            <a:ext cx="12356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  <a:endParaRPr/>
          </a:p>
        </p:txBody>
      </p:sp>
      <p:sp>
        <p:nvSpPr>
          <p:cNvPr id="440" name="Google Shape;440;p8"/>
          <p:cNvSpPr txBox="1"/>
          <p:nvPr/>
        </p:nvSpPr>
        <p:spPr>
          <a:xfrm>
            <a:off x="3665249" y="6522535"/>
            <a:ext cx="12356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Vintaging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8"/>
          <p:cNvSpPr txBox="1"/>
          <p:nvPr/>
        </p:nvSpPr>
        <p:spPr>
          <a:xfrm>
            <a:off x="7426162" y="4484704"/>
            <a:ext cx="351604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2C Feature Importance Scores</a:t>
            </a:r>
            <a:endParaRPr/>
          </a:p>
        </p:txBody>
      </p:sp>
      <p:sp>
        <p:nvSpPr>
          <p:cNvPr id="442" name="Google Shape;442;p8"/>
          <p:cNvSpPr/>
          <p:nvPr/>
        </p:nvSpPr>
        <p:spPr>
          <a:xfrm>
            <a:off x="7629265" y="6564201"/>
            <a:ext cx="3146981" cy="24447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8"/>
          <p:cNvSpPr txBox="1"/>
          <p:nvPr/>
        </p:nvSpPr>
        <p:spPr>
          <a:xfrm>
            <a:off x="7496221" y="6536046"/>
            <a:ext cx="12356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8"/>
          <p:cNvSpPr txBox="1"/>
          <p:nvPr/>
        </p:nvSpPr>
        <p:spPr>
          <a:xfrm>
            <a:off x="8245108" y="6538066"/>
            <a:ext cx="12356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8"/>
          <p:cNvSpPr txBox="1"/>
          <p:nvPr/>
        </p:nvSpPr>
        <p:spPr>
          <a:xfrm>
            <a:off x="8954102" y="6538066"/>
            <a:ext cx="12356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Sub</a:t>
            </a:r>
            <a:endParaRPr/>
          </a:p>
        </p:txBody>
      </p:sp>
      <p:sp>
        <p:nvSpPr>
          <p:cNvPr id="446" name="Google Shape;446;p8"/>
          <p:cNvSpPr txBox="1"/>
          <p:nvPr/>
        </p:nvSpPr>
        <p:spPr>
          <a:xfrm>
            <a:off x="9619450" y="6533790"/>
            <a:ext cx="12356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</a:t>
            </a:r>
            <a:endParaRPr/>
          </a:p>
        </p:txBody>
      </p:sp>
      <p:sp>
        <p:nvSpPr>
          <p:cNvPr id="447" name="Google Shape;447;p8"/>
          <p:cNvSpPr txBox="1"/>
          <p:nvPr/>
        </p:nvSpPr>
        <p:spPr>
          <a:xfrm>
            <a:off x="973285" y="813732"/>
            <a:ext cx="104515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Input-Output mapping: Identifies key drivers of outcome of interest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"/>
          <p:cNvSpPr txBox="1"/>
          <p:nvPr>
            <p:ph idx="12" type="sldNum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B3B3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"/>
          <p:cNvSpPr txBox="1"/>
          <p:nvPr>
            <p:ph type="title"/>
          </p:nvPr>
        </p:nvSpPr>
        <p:spPr>
          <a:xfrm>
            <a:off x="514640" y="230929"/>
            <a:ext cx="10937938" cy="4846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Application to Renewable Energy Penetration</a:t>
            </a:r>
            <a:endParaRPr/>
          </a:p>
        </p:txBody>
      </p:sp>
      <p:pic>
        <p:nvPicPr>
          <p:cNvPr descr="https://lh3.googleusercontent.com/yg700rJvJEt31lSqsbxc7iUrkWNOvvUE64kS0u0-nkJiA6ZqAqRIUzdcujRHDAXOkSFEZvxHnn1YYOWvCSicNEDT94Xl6uYJeeMmNaTZShYNnBojEZ4VYw06o0EJAS6bRuJyBNIiB1aMfJe4315uEU8" id="455" name="Google Shape;4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8476" y="1903633"/>
            <a:ext cx="3429000" cy="2371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E8f5cGkb55f1m9G3RmHVIYDJ6BLXF09XNReNVD5kLPV5pIzD_q-DKruyRTxplEnnld5MfWlk8O47U0gVK9u2y3gtP46JL65AEOmWf3CXLOclAt1uvkm5KuKG0lT7Onol3TDOTfKBsqdS3XS44NItS-Q" id="456" name="Google Shape;4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2608" y="4247269"/>
            <a:ext cx="341947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I6cPDnkAVGNQ8FklRSKcTWCOlmfOxqfqg9kuViLXUD093e1YmOlv12uDGz4CNEmYrsHgARLwyLFZDcYN-iaf71Np-_q1e3jXRm30dvBF1FJDRLnEMdBm6p-9Y1HPMYScv7DfoSjAgn_N39epoA1y1OY" id="457" name="Google Shape;45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040" y="1671258"/>
            <a:ext cx="2939769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iH7xQzHo15ZaB0T-2E3OU5QrjtZ-NYY6V-p8cCcA2vl2xmZeDzRPTmBKx59fv0aYURyxj5F__1dmZCLcw11gUHlNmZEVPFF4OqXm-hsghtsJl3ePHa1_k2Yjz2Y2VSefGDYGVPwoyj1GN9F7E5MHolI" id="458" name="Google Shape;45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78040" y="3333859"/>
            <a:ext cx="2945329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CpPfR4ie459ZllK12WD0bVM8AwowRJoN1E0aVtkewi4h5xoyYZEiCTvMd8vqXpjtwNa1qKJvNIWQ_vsvxwKkV9OVOYjoH_53YgxEcOyED-29Twp6bErcYGbCeA31H69W35qZXtbTFYLTl6ECRcrRJS8" id="459" name="Google Shape;45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00452" y="5047914"/>
            <a:ext cx="2918537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9"/>
          <p:cNvSpPr/>
          <p:nvPr/>
        </p:nvSpPr>
        <p:spPr>
          <a:xfrm rot="1933485">
            <a:off x="5634050" y="2568927"/>
            <a:ext cx="2182114" cy="3412862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6678040" y="1628996"/>
            <a:ext cx="2859843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Drivers of Cluster 1 in 2°C Case</a:t>
            </a:r>
            <a:endParaRPr/>
          </a:p>
        </p:txBody>
      </p:sp>
      <p:sp>
        <p:nvSpPr>
          <p:cNvPr id="462" name="Google Shape;462;p9"/>
          <p:cNvSpPr/>
          <p:nvPr/>
        </p:nvSpPr>
        <p:spPr>
          <a:xfrm>
            <a:off x="6718002" y="3301950"/>
            <a:ext cx="2859843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Drivers of Cluster 2 in 2°C Case</a:t>
            </a:r>
            <a:endParaRPr/>
          </a:p>
        </p:txBody>
      </p:sp>
      <p:sp>
        <p:nvSpPr>
          <p:cNvPr id="463" name="Google Shape;463;p9"/>
          <p:cNvSpPr/>
          <p:nvPr/>
        </p:nvSpPr>
        <p:spPr>
          <a:xfrm>
            <a:off x="6757966" y="4964551"/>
            <a:ext cx="2859843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Drivers of Cluster 3 in 2°C Case</a:t>
            </a:r>
            <a:endParaRPr/>
          </a:p>
        </p:txBody>
      </p:sp>
      <p:sp>
        <p:nvSpPr>
          <p:cNvPr id="464" name="Google Shape;464;p9"/>
          <p:cNvSpPr/>
          <p:nvPr/>
        </p:nvSpPr>
        <p:spPr>
          <a:xfrm>
            <a:off x="6927328" y="3152947"/>
            <a:ext cx="1180632" cy="11493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"/>
          <p:cNvSpPr txBox="1"/>
          <p:nvPr/>
        </p:nvSpPr>
        <p:spPr>
          <a:xfrm rot="-1442212">
            <a:off x="6352247" y="3145604"/>
            <a:ext cx="12356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b="0" i="0" sz="8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9"/>
          <p:cNvSpPr txBox="1"/>
          <p:nvPr/>
        </p:nvSpPr>
        <p:spPr>
          <a:xfrm rot="-1442212">
            <a:off x="6671843" y="3145604"/>
            <a:ext cx="12356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b="0" i="0" sz="8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9"/>
          <p:cNvSpPr txBox="1"/>
          <p:nvPr/>
        </p:nvSpPr>
        <p:spPr>
          <a:xfrm rot="-1442212">
            <a:off x="6987940" y="3124532"/>
            <a:ext cx="12356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</p:txBody>
      </p:sp>
      <p:sp>
        <p:nvSpPr>
          <p:cNvPr id="468" name="Google Shape;468;p9"/>
          <p:cNvSpPr txBox="1"/>
          <p:nvPr/>
        </p:nvSpPr>
        <p:spPr>
          <a:xfrm rot="-1442212">
            <a:off x="7284662" y="3103459"/>
            <a:ext cx="12356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  <a:endParaRPr/>
          </a:p>
        </p:txBody>
      </p:sp>
      <p:sp>
        <p:nvSpPr>
          <p:cNvPr id="469" name="Google Shape;469;p9"/>
          <p:cNvSpPr/>
          <p:nvPr/>
        </p:nvSpPr>
        <p:spPr>
          <a:xfrm>
            <a:off x="6987884" y="4814747"/>
            <a:ext cx="1180632" cy="11493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6923567" y="6539728"/>
            <a:ext cx="1180632" cy="11493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9"/>
          <p:cNvSpPr txBox="1"/>
          <p:nvPr/>
        </p:nvSpPr>
        <p:spPr>
          <a:xfrm rot="-1442212">
            <a:off x="6396488" y="4800887"/>
            <a:ext cx="12356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b="0" i="0" sz="8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9"/>
          <p:cNvSpPr txBox="1"/>
          <p:nvPr/>
        </p:nvSpPr>
        <p:spPr>
          <a:xfrm rot="-1442212">
            <a:off x="6706332" y="4782661"/>
            <a:ext cx="12356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</p:txBody>
      </p:sp>
      <p:sp>
        <p:nvSpPr>
          <p:cNvPr id="473" name="Google Shape;473;p9"/>
          <p:cNvSpPr txBox="1"/>
          <p:nvPr/>
        </p:nvSpPr>
        <p:spPr>
          <a:xfrm rot="-1442212">
            <a:off x="6942564" y="4807797"/>
            <a:ext cx="12356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b="0" i="0" sz="8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9"/>
          <p:cNvSpPr txBox="1"/>
          <p:nvPr/>
        </p:nvSpPr>
        <p:spPr>
          <a:xfrm rot="-1442212">
            <a:off x="7277655" y="4807729"/>
            <a:ext cx="12356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L-K Elas</a:t>
            </a:r>
            <a:endParaRPr b="0" i="0" sz="8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9"/>
          <p:cNvSpPr txBox="1"/>
          <p:nvPr/>
        </p:nvSpPr>
        <p:spPr>
          <a:xfrm rot="-1442212">
            <a:off x="6365850" y="6529325"/>
            <a:ext cx="12356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Wind+Gas</a:t>
            </a:r>
            <a:endParaRPr b="0" i="0" sz="8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9"/>
          <p:cNvSpPr txBox="1"/>
          <p:nvPr/>
        </p:nvSpPr>
        <p:spPr>
          <a:xfrm rot="-1442212">
            <a:off x="6660119" y="6537844"/>
            <a:ext cx="12356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Wind+Bio</a:t>
            </a:r>
            <a:endParaRPr b="0" i="0" sz="8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9"/>
          <p:cNvSpPr txBox="1"/>
          <p:nvPr/>
        </p:nvSpPr>
        <p:spPr>
          <a:xfrm rot="-1442212">
            <a:off x="6970438" y="6521743"/>
            <a:ext cx="12356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</p:txBody>
      </p:sp>
      <p:sp>
        <p:nvSpPr>
          <p:cNvPr id="478" name="Google Shape;478;p9"/>
          <p:cNvSpPr txBox="1"/>
          <p:nvPr/>
        </p:nvSpPr>
        <p:spPr>
          <a:xfrm rot="-1442212">
            <a:off x="7172514" y="6565336"/>
            <a:ext cx="12356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rPr>
              <a:t>L-K Elas</a:t>
            </a:r>
            <a:endParaRPr b="0" i="0" sz="800" u="none" cap="none" strike="noStrike">
              <a:solidFill>
                <a:srgbClr val="616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5085" y="6011515"/>
            <a:ext cx="838200" cy="7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9"/>
          <p:cNvSpPr txBox="1"/>
          <p:nvPr/>
        </p:nvSpPr>
        <p:spPr>
          <a:xfrm>
            <a:off x="973285" y="813732"/>
            <a:ext cx="1045156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Times series clustering: Identifies dynamics missed by looking at individual years, and main drivers of each cluster</a:t>
            </a:r>
            <a:endParaRPr/>
          </a:p>
        </p:txBody>
      </p:sp>
      <p:sp>
        <p:nvSpPr>
          <p:cNvPr id="481" name="Google Shape;481;p9"/>
          <p:cNvSpPr txBox="1"/>
          <p:nvPr/>
        </p:nvSpPr>
        <p:spPr>
          <a:xfrm>
            <a:off x="4738776" y="4353628"/>
            <a:ext cx="39428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2C</a:t>
            </a:r>
            <a:endParaRPr/>
          </a:p>
        </p:txBody>
      </p:sp>
      <p:sp>
        <p:nvSpPr>
          <p:cNvPr id="482" name="Google Shape;482;p9"/>
          <p:cNvSpPr txBox="1"/>
          <p:nvPr/>
        </p:nvSpPr>
        <p:spPr>
          <a:xfrm>
            <a:off x="2213397" y="1749728"/>
            <a:ext cx="24150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Reference</a:t>
            </a:r>
            <a:endParaRPr/>
          </a:p>
        </p:txBody>
      </p:sp>
      <p:sp>
        <p:nvSpPr>
          <p:cNvPr id="483" name="Google Shape;483;p9"/>
          <p:cNvSpPr txBox="1"/>
          <p:nvPr/>
        </p:nvSpPr>
        <p:spPr>
          <a:xfrm>
            <a:off x="2213396" y="4129828"/>
            <a:ext cx="24150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2C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2022-06-02T01:38:20Z</dcterms:created>
  <dc:creator>Jennifer Faye Morris</dc:creator>
</cp:coreProperties>
</file>