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0" r:id="rId4"/>
    <p:sldMasterId id="2147483712" r:id="rId5"/>
  </p:sldMasterIdLst>
  <p:notesMasterIdLst>
    <p:notesMasterId r:id="rId23"/>
  </p:notesMasterIdLst>
  <p:sldIdLst>
    <p:sldId id="266" r:id="rId6"/>
    <p:sldId id="268" r:id="rId7"/>
    <p:sldId id="270" r:id="rId8"/>
    <p:sldId id="260" r:id="rId9"/>
    <p:sldId id="276" r:id="rId10"/>
    <p:sldId id="277" r:id="rId11"/>
    <p:sldId id="278" r:id="rId12"/>
    <p:sldId id="264" r:id="rId13"/>
    <p:sldId id="279" r:id="rId14"/>
    <p:sldId id="280" r:id="rId15"/>
    <p:sldId id="281" r:id="rId16"/>
    <p:sldId id="271" r:id="rId17"/>
    <p:sldId id="272" r:id="rId18"/>
    <p:sldId id="273" r:id="rId19"/>
    <p:sldId id="269"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33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6AA46-A0BB-428A-9CC3-8F35E6050A8F}" type="datetimeFigureOut">
              <a:rPr lang="en-US" smtClean="0"/>
              <a:t>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8B5E8E-525A-4268-B3ED-C5B966031E0D}" type="slidenum">
              <a:rPr lang="en-US" smtClean="0"/>
              <a:t>‹#›</a:t>
            </a:fld>
            <a:endParaRPr lang="en-US"/>
          </a:p>
        </p:txBody>
      </p:sp>
    </p:spTree>
    <p:extLst>
      <p:ext uri="{BB962C8B-B14F-4D97-AF65-F5344CB8AC3E}">
        <p14:creationId xmlns:p14="http://schemas.microsoft.com/office/powerpoint/2010/main" val="3400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017BA5-83E4-4E45-88C3-E7F9A00A04D9}" type="slidenum">
              <a:rPr lang="en-US" altLang="en-US" smtClean="0">
                <a:solidFill>
                  <a:prstClr val="black"/>
                </a:solidFill>
                <a:latin typeface="Arial" charset="0"/>
              </a:rPr>
              <a:pPr eaLnBrk="1" hangingPunct="1">
                <a:spcBef>
                  <a:spcPct val="0"/>
                </a:spcBef>
              </a:pPr>
              <a:t>4</a:t>
            </a:fld>
            <a:endParaRPr lang="en-US" altLang="en-US" smtClean="0">
              <a:solidFill>
                <a:prstClr val="black"/>
              </a:solidFill>
              <a:latin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Rot="1" noChangeAspect="1" noChangeArrowheads="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017BA5-83E4-4E45-88C3-E7F9A00A04D9}" type="slidenum">
              <a:rPr lang="en-US" altLang="en-US" smtClean="0">
                <a:solidFill>
                  <a:prstClr val="black"/>
                </a:solidFill>
                <a:latin typeface="Arial" charset="0"/>
              </a:rPr>
              <a:pPr eaLnBrk="1" hangingPunct="1">
                <a:spcBef>
                  <a:spcPct val="0"/>
                </a:spcBef>
              </a:pPr>
              <a:t>5</a:t>
            </a:fld>
            <a:endParaRPr lang="en-US" altLang="en-US" smtClean="0">
              <a:solidFill>
                <a:prstClr val="black"/>
              </a:solidFill>
              <a:latin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017BA5-83E4-4E45-88C3-E7F9A00A04D9}" type="slidenum">
              <a:rPr lang="en-US" altLang="en-US" smtClean="0">
                <a:solidFill>
                  <a:prstClr val="black"/>
                </a:solidFill>
                <a:latin typeface="Arial" charset="0"/>
              </a:rPr>
              <a:pPr eaLnBrk="1" hangingPunct="1">
                <a:spcBef>
                  <a:spcPct val="0"/>
                </a:spcBef>
              </a:pPr>
              <a:t>6</a:t>
            </a:fld>
            <a:endParaRPr lang="en-US" altLang="en-US" smtClean="0">
              <a:solidFill>
                <a:prstClr val="black"/>
              </a:solidFill>
              <a:latin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017BA5-83E4-4E45-88C3-E7F9A00A04D9}" type="slidenum">
              <a:rPr lang="en-US" altLang="en-US" smtClean="0">
                <a:solidFill>
                  <a:prstClr val="black"/>
                </a:solidFill>
                <a:latin typeface="Arial" charset="0"/>
              </a:rPr>
              <a:pPr eaLnBrk="1" hangingPunct="1">
                <a:spcBef>
                  <a:spcPct val="0"/>
                </a:spcBef>
              </a:pPr>
              <a:t>7</a:t>
            </a:fld>
            <a:endParaRPr lang="en-US" altLang="en-US" smtClean="0">
              <a:solidFill>
                <a:prstClr val="black"/>
              </a:solidFill>
              <a:latin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43A26-932C-204E-9B96-CD32D80EA542}" type="slidenum">
              <a:rPr lang="en-US"/>
              <a:pPr/>
              <a:t>8</a:t>
            </a:fld>
            <a:endParaRPr lang="en-US"/>
          </a:p>
        </p:txBody>
      </p:sp>
      <p:sp>
        <p:nvSpPr>
          <p:cNvPr id="1451010"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101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0" indent="0">
              <a:lnSpc>
                <a:spcPct val="90000"/>
              </a:lnSpc>
              <a:spcAft>
                <a:spcPts val="1800"/>
              </a:spcAft>
              <a:buClr>
                <a:schemeClr val="accent2"/>
              </a:buClr>
              <a:buFont typeface="Arial"/>
              <a:buNone/>
            </a:pPr>
            <a:r>
              <a:rPr lang="en-US" sz="1200" dirty="0" smtClean="0"/>
              <a:t>POINT</a:t>
            </a:r>
            <a:r>
              <a:rPr lang="en-US" sz="1200" baseline="0" dirty="0" smtClean="0"/>
              <a:t> OUT THE IMPORTANCE OF NITRIFICATION IN LINKING THE REDUCED AND OXIDIZED SPECIES</a:t>
            </a:r>
            <a:endParaRPr lang="en-US" sz="1200" dirty="0" smtClean="0"/>
          </a:p>
          <a:p>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017BA5-83E4-4E45-88C3-E7F9A00A04D9}" type="slidenum">
              <a:rPr lang="en-US" altLang="en-US" smtClean="0">
                <a:solidFill>
                  <a:prstClr val="black"/>
                </a:solidFill>
                <a:latin typeface="Arial" charset="0"/>
              </a:rPr>
              <a:pPr eaLnBrk="1" hangingPunct="1">
                <a:spcBef>
                  <a:spcPct val="0"/>
                </a:spcBef>
              </a:pPr>
              <a:t>9</a:t>
            </a:fld>
            <a:endParaRPr lang="en-US" altLang="en-US" smtClean="0">
              <a:solidFill>
                <a:prstClr val="black"/>
              </a:solidFill>
              <a:latin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017BA5-83E4-4E45-88C3-E7F9A00A04D9}" type="slidenum">
              <a:rPr lang="en-US" altLang="en-US" smtClean="0">
                <a:solidFill>
                  <a:prstClr val="black"/>
                </a:solidFill>
                <a:latin typeface="Arial" charset="0"/>
              </a:rPr>
              <a:pPr eaLnBrk="1" hangingPunct="1">
                <a:spcBef>
                  <a:spcPct val="0"/>
                </a:spcBef>
              </a:pPr>
              <a:t>10</a:t>
            </a:fld>
            <a:endParaRPr lang="en-US" altLang="en-US" smtClean="0">
              <a:solidFill>
                <a:prstClr val="black"/>
              </a:solidFill>
              <a:latin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017BA5-83E4-4E45-88C3-E7F9A00A04D9}" type="slidenum">
              <a:rPr lang="en-US" altLang="en-US" smtClean="0">
                <a:solidFill>
                  <a:prstClr val="black"/>
                </a:solidFill>
                <a:latin typeface="Arial" charset="0"/>
              </a:rPr>
              <a:pPr eaLnBrk="1" hangingPunct="1">
                <a:spcBef>
                  <a:spcPct val="0"/>
                </a:spcBef>
              </a:pPr>
              <a:t>11</a:t>
            </a:fld>
            <a:endParaRPr lang="en-US" altLang="en-US" smtClean="0">
              <a:solidFill>
                <a:prstClr val="black"/>
              </a:solidFill>
              <a:latin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F5252DB-E2DD-469E-8B2A-2F7BA78D26EA}" type="slidenum">
              <a:rPr lang="en-US" sz="1200" smtClean="0">
                <a:latin typeface="Arial" charset="0"/>
              </a:rPr>
              <a:pPr/>
              <a:t>12</a:t>
            </a:fld>
            <a:endParaRPr lang="en-US" sz="1200" smtClean="0">
              <a:latin typeface="Arial" charset="0"/>
            </a:endParaRPr>
          </a:p>
        </p:txBody>
      </p:sp>
      <p:sp>
        <p:nvSpPr>
          <p:cNvPr id="43011" name="Slide Image Placeholder 1"/>
          <p:cNvSpPr>
            <a:spLocks noGrp="1" noRot="1" noChangeAspect="1" noTextEdit="1"/>
          </p:cNvSpPr>
          <p:nvPr>
            <p:ph type="sldImg"/>
          </p:nvPr>
        </p:nvSpPr>
        <p:spPr>
          <a:ln/>
        </p:spPr>
      </p:sp>
      <p:sp>
        <p:nvSpPr>
          <p:cNvPr id="430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3013" name="Slide Number Placeholder 3"/>
          <p:cNvSpPr txBox="1">
            <a:spLocks noGrp="1"/>
          </p:cNvSpPr>
          <p:nvPr/>
        </p:nvSpPr>
        <p:spPr bwMode="auto">
          <a:xfrm>
            <a:off x="3884613" y="8684399"/>
            <a:ext cx="2971800" cy="4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A7F187D-5422-4B66-9193-DB4278AAC7BC}" type="slidenum">
              <a:rPr lang="en-US" sz="1200"/>
              <a:pPr algn="r"/>
              <a:t>12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endParaRPr>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endParaRPr>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eaLnBrk="1" hangingPunct="1">
              <a:defRPr/>
            </a:lvl1pPr>
          </a:lstStyle>
          <a:p>
            <a:pPr>
              <a:defRPr/>
            </a:pPr>
            <a:endParaRPr lang="en-US"/>
          </a:p>
        </p:txBody>
      </p:sp>
      <p:sp>
        <p:nvSpPr>
          <p:cNvPr id="9" name="Footer Placeholder 4"/>
          <p:cNvSpPr>
            <a:spLocks noGrp="1"/>
          </p:cNvSpPr>
          <p:nvPr>
            <p:ph type="ftr" sz="quarter" idx="11"/>
          </p:nvPr>
        </p:nvSpPr>
        <p:spPr/>
        <p:txBody>
          <a:bodyPr/>
          <a:lstStyle>
            <a:lvl1pPr eaLnBrk="1" hangingPunct="1">
              <a:defRPr/>
            </a:lvl1pPr>
          </a:lstStyle>
          <a:p>
            <a:pPr>
              <a:defRPr/>
            </a:pPr>
            <a:endParaRPr lang="en-US"/>
          </a:p>
        </p:txBody>
      </p:sp>
      <p:sp>
        <p:nvSpPr>
          <p:cNvPr id="10" name="Slide Number Placeholder 5"/>
          <p:cNvSpPr>
            <a:spLocks noGrp="1"/>
          </p:cNvSpPr>
          <p:nvPr>
            <p:ph type="sldNum" sz="quarter" idx="12"/>
          </p:nvPr>
        </p:nvSpPr>
        <p:spPr/>
        <p:txBody>
          <a:bodyPr/>
          <a:lstStyle>
            <a:lvl1pPr eaLnBrk="1" hangingPunct="1">
              <a:defRPr/>
            </a:lvl1pPr>
          </a:lstStyle>
          <a:p>
            <a:pPr>
              <a:defRPr/>
            </a:pPr>
            <a:fld id="{61AC09E0-892E-4970-B14B-8A13C78583C0}" type="slidenum">
              <a:rPr lang="en-US"/>
              <a:pPr>
                <a:defRPr/>
              </a:pPr>
              <a:t>‹#›</a:t>
            </a:fld>
            <a:endParaRPr lang="en-US"/>
          </a:p>
        </p:txBody>
      </p:sp>
    </p:spTree>
    <p:extLst>
      <p:ext uri="{BB962C8B-B14F-4D97-AF65-F5344CB8AC3E}">
        <p14:creationId xmlns:p14="http://schemas.microsoft.com/office/powerpoint/2010/main" val="330439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03698B69-A493-4874-BB84-97A0357C5602}" type="slidenum">
              <a:rPr lang="en-US"/>
              <a:pPr>
                <a:defRPr/>
              </a:pPr>
              <a:t>‹#›</a:t>
            </a:fld>
            <a:endParaRPr lang="en-US"/>
          </a:p>
        </p:txBody>
      </p:sp>
    </p:spTree>
    <p:extLst>
      <p:ext uri="{BB962C8B-B14F-4D97-AF65-F5344CB8AC3E}">
        <p14:creationId xmlns:p14="http://schemas.microsoft.com/office/powerpoint/2010/main" val="312225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925A93A7-D50B-4EDA-ABA5-571E9F3DFCEC}" type="slidenum">
              <a:rPr lang="en-US"/>
              <a:pPr>
                <a:defRPr/>
              </a:pPr>
              <a:t>‹#›</a:t>
            </a:fld>
            <a:endParaRPr lang="en-US"/>
          </a:p>
        </p:txBody>
      </p:sp>
    </p:spTree>
    <p:extLst>
      <p:ext uri="{BB962C8B-B14F-4D97-AF65-F5344CB8AC3E}">
        <p14:creationId xmlns:p14="http://schemas.microsoft.com/office/powerpoint/2010/main" val="235911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D1C862-863C-1049-B815-D2D89C06AE21}"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F687F8-F7F6-954B-BDD7-EE8ECDD5A3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89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1C862-863C-1049-B815-D2D89C06AE21}"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F687F8-F7F6-954B-BDD7-EE8ECDD5A3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892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1C862-863C-1049-B815-D2D89C06AE21}"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F687F8-F7F6-954B-BDD7-EE8ECDD5A3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976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D1C862-863C-1049-B815-D2D89C06AE21}" type="datetimeFigureOut">
              <a:rPr lang="en-US" smtClean="0">
                <a:solidFill>
                  <a:prstClr val="black">
                    <a:tint val="75000"/>
                  </a:prstClr>
                </a:solidFill>
              </a:rPr>
              <a:pPr/>
              <a:t>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F687F8-F7F6-954B-BDD7-EE8ECDD5A3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534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D1C862-863C-1049-B815-D2D89C06AE21}" type="datetimeFigureOut">
              <a:rPr lang="en-US" smtClean="0">
                <a:solidFill>
                  <a:prstClr val="black">
                    <a:tint val="75000"/>
                  </a:prstClr>
                </a:solidFill>
              </a:rPr>
              <a:pPr/>
              <a:t>11/8/2016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F687F8-F7F6-954B-BDD7-EE8ECDD5A3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865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D1C862-863C-1049-B815-D2D89C06AE21}" type="datetimeFigureOut">
              <a:rPr lang="en-US" smtClean="0">
                <a:solidFill>
                  <a:prstClr val="black">
                    <a:tint val="75000"/>
                  </a:prstClr>
                </a:solidFill>
              </a:rPr>
              <a:pPr/>
              <a:t>11/8/2016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F687F8-F7F6-954B-BDD7-EE8ECDD5A3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169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1C862-863C-1049-B815-D2D89C06AE21}" type="datetimeFigureOut">
              <a:rPr lang="en-US" smtClean="0">
                <a:solidFill>
                  <a:prstClr val="black">
                    <a:tint val="75000"/>
                  </a:prstClr>
                </a:solidFill>
              </a:rPr>
              <a:pPr/>
              <a:t>11/8/2016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F687F8-F7F6-954B-BDD7-EE8ECDD5A3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914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1C862-863C-1049-B815-D2D89C06AE21}" type="datetimeFigureOut">
              <a:rPr lang="en-US" smtClean="0">
                <a:solidFill>
                  <a:prstClr val="black">
                    <a:tint val="75000"/>
                  </a:prstClr>
                </a:solidFill>
              </a:rPr>
              <a:pPr/>
              <a:t>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F687F8-F7F6-954B-BDD7-EE8ECDD5A3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01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eaLnBrk="1" hangingPunct="1">
              <a:defRPr/>
            </a:lvl1pPr>
          </a:lstStyle>
          <a:p>
            <a:pPr>
              <a:defRPr/>
            </a:pPr>
            <a:endParaRPr lang="en-US"/>
          </a:p>
        </p:txBody>
      </p:sp>
      <p:sp>
        <p:nvSpPr>
          <p:cNvPr id="5" name="Footer Placeholder 4"/>
          <p:cNvSpPr>
            <a:spLocks noGrp="1"/>
          </p:cNvSpPr>
          <p:nvPr>
            <p:ph type="ftr" sz="quarter" idx="15"/>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6"/>
          </p:nvPr>
        </p:nvSpPr>
        <p:spPr/>
        <p:txBody>
          <a:bodyPr/>
          <a:lstStyle>
            <a:lvl1pPr eaLnBrk="1" hangingPunct="1">
              <a:defRPr/>
            </a:lvl1pPr>
          </a:lstStyle>
          <a:p>
            <a:pPr>
              <a:defRPr/>
            </a:pPr>
            <a:fld id="{63063E05-DD0E-4B87-A385-E1E2C3A8BF60}" type="slidenum">
              <a:rPr lang="en-US"/>
              <a:pPr>
                <a:defRPr/>
              </a:pPr>
              <a:t>‹#›</a:t>
            </a:fld>
            <a:endParaRPr lang="en-US"/>
          </a:p>
        </p:txBody>
      </p:sp>
    </p:spTree>
    <p:extLst>
      <p:ext uri="{BB962C8B-B14F-4D97-AF65-F5344CB8AC3E}">
        <p14:creationId xmlns:p14="http://schemas.microsoft.com/office/powerpoint/2010/main" val="1990393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1C862-863C-1049-B815-D2D89C06AE21}" type="datetimeFigureOut">
              <a:rPr lang="en-US" smtClean="0">
                <a:solidFill>
                  <a:prstClr val="black">
                    <a:tint val="75000"/>
                  </a:prstClr>
                </a:solidFill>
              </a:rPr>
              <a:pPr/>
              <a:t>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F687F8-F7F6-954B-BDD7-EE8ECDD5A3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289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1C862-863C-1049-B815-D2D89C06AE21}"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F687F8-F7F6-954B-BDD7-EE8ECDD5A3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458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1C862-863C-1049-B815-D2D89C06AE21}"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F687F8-F7F6-954B-BDD7-EE8ECDD5A3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942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0825" cy="6850063"/>
            <a:chOff x="0" y="0"/>
            <a:chExt cx="5758" cy="4315"/>
          </a:xfrm>
        </p:grpSpPr>
        <p:grpSp>
          <p:nvGrpSpPr>
            <p:cNvPr id="25603" name="Group 3"/>
            <p:cNvGrpSpPr>
              <a:grpSpLocks/>
            </p:cNvGrpSpPr>
            <p:nvPr userDrawn="1"/>
          </p:nvGrpSpPr>
          <p:grpSpPr bwMode="auto">
            <a:xfrm>
              <a:off x="1728" y="2230"/>
              <a:ext cx="4027" cy="2085"/>
              <a:chOff x="1728" y="2230"/>
              <a:chExt cx="4027" cy="2085"/>
            </a:xfrm>
          </p:grpSpPr>
          <p:sp>
            <p:nvSpPr>
              <p:cNvPr id="25604"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sp>
            <p:nvSpPr>
              <p:cNvPr id="25605"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sp>
            <p:nvSpPr>
              <p:cNvPr id="25606"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sp>
            <p:nvSpPr>
              <p:cNvPr id="25607"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sp>
            <p:nvSpPr>
              <p:cNvPr id="25608"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grpSp>
        <p:sp>
          <p:nvSpPr>
            <p:cNvPr id="25609"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sp>
          <p:nvSpPr>
            <p:cNvPr id="25610"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grpSp>
      <p:sp>
        <p:nvSpPr>
          <p:cNvPr id="2561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smtClean="0"/>
              <a:t>Click to edit Master title style</a:t>
            </a:r>
          </a:p>
        </p:txBody>
      </p:sp>
      <p:sp>
        <p:nvSpPr>
          <p:cNvPr id="2561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25613"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en-US">
              <a:solidFill>
                <a:srgbClr val="FFFFFF"/>
              </a:solidFill>
            </a:endParaRPr>
          </a:p>
        </p:txBody>
      </p:sp>
      <p:sp>
        <p:nvSpPr>
          <p:cNvPr id="25614"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en-US">
              <a:solidFill>
                <a:srgbClr val="FFFFFF"/>
              </a:solidFill>
            </a:endParaRPr>
          </a:p>
        </p:txBody>
      </p:sp>
      <p:sp>
        <p:nvSpPr>
          <p:cNvPr id="25615" name="Rectangle 15"/>
          <p:cNvSpPr>
            <a:spLocks noGrp="1" noChangeArrowheads="1"/>
          </p:cNvSpPr>
          <p:nvPr>
            <p:ph type="sldNum" sz="quarter" idx="4"/>
          </p:nvPr>
        </p:nvSpPr>
        <p:spPr>
          <a:xfrm>
            <a:off x="6553200" y="6254750"/>
            <a:ext cx="2133600" cy="476250"/>
          </a:xfrm>
        </p:spPr>
        <p:txBody>
          <a:bodyPr/>
          <a:lstStyle>
            <a:lvl1pPr>
              <a:defRPr/>
            </a:lvl1pPr>
          </a:lstStyle>
          <a:p>
            <a:fld id="{BAEB59CC-E92B-40FF-85C9-885C83FFBD4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742926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ED3801F4-36AF-48C0-AB27-0907C663F7A2}" type="slidenum">
              <a:rPr lang="en-US" altLang="en-US">
                <a:solidFill>
                  <a:srgbClr val="FFFFFF"/>
                </a:solidFill>
              </a: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922620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919E8071-1AB9-42A5-A6BD-62F8512A4DD6}" type="slidenum">
              <a:rPr lang="en-US" altLang="en-US">
                <a:solidFill>
                  <a:srgbClr val="FFFFFF"/>
                </a:solidFill>
              </a: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296887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F9074540-6E63-410A-B5F9-066769A61841}" type="slidenum">
              <a:rPr lang="en-US" altLang="en-US">
                <a:solidFill>
                  <a:srgbClr val="FFFFFF"/>
                </a:solidFill>
              </a:rPr>
              <a:pPr/>
              <a:t>‹#›</a:t>
            </a:fld>
            <a:endParaRPr lang="en-US" alt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580394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3666064F-DA57-40C4-89A9-D0FB31F11114}" type="slidenum">
              <a:rPr lang="en-US" altLang="en-US">
                <a:solidFill>
                  <a:srgbClr val="FFFFFF"/>
                </a:solidFill>
              </a:rPr>
              <a:pPr/>
              <a:t>‹#›</a:t>
            </a:fld>
            <a:endParaRPr lang="en-US" altLang="en-US">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68996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5A1053A4-5E1F-4481-906A-9A35A28D3730}" type="slidenum">
              <a:rPr lang="en-US" altLang="en-US">
                <a:solidFill>
                  <a:srgbClr val="FFFFFF"/>
                </a:solidFill>
              </a:rPr>
              <a:pPr/>
              <a:t>‹#›</a:t>
            </a:fld>
            <a:endParaRPr lang="en-US" altLang="en-US">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206811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58B0BF79-8B2B-493E-A03A-CFD54846D813}" type="slidenum">
              <a:rPr lang="en-US" altLang="en-US">
                <a:solidFill>
                  <a:srgbClr val="FFFFFF"/>
                </a:solidFill>
              </a:rPr>
              <a:pPr/>
              <a:t>‹#›</a:t>
            </a:fld>
            <a:endParaRPr lang="en-US" altLang="en-US">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35100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endParaRPr>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endParaRPr>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eaLnBrk="1" hangingPunct="1">
              <a:defRPr/>
            </a:lvl1pPr>
          </a:lstStyle>
          <a:p>
            <a:pPr>
              <a:defRPr/>
            </a:pPr>
            <a:endParaRPr lang="en-US"/>
          </a:p>
        </p:txBody>
      </p:sp>
      <p:sp>
        <p:nvSpPr>
          <p:cNvPr id="9" name="Footer Placeholder 4"/>
          <p:cNvSpPr>
            <a:spLocks noGrp="1"/>
          </p:cNvSpPr>
          <p:nvPr>
            <p:ph type="ftr" sz="quarter" idx="11"/>
          </p:nvPr>
        </p:nvSpPr>
        <p:spPr/>
        <p:txBody>
          <a:bodyPr/>
          <a:lstStyle>
            <a:lvl1pPr eaLnBrk="1" hangingPunct="1">
              <a:defRPr/>
            </a:lvl1pPr>
          </a:lstStyle>
          <a:p>
            <a:pPr>
              <a:defRPr/>
            </a:pPr>
            <a:endParaRPr lang="en-US"/>
          </a:p>
        </p:txBody>
      </p:sp>
      <p:sp>
        <p:nvSpPr>
          <p:cNvPr id="10" name="Slide Number Placeholder 5"/>
          <p:cNvSpPr>
            <a:spLocks noGrp="1"/>
          </p:cNvSpPr>
          <p:nvPr>
            <p:ph type="sldNum" sz="quarter" idx="12"/>
          </p:nvPr>
        </p:nvSpPr>
        <p:spPr/>
        <p:txBody>
          <a:bodyPr/>
          <a:lstStyle>
            <a:lvl1pPr eaLnBrk="1" hangingPunct="1">
              <a:defRPr/>
            </a:lvl1pPr>
          </a:lstStyle>
          <a:p>
            <a:pPr>
              <a:defRPr/>
            </a:pPr>
            <a:fld id="{AC08A171-65AA-424D-B380-EB8FF8D20781}" type="slidenum">
              <a:rPr lang="en-US"/>
              <a:pPr>
                <a:defRPr/>
              </a:pPr>
              <a:t>‹#›</a:t>
            </a:fld>
            <a:endParaRPr lang="en-US"/>
          </a:p>
        </p:txBody>
      </p:sp>
    </p:spTree>
    <p:extLst>
      <p:ext uri="{BB962C8B-B14F-4D97-AF65-F5344CB8AC3E}">
        <p14:creationId xmlns:p14="http://schemas.microsoft.com/office/powerpoint/2010/main" val="2950196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09BE9BA7-676E-4442-90EE-B5571BA0355A}" type="slidenum">
              <a:rPr lang="en-US" altLang="en-US">
                <a:solidFill>
                  <a:srgbClr val="FFFFFF"/>
                </a:solidFill>
              </a:rPr>
              <a:pPr/>
              <a:t>‹#›</a:t>
            </a:fld>
            <a:endParaRPr lang="en-US" alt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464561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E3818EA3-B3DB-408D-93BE-1455D3B4E3D0}" type="slidenum">
              <a:rPr lang="en-US" altLang="en-US">
                <a:solidFill>
                  <a:srgbClr val="FFFFFF"/>
                </a:solidFill>
              </a:rPr>
              <a:pPr/>
              <a:t>‹#›</a:t>
            </a:fld>
            <a:endParaRPr lang="en-US" alt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629823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2CB34987-F533-471D-A363-D45AAA5600FC}" type="slidenum">
              <a:rPr lang="en-US" altLang="en-US">
                <a:solidFill>
                  <a:srgbClr val="FFFFFF"/>
                </a:solidFill>
              </a: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686741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10D8E88-6D4B-480F-8520-E468EBFD60A8}" type="slidenum">
              <a:rPr lang="en-US" altLang="en-US">
                <a:solidFill>
                  <a:srgbClr val="FFFFFF"/>
                </a:solidFill>
              </a: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300720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E3B9736F-6752-4DF0-9ABC-0413FB45322C}" type="slidenum">
              <a:rPr lang="en-US" altLang="en-US">
                <a:solidFill>
                  <a:srgbClr val="FFFFFF"/>
                </a:solidFill>
              </a:rPr>
              <a:pPr/>
              <a:t>‹#›</a:t>
            </a:fld>
            <a:endParaRPr lang="en-US" altLang="en-US">
              <a:solidFill>
                <a:srgbClr val="FFFFFF"/>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168981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48CA7750-9B5C-494B-BA0C-E4D0DA5C4589}" type="slidenum">
              <a:rPr lang="en-US" altLang="en-US">
                <a:solidFill>
                  <a:srgbClr val="FFFFFF"/>
                </a:solidFill>
              </a:rPr>
              <a:pPr/>
              <a:t>‹#›</a:t>
            </a:fld>
            <a:endParaRPr lang="en-US" altLang="en-US">
              <a:solidFill>
                <a:srgbClr val="FFFFFF"/>
              </a:solidFill>
            </a:endParaRPr>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411715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65A2FC04-A338-4B8E-8E49-C08C9C20AFD8}" type="slidenum">
              <a:rPr lang="en-US" altLang="en-US">
                <a:solidFill>
                  <a:srgbClr val="FFFFFF"/>
                </a:solidFill>
              </a:rPr>
              <a:pPr/>
              <a:t>‹#›</a:t>
            </a:fld>
            <a:endParaRPr lang="en-US" altLang="en-US">
              <a:solidFill>
                <a:srgbClr val="FFFFFF"/>
              </a:solidFill>
            </a:endParaRPr>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348308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22D4CD03-1682-4B68-84CA-88FBA136E879}" type="slidenum">
              <a:rPr lang="en-US" altLang="en-US">
                <a:solidFill>
                  <a:srgbClr val="FFFFFF"/>
                </a:solidFill>
              </a:rPr>
              <a:pPr/>
              <a:t>‹#›</a:t>
            </a:fld>
            <a:endParaRPr lang="en-US" altLang="en-US">
              <a:solidFill>
                <a:srgbClr val="FFFFFF"/>
              </a:solidFill>
            </a:endParaRPr>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599711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AAD930-E77F-F040-B8B8-FA08A8584CE5}"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1E3E-43E0-4147-A402-7F0366EFB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819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AD930-E77F-F040-B8B8-FA08A8584CE5}"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1E3E-43E0-4147-A402-7F0366EFB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85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eaLnBrk="1" hangingPunct="1">
              <a:defRPr/>
            </a:lvl1pPr>
          </a:lstStyle>
          <a:p>
            <a:pPr>
              <a:defRPr/>
            </a:pPr>
            <a:endParaRPr lang="en-US"/>
          </a:p>
        </p:txBody>
      </p:sp>
      <p:sp>
        <p:nvSpPr>
          <p:cNvPr id="6" name="Footer Placeholder 5"/>
          <p:cNvSpPr>
            <a:spLocks noGrp="1"/>
          </p:cNvSpPr>
          <p:nvPr>
            <p:ph type="ftr" sz="quarter" idx="16"/>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7"/>
          </p:nvPr>
        </p:nvSpPr>
        <p:spPr/>
        <p:txBody>
          <a:bodyPr/>
          <a:lstStyle>
            <a:lvl1pPr eaLnBrk="1" hangingPunct="1">
              <a:defRPr/>
            </a:lvl1pPr>
          </a:lstStyle>
          <a:p>
            <a:pPr>
              <a:defRPr/>
            </a:pPr>
            <a:fld id="{D277CDFB-0078-4418-91B6-9BB221DC6810}" type="slidenum">
              <a:rPr lang="en-US"/>
              <a:pPr>
                <a:defRPr/>
              </a:pPr>
              <a:t>‹#›</a:t>
            </a:fld>
            <a:endParaRPr lang="en-US"/>
          </a:p>
        </p:txBody>
      </p:sp>
    </p:spTree>
    <p:extLst>
      <p:ext uri="{BB962C8B-B14F-4D97-AF65-F5344CB8AC3E}">
        <p14:creationId xmlns:p14="http://schemas.microsoft.com/office/powerpoint/2010/main" val="1550327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AAD930-E77F-F040-B8B8-FA08A8584CE5}"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1E3E-43E0-4147-A402-7F0366EFB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68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AAD930-E77F-F040-B8B8-FA08A8584CE5}" type="datetimeFigureOut">
              <a:rPr lang="en-US" smtClean="0">
                <a:solidFill>
                  <a:prstClr val="black">
                    <a:tint val="75000"/>
                  </a:prstClr>
                </a:solidFill>
              </a:rPr>
              <a:pPr/>
              <a:t>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1E3E-43E0-4147-A402-7F0366EFB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642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AAD930-E77F-F040-B8B8-FA08A8584CE5}" type="datetimeFigureOut">
              <a:rPr lang="en-US" smtClean="0">
                <a:solidFill>
                  <a:prstClr val="black">
                    <a:tint val="75000"/>
                  </a:prstClr>
                </a:solidFill>
              </a:rPr>
              <a:pPr/>
              <a:t>11/8/2016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A61E3E-43E0-4147-A402-7F0366EFB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081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AAD930-E77F-F040-B8B8-FA08A8584CE5}" type="datetimeFigureOut">
              <a:rPr lang="en-US" smtClean="0">
                <a:solidFill>
                  <a:prstClr val="black">
                    <a:tint val="75000"/>
                  </a:prstClr>
                </a:solidFill>
              </a:rPr>
              <a:pPr/>
              <a:t>11/8/2016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A61E3E-43E0-4147-A402-7F0366EFB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668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D930-E77F-F040-B8B8-FA08A8584CE5}" type="datetimeFigureOut">
              <a:rPr lang="en-US" smtClean="0">
                <a:solidFill>
                  <a:prstClr val="black">
                    <a:tint val="75000"/>
                  </a:prstClr>
                </a:solidFill>
              </a:rPr>
              <a:pPr/>
              <a:t>11/8/2016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A61E3E-43E0-4147-A402-7F0366EFB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170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AD930-E77F-F040-B8B8-FA08A8584CE5}" type="datetimeFigureOut">
              <a:rPr lang="en-US" smtClean="0">
                <a:solidFill>
                  <a:prstClr val="black">
                    <a:tint val="75000"/>
                  </a:prstClr>
                </a:solidFill>
              </a:rPr>
              <a:pPr/>
              <a:t>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1E3E-43E0-4147-A402-7F0366EFB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886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AD930-E77F-F040-B8B8-FA08A8584CE5}" type="datetimeFigureOut">
              <a:rPr lang="en-US" smtClean="0">
                <a:solidFill>
                  <a:prstClr val="black">
                    <a:tint val="75000"/>
                  </a:prstClr>
                </a:solidFill>
              </a:rPr>
              <a:pPr/>
              <a:t>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1E3E-43E0-4147-A402-7F0366EFB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460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AD930-E77F-F040-B8B8-FA08A8584CE5}"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1E3E-43E0-4147-A402-7F0366EFB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9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AD930-E77F-F040-B8B8-FA08A8584CE5}"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1E3E-43E0-4147-A402-7F0366EFB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003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41872C-2A88-114D-8EE4-56E922DC68C8}"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88CF9C-ACB4-2745-B2CB-906828A960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1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6"/>
          <p:cNvSpPr>
            <a:spLocks noGrp="1"/>
          </p:cNvSpPr>
          <p:nvPr>
            <p:ph type="dt" sz="half" idx="10"/>
          </p:nvPr>
        </p:nvSpPr>
        <p:spPr/>
        <p:txBody>
          <a:bodyPr/>
          <a:lstStyle>
            <a:lvl1pPr eaLnBrk="1" hangingPunct="1">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vl1pPr>
          </a:lstStyle>
          <a:p>
            <a:pPr>
              <a:defRPr/>
            </a:pPr>
            <a:fld id="{D32753F4-CA90-4641-A940-4A21E66C14A4}" type="slidenum">
              <a:rPr lang="en-US"/>
              <a:pPr>
                <a:defRPr/>
              </a:pPr>
              <a:t>‹#›</a:t>
            </a:fld>
            <a:endParaRPr lang="en-US"/>
          </a:p>
        </p:txBody>
      </p:sp>
    </p:spTree>
    <p:extLst>
      <p:ext uri="{BB962C8B-B14F-4D97-AF65-F5344CB8AC3E}">
        <p14:creationId xmlns:p14="http://schemas.microsoft.com/office/powerpoint/2010/main" val="36018195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1872C-2A88-114D-8EE4-56E922DC68C8}"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88CF9C-ACB4-2745-B2CB-906828A960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924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1872C-2A88-114D-8EE4-56E922DC68C8}"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88CF9C-ACB4-2745-B2CB-906828A960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525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41872C-2A88-114D-8EE4-56E922DC68C8}" type="datetimeFigureOut">
              <a:rPr lang="en-US" smtClean="0">
                <a:solidFill>
                  <a:prstClr val="black">
                    <a:tint val="75000"/>
                  </a:prstClr>
                </a:solidFill>
              </a:rPr>
              <a:pPr/>
              <a:t>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88CF9C-ACB4-2745-B2CB-906828A960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881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41872C-2A88-114D-8EE4-56E922DC68C8}" type="datetimeFigureOut">
              <a:rPr lang="en-US" smtClean="0">
                <a:solidFill>
                  <a:prstClr val="black">
                    <a:tint val="75000"/>
                  </a:prstClr>
                </a:solidFill>
              </a:rPr>
              <a:pPr/>
              <a:t>11/8/2016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88CF9C-ACB4-2745-B2CB-906828A960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787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41872C-2A88-114D-8EE4-56E922DC68C8}" type="datetimeFigureOut">
              <a:rPr lang="en-US" smtClean="0">
                <a:solidFill>
                  <a:prstClr val="black">
                    <a:tint val="75000"/>
                  </a:prstClr>
                </a:solidFill>
              </a:rPr>
              <a:pPr/>
              <a:t>11/8/2016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88CF9C-ACB4-2745-B2CB-906828A960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1800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1872C-2A88-114D-8EE4-56E922DC68C8}" type="datetimeFigureOut">
              <a:rPr lang="en-US" smtClean="0">
                <a:solidFill>
                  <a:prstClr val="black">
                    <a:tint val="75000"/>
                  </a:prstClr>
                </a:solidFill>
              </a:rPr>
              <a:pPr/>
              <a:t>11/8/2016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88CF9C-ACB4-2745-B2CB-906828A960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407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1872C-2A88-114D-8EE4-56E922DC68C8}" type="datetimeFigureOut">
              <a:rPr lang="en-US" smtClean="0">
                <a:solidFill>
                  <a:prstClr val="black">
                    <a:tint val="75000"/>
                  </a:prstClr>
                </a:solidFill>
              </a:rPr>
              <a:pPr/>
              <a:t>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88CF9C-ACB4-2745-B2CB-906828A960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947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1872C-2A88-114D-8EE4-56E922DC68C8}" type="datetimeFigureOut">
              <a:rPr lang="en-US" smtClean="0">
                <a:solidFill>
                  <a:prstClr val="black">
                    <a:tint val="75000"/>
                  </a:prstClr>
                </a:solidFill>
              </a:rPr>
              <a:pPr/>
              <a:t>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88CF9C-ACB4-2745-B2CB-906828A960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426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1872C-2A88-114D-8EE4-56E922DC68C8}"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88CF9C-ACB4-2745-B2CB-906828A960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3926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1872C-2A88-114D-8EE4-56E922DC68C8}"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88CF9C-ACB4-2745-B2CB-906828A960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02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vl1pPr>
          </a:lstStyle>
          <a:p>
            <a:pPr>
              <a:defRPr/>
            </a:pPr>
            <a:fld id="{BB0356E9-DDB1-4BA3-8D48-4D3348F41C9D}" type="slidenum">
              <a:rPr lang="en-US"/>
              <a:pPr>
                <a:defRPr/>
              </a:pPr>
              <a:t>‹#›</a:t>
            </a:fld>
            <a:endParaRPr lang="en-US"/>
          </a:p>
        </p:txBody>
      </p:sp>
    </p:spTree>
    <p:extLst>
      <p:ext uri="{BB962C8B-B14F-4D97-AF65-F5344CB8AC3E}">
        <p14:creationId xmlns:p14="http://schemas.microsoft.com/office/powerpoint/2010/main" val="393004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vl1pPr>
          </a:lstStyle>
          <a:p>
            <a:pPr>
              <a:defRPr/>
            </a:pPr>
            <a:fld id="{64CB7521-4566-4A93-83C7-51864FBEDB4F}" type="slidenum">
              <a:rPr lang="en-US"/>
              <a:pPr>
                <a:defRPr/>
              </a:pPr>
              <a:t>‹#›</a:t>
            </a:fld>
            <a:endParaRPr lang="en-US"/>
          </a:p>
        </p:txBody>
      </p:sp>
    </p:spTree>
    <p:extLst>
      <p:ext uri="{BB962C8B-B14F-4D97-AF65-F5344CB8AC3E}">
        <p14:creationId xmlns:p14="http://schemas.microsoft.com/office/powerpoint/2010/main" val="34207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5D7349B9-D21D-445B-822A-DBA505F6E16E}" type="slidenum">
              <a:rPr lang="en-US"/>
              <a:pPr>
                <a:defRPr/>
              </a:pPr>
              <a:t>‹#›</a:t>
            </a:fld>
            <a:endParaRPr lang="en-US"/>
          </a:p>
        </p:txBody>
      </p:sp>
    </p:spTree>
    <p:extLst>
      <p:ext uri="{BB962C8B-B14F-4D97-AF65-F5344CB8AC3E}">
        <p14:creationId xmlns:p14="http://schemas.microsoft.com/office/powerpoint/2010/main" val="87654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endParaRPr>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endParaRPr>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eaLnBrk="1" hangingPunct="1">
              <a:defRPr/>
            </a:lvl1pPr>
          </a:lstStyle>
          <a:p>
            <a:pPr>
              <a:defRPr/>
            </a:pPr>
            <a:endParaRPr lang="en-US"/>
          </a:p>
        </p:txBody>
      </p:sp>
      <p:sp>
        <p:nvSpPr>
          <p:cNvPr id="10" name="Footer Placeholder 5"/>
          <p:cNvSpPr>
            <a:spLocks noGrp="1"/>
          </p:cNvSpPr>
          <p:nvPr>
            <p:ph type="ftr" sz="quarter" idx="11"/>
          </p:nvPr>
        </p:nvSpPr>
        <p:spPr/>
        <p:txBody>
          <a:bodyPr/>
          <a:lstStyle>
            <a:lvl1pPr eaLnBrk="1" hangingPunct="1">
              <a:defRPr/>
            </a:lvl1pPr>
          </a:lstStyle>
          <a:p>
            <a:pPr>
              <a:defRPr/>
            </a:pPr>
            <a:endParaRPr lang="en-US"/>
          </a:p>
        </p:txBody>
      </p:sp>
      <p:sp>
        <p:nvSpPr>
          <p:cNvPr id="11" name="Slide Number Placeholder 6"/>
          <p:cNvSpPr>
            <a:spLocks noGrp="1"/>
          </p:cNvSpPr>
          <p:nvPr>
            <p:ph type="sldNum" sz="quarter" idx="12"/>
          </p:nvPr>
        </p:nvSpPr>
        <p:spPr/>
        <p:txBody>
          <a:bodyPr/>
          <a:lstStyle>
            <a:lvl1pPr eaLnBrk="1" hangingPunct="1">
              <a:defRPr/>
            </a:lvl1pPr>
          </a:lstStyle>
          <a:p>
            <a:pPr>
              <a:defRPr/>
            </a:pPr>
            <a:fld id="{0B0762B3-5A2D-44CD-BEF2-0ECC259FAED9}" type="slidenum">
              <a:rPr lang="en-US"/>
              <a:pPr>
                <a:defRPr/>
              </a:pPr>
              <a:t>‹#›</a:t>
            </a:fld>
            <a:endParaRPr lang="en-US"/>
          </a:p>
        </p:txBody>
      </p:sp>
    </p:spTree>
    <p:extLst>
      <p:ext uri="{BB962C8B-B14F-4D97-AF65-F5344CB8AC3E}">
        <p14:creationId xmlns:p14="http://schemas.microsoft.com/office/powerpoint/2010/main" val="97980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prstClr val="black">
                    <a:lumMod val="50000"/>
                    <a:lumOff val="50000"/>
                  </a:prstClr>
                </a:solidFill>
              </a:defRPr>
            </a:lvl1pPr>
          </a:lstStyle>
          <a:p>
            <a:pPr fontAlgn="base">
              <a:spcBef>
                <a:spcPct val="0"/>
              </a:spcBef>
              <a:spcAft>
                <a:spcPct val="0"/>
              </a:spcAft>
              <a:defRPr/>
            </a:pPr>
            <a:endParaRPr lang="en-US">
              <a:latin typeface="Times New Roman" pitchFamily="18" charset="0"/>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a:solidFill>
                  <a:prstClr val="black">
                    <a:lumMod val="50000"/>
                    <a:lumOff val="50000"/>
                  </a:prstClr>
                </a:solidFill>
              </a:defRPr>
            </a:lvl1pPr>
          </a:lstStyle>
          <a:p>
            <a:pPr fontAlgn="base">
              <a:spcBef>
                <a:spcPct val="0"/>
              </a:spcBef>
              <a:spcAft>
                <a:spcPct val="0"/>
              </a:spcAft>
              <a:defRPr/>
            </a:pPr>
            <a:endParaRPr lang="en-US">
              <a:latin typeface="Times New Roman" pitchFamily="18" charset="0"/>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prstClr val="black">
                    <a:lumMod val="50000"/>
                    <a:lumOff val="50000"/>
                  </a:prstClr>
                </a:solidFill>
              </a:defRPr>
            </a:lvl1pPr>
          </a:lstStyle>
          <a:p>
            <a:pPr fontAlgn="base">
              <a:spcBef>
                <a:spcPct val="0"/>
              </a:spcBef>
              <a:spcAft>
                <a:spcPct val="0"/>
              </a:spcAft>
              <a:defRPr/>
            </a:pPr>
            <a:fld id="{775BB8F2-8821-46FE-B572-D8C3C9C3DBA3}" type="slidenum">
              <a:rPr lang="en-US">
                <a:latin typeface="Times New Roman" pitchFamily="18" charset="0"/>
              </a:rPr>
              <a:pPr fontAlgn="base">
                <a:spcBef>
                  <a:spcPct val="0"/>
                </a:spcBef>
                <a:spcAft>
                  <a:spcPct val="0"/>
                </a:spcAft>
                <a:defRPr/>
              </a:pPr>
              <a:t>‹#›</a:t>
            </a:fld>
            <a:endParaRPr lang="en-US">
              <a:latin typeface="Times New Roman" pitchFamily="18" charset="0"/>
            </a:endParaRPr>
          </a:p>
        </p:txBody>
      </p:sp>
    </p:spTree>
    <p:extLst>
      <p:ext uri="{BB962C8B-B14F-4D97-AF65-F5344CB8AC3E}">
        <p14:creationId xmlns:p14="http://schemas.microsoft.com/office/powerpoint/2010/main" val="402250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3D1C862-863C-1049-B815-D2D89C06AE21}" type="datetimeFigureOut">
              <a:rPr lang="en-US" smtClean="0">
                <a:solidFill>
                  <a:prstClr val="black">
                    <a:tint val="75000"/>
                  </a:prstClr>
                </a:solidFill>
              </a:rPr>
              <a:pPr defTabSz="457200"/>
              <a:t>11/8/2016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CF687F8-F7F6-954B-BDD7-EE8ECDD5A3C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637964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effectLst/>
              </a:defRPr>
            </a:lvl1pPr>
          </a:lstStyle>
          <a:p>
            <a:pPr fontAlgn="base">
              <a:spcBef>
                <a:spcPct val="0"/>
              </a:spcBef>
              <a:spcAft>
                <a:spcPct val="0"/>
              </a:spcAft>
            </a:pPr>
            <a:endParaRPr lang="en-US" altLang="en-US">
              <a:solidFill>
                <a:srgbClr val="FFFFFF"/>
              </a:solidFill>
              <a:latin typeface="Arial" charset="0"/>
            </a:endParaRPr>
          </a:p>
        </p:txBody>
      </p:sp>
      <p:sp>
        <p:nvSpPr>
          <p:cNvPr id="2457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defRPr>
            </a:lvl1pPr>
          </a:lstStyle>
          <a:p>
            <a:pPr fontAlgn="base">
              <a:spcBef>
                <a:spcPct val="0"/>
              </a:spcBef>
              <a:spcAft>
                <a:spcPct val="0"/>
              </a:spcAft>
            </a:pPr>
            <a:fld id="{D8011C85-EFDE-42CA-8149-5408C9DB1D55}" type="slidenum">
              <a:rPr lang="en-US" altLang="en-US">
                <a:solidFill>
                  <a:srgbClr val="FFFFFF"/>
                </a:solidFill>
                <a:latin typeface="Arial" charset="0"/>
              </a:rPr>
              <a:pPr fontAlgn="base">
                <a:spcBef>
                  <a:spcPct val="0"/>
                </a:spcBef>
                <a:spcAft>
                  <a:spcPct val="0"/>
                </a:spcAft>
              </a:pPr>
              <a:t>‹#›</a:t>
            </a:fld>
            <a:endParaRPr lang="en-US" altLang="en-US">
              <a:solidFill>
                <a:srgbClr val="FFFFFF"/>
              </a:solidFill>
              <a:latin typeface="Arial" charset="0"/>
            </a:endParaRPr>
          </a:p>
        </p:txBody>
      </p:sp>
      <p:grpSp>
        <p:nvGrpSpPr>
          <p:cNvPr id="24580" name="Group 4"/>
          <p:cNvGrpSpPr>
            <a:grpSpLocks/>
          </p:cNvGrpSpPr>
          <p:nvPr/>
        </p:nvGrpSpPr>
        <p:grpSpPr bwMode="auto">
          <a:xfrm>
            <a:off x="0" y="0"/>
            <a:ext cx="9140825" cy="6850063"/>
            <a:chOff x="0" y="0"/>
            <a:chExt cx="5758" cy="4315"/>
          </a:xfrm>
        </p:grpSpPr>
        <p:grpSp>
          <p:nvGrpSpPr>
            <p:cNvPr id="24581" name="Group 5"/>
            <p:cNvGrpSpPr>
              <a:grpSpLocks/>
            </p:cNvGrpSpPr>
            <p:nvPr userDrawn="1"/>
          </p:nvGrpSpPr>
          <p:grpSpPr bwMode="auto">
            <a:xfrm>
              <a:off x="1728" y="2230"/>
              <a:ext cx="4027" cy="2085"/>
              <a:chOff x="1728" y="2230"/>
              <a:chExt cx="4027" cy="2085"/>
            </a:xfrm>
          </p:grpSpPr>
          <p:sp>
            <p:nvSpPr>
              <p:cNvPr id="2458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sp>
            <p:nvSpPr>
              <p:cNvPr id="2458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sp>
            <p:nvSpPr>
              <p:cNvPr id="2458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sp>
            <p:nvSpPr>
              <p:cNvPr id="2458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sp>
            <p:nvSpPr>
              <p:cNvPr id="2458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grpSp>
        <p:sp>
          <p:nvSpPr>
            <p:cNvPr id="2458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sp>
          <p:nvSpPr>
            <p:cNvPr id="24588"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FFFFCC"/>
                </a:solidFill>
                <a:effectLst>
                  <a:outerShdw blurRad="38100" dist="38100" dir="2700000" algn="tl">
                    <a:srgbClr val="000000">
                      <a:alpha val="43137"/>
                    </a:srgbClr>
                  </a:outerShdw>
                </a:effectLst>
                <a:latin typeface="Arial" charset="0"/>
              </a:endParaRPr>
            </a:p>
          </p:txBody>
        </p:sp>
      </p:grpSp>
      <p:sp>
        <p:nvSpPr>
          <p:cNvPr id="2458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9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effectLst/>
              </a:defRPr>
            </a:lvl1pPr>
          </a:lstStyle>
          <a:p>
            <a:pPr fontAlgn="base">
              <a:spcBef>
                <a:spcPct val="0"/>
              </a:spcBef>
              <a:spcAft>
                <a:spcPct val="0"/>
              </a:spcAft>
            </a:pPr>
            <a:endParaRPr lang="en-US" altLang="en-US">
              <a:solidFill>
                <a:srgbClr val="FFFFFF"/>
              </a:solidFill>
              <a:latin typeface="Arial" charset="0"/>
            </a:endParaRPr>
          </a:p>
        </p:txBody>
      </p:sp>
      <p:sp>
        <p:nvSpPr>
          <p:cNvPr id="2459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9908766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EAAD930-E77F-F040-B8B8-FA08A8584CE5}" type="datetimeFigureOut">
              <a:rPr lang="en-US" smtClean="0">
                <a:solidFill>
                  <a:prstClr val="black">
                    <a:tint val="75000"/>
                  </a:prstClr>
                </a:solidFill>
              </a:rPr>
              <a:pPr defTabSz="457200"/>
              <a:t>11/8/2016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EA61E3E-43E0-4147-A402-7F0366EFB39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9144617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B41872C-2A88-114D-8EE4-56E922DC68C8}" type="datetimeFigureOut">
              <a:rPr lang="en-US" smtClean="0">
                <a:solidFill>
                  <a:prstClr val="black">
                    <a:tint val="75000"/>
                  </a:prstClr>
                </a:solidFill>
              </a:rPr>
              <a:pPr defTabSz="457200"/>
              <a:t>11/8/2016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E88CF9C-ACB4-2745-B2CB-906828A960A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495901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ure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70" y="223970"/>
            <a:ext cx="4582729" cy="6567824"/>
          </a:xfrm>
          <a:prstGeom prst="rect">
            <a:avLst/>
          </a:prstGeom>
        </p:spPr>
      </p:pic>
      <p:sp>
        <p:nvSpPr>
          <p:cNvPr id="2" name="Title 1"/>
          <p:cNvSpPr>
            <a:spLocks noGrp="1"/>
          </p:cNvSpPr>
          <p:nvPr>
            <p:ph type="ctrTitle"/>
          </p:nvPr>
        </p:nvSpPr>
        <p:spPr>
          <a:xfrm>
            <a:off x="3657600" y="0"/>
            <a:ext cx="5486400" cy="1447800"/>
          </a:xfrm>
        </p:spPr>
        <p:txBody>
          <a:bodyPr>
            <a:noAutofit/>
          </a:bodyPr>
          <a:lstStyle/>
          <a:p>
            <a:pPr algn="r"/>
            <a:r>
              <a:rPr lang="en-US" sz="2800" dirty="0">
                <a:solidFill>
                  <a:srgbClr val="C00000"/>
                </a:solidFill>
              </a:rPr>
              <a:t>Fire, dust, air and water: Improving aerosol biogeochemistry </a:t>
            </a:r>
            <a:r>
              <a:rPr lang="en-US" sz="2800" dirty="0" smtClean="0">
                <a:solidFill>
                  <a:srgbClr val="C00000"/>
                </a:solidFill>
              </a:rPr>
              <a:t>   interactions </a:t>
            </a:r>
            <a:r>
              <a:rPr lang="en-US" sz="2800" dirty="0">
                <a:solidFill>
                  <a:srgbClr val="C00000"/>
                </a:solidFill>
              </a:rPr>
              <a:t>in </a:t>
            </a:r>
            <a:r>
              <a:rPr lang="en-US" sz="2800" dirty="0" smtClean="0">
                <a:solidFill>
                  <a:srgbClr val="C00000"/>
                </a:solidFill>
              </a:rPr>
              <a:t>ACME (part2)</a:t>
            </a:r>
            <a:endParaRPr lang="en-US" sz="2800" dirty="0">
              <a:solidFill>
                <a:srgbClr val="C00000"/>
              </a:solidFill>
            </a:endParaRPr>
          </a:p>
        </p:txBody>
      </p:sp>
      <p:sp>
        <p:nvSpPr>
          <p:cNvPr id="5" name="TextBox 4"/>
          <p:cNvSpPr txBox="1"/>
          <p:nvPr/>
        </p:nvSpPr>
        <p:spPr>
          <a:xfrm>
            <a:off x="4648199" y="1600200"/>
            <a:ext cx="4495801" cy="4893647"/>
          </a:xfrm>
          <a:prstGeom prst="rect">
            <a:avLst/>
          </a:prstGeom>
          <a:noFill/>
        </p:spPr>
        <p:txBody>
          <a:bodyPr wrap="square" rtlCol="0">
            <a:spAutoFit/>
          </a:bodyPr>
          <a:lstStyle/>
          <a:p>
            <a:pPr defTabSz="457200"/>
            <a:r>
              <a:rPr lang="en-US" sz="2400" b="1" dirty="0" smtClean="0">
                <a:solidFill>
                  <a:srgbClr val="7030A0"/>
                </a:solidFill>
                <a:latin typeface="Times New Roman" panose="02020603050405020304" pitchFamily="18" charset="0"/>
                <a:cs typeface="Times New Roman" panose="02020603050405020304" pitchFamily="18" charset="0"/>
              </a:rPr>
              <a:t>Nitrogen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smtClean="0">
                <a:solidFill>
                  <a:srgbClr val="00B050"/>
                </a:solidFill>
                <a:latin typeface="Times New Roman" panose="02020603050405020304" pitchFamily="18" charset="0"/>
                <a:cs typeface="Times New Roman" panose="02020603050405020304" pitchFamily="18" charset="0"/>
              </a:rPr>
              <a:t>phosphorus</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iron</a:t>
            </a:r>
            <a:r>
              <a:rPr lang="en-US" sz="2400" b="1" dirty="0" smtClean="0">
                <a:solidFill>
                  <a:prstClr val="black"/>
                </a:solidFill>
                <a:latin typeface="Times New Roman" panose="02020603050405020304" pitchFamily="18" charset="0"/>
                <a:cs typeface="Times New Roman" panose="02020603050405020304" pitchFamily="18" charset="0"/>
              </a:rPr>
              <a:t>, and </a:t>
            </a:r>
            <a:r>
              <a:rPr lang="en-US" sz="2400" b="1" dirty="0" smtClean="0">
                <a:solidFill>
                  <a:srgbClr val="FFC000"/>
                </a:solidFill>
                <a:latin typeface="Times New Roman" panose="02020603050405020304" pitchFamily="18" charset="0"/>
                <a:cs typeface="Times New Roman" panose="02020603050405020304" pitchFamily="18" charset="0"/>
              </a:rPr>
              <a:t>silicon</a:t>
            </a:r>
            <a:r>
              <a:rPr lang="en-US" sz="2400" b="1" dirty="0" smtClean="0">
                <a:solidFill>
                  <a:prstClr val="black"/>
                </a:solidFill>
                <a:latin typeface="Times New Roman" panose="02020603050405020304" pitchFamily="18" charset="0"/>
                <a:cs typeface="Times New Roman" panose="02020603050405020304" pitchFamily="18" charset="0"/>
              </a:rPr>
              <a:t> are the nutrients that limit phytoplankton growth.</a:t>
            </a:r>
          </a:p>
          <a:p>
            <a:pPr defTabSz="457200"/>
            <a:endParaRPr lang="en-US" sz="2400" b="1" dirty="0">
              <a:solidFill>
                <a:prstClr val="black"/>
              </a:solidFill>
              <a:latin typeface="Times New Roman" panose="02020603050405020304" pitchFamily="18" charset="0"/>
              <a:cs typeface="Times New Roman" panose="02020603050405020304" pitchFamily="18" charset="0"/>
            </a:endParaRPr>
          </a:p>
          <a:p>
            <a:pPr defTabSz="457200"/>
            <a:r>
              <a:rPr lang="en-US" sz="2400" b="1" dirty="0" smtClean="0">
                <a:solidFill>
                  <a:prstClr val="black"/>
                </a:solidFill>
                <a:latin typeface="Times New Roman" panose="02020603050405020304" pitchFamily="18" charset="0"/>
                <a:cs typeface="Times New Roman" panose="02020603050405020304" pitchFamily="18" charset="0"/>
              </a:rPr>
              <a:t>They directly impact biological productivity and the export of carbon (</a:t>
            </a:r>
            <a:r>
              <a:rPr lang="en-US" sz="2400" b="1" dirty="0" smtClean="0">
                <a:solidFill>
                  <a:srgbClr val="FF0000"/>
                </a:solidFill>
                <a:latin typeface="Times New Roman" panose="02020603050405020304" pitchFamily="18" charset="0"/>
                <a:cs typeface="Times New Roman" panose="02020603050405020304" pitchFamily="18" charset="0"/>
              </a:rPr>
              <a:t>biological pump</a:t>
            </a:r>
            <a:r>
              <a:rPr lang="en-US" sz="2400" b="1" dirty="0" smtClean="0">
                <a:solidFill>
                  <a:prstClr val="black"/>
                </a:solidFill>
                <a:latin typeface="Times New Roman" panose="02020603050405020304" pitchFamily="18" charset="0"/>
                <a:cs typeface="Times New Roman" panose="02020603050405020304" pitchFamily="18" charset="0"/>
              </a:rPr>
              <a:t>), </a:t>
            </a:r>
          </a:p>
          <a:p>
            <a:pPr defTabSz="457200"/>
            <a:r>
              <a:rPr lang="en-US" sz="2400" b="1" dirty="0" smtClean="0">
                <a:solidFill>
                  <a:prstClr val="black"/>
                </a:solidFill>
                <a:latin typeface="Times New Roman" panose="02020603050405020304" pitchFamily="18" charset="0"/>
                <a:cs typeface="Times New Roman" panose="02020603050405020304" pitchFamily="18" charset="0"/>
              </a:rPr>
              <a:t>which modifies air-sea CO</a:t>
            </a:r>
            <a:r>
              <a:rPr lang="en-US" sz="2400" b="1" baseline="-25000" dirty="0" smtClean="0">
                <a:solidFill>
                  <a:prstClr val="black"/>
                </a:solidFill>
                <a:latin typeface="Times New Roman" panose="02020603050405020304" pitchFamily="18" charset="0"/>
                <a:cs typeface="Times New Roman" panose="02020603050405020304" pitchFamily="18" charset="0"/>
              </a:rPr>
              <a:t>2</a:t>
            </a:r>
            <a:r>
              <a:rPr lang="en-US" sz="2400" b="1" dirty="0" smtClean="0">
                <a:solidFill>
                  <a:prstClr val="black"/>
                </a:solidFill>
                <a:latin typeface="Times New Roman" panose="02020603050405020304" pitchFamily="18" charset="0"/>
                <a:cs typeface="Times New Roman" panose="02020603050405020304" pitchFamily="18" charset="0"/>
              </a:rPr>
              <a:t> flux and climate.</a:t>
            </a:r>
          </a:p>
          <a:p>
            <a:pPr defTabSz="457200"/>
            <a:endParaRPr lang="en-US" sz="2400" b="1" dirty="0">
              <a:solidFill>
                <a:prstClr val="black"/>
              </a:solidFill>
              <a:latin typeface="Times New Roman" panose="02020603050405020304" pitchFamily="18" charset="0"/>
              <a:cs typeface="Times New Roman" panose="02020603050405020304" pitchFamily="18" charset="0"/>
            </a:endParaRPr>
          </a:p>
          <a:p>
            <a:pPr defTabSz="457200"/>
            <a:r>
              <a:rPr lang="en-US" sz="2400" b="1" dirty="0" smtClean="0">
                <a:solidFill>
                  <a:prstClr val="black"/>
                </a:solidFill>
                <a:latin typeface="Times New Roman" panose="02020603050405020304" pitchFamily="18" charset="0"/>
                <a:cs typeface="Times New Roman" panose="02020603050405020304" pitchFamily="18" charset="0"/>
              </a:rPr>
              <a:t>To capture the carbon-climate feedbacks, we must simulate N, P, Fe and Si well.</a:t>
            </a:r>
          </a:p>
        </p:txBody>
      </p:sp>
    </p:spTree>
    <p:extLst>
      <p:ext uri="{BB962C8B-B14F-4D97-AF65-F5344CB8AC3E}">
        <p14:creationId xmlns:p14="http://schemas.microsoft.com/office/powerpoint/2010/main" val="477000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Box 2"/>
          <p:cNvSpPr txBox="1">
            <a:spLocks noChangeArrowheads="1"/>
          </p:cNvSpPr>
          <p:nvPr/>
        </p:nvSpPr>
        <p:spPr bwMode="auto">
          <a:xfrm>
            <a:off x="9525" y="0"/>
            <a:ext cx="9134475" cy="1200329"/>
          </a:xfrm>
          <a:prstGeom prst="rect">
            <a:avLst/>
          </a:prstGeom>
          <a:gradFill>
            <a:gsLst>
              <a:gs pos="0">
                <a:schemeClr val="accent1">
                  <a:tint val="66000"/>
                  <a:satMod val="160000"/>
                  <a:lumMod val="54000"/>
                  <a:lumOff val="46000"/>
                </a:schemeClr>
              </a:gs>
              <a:gs pos="50000">
                <a:schemeClr val="accent1">
                  <a:tint val="44500"/>
                  <a:satMod val="160000"/>
                </a:schemeClr>
              </a:gs>
              <a:gs pos="100000">
                <a:schemeClr val="accent1">
                  <a:tint val="23500"/>
                  <a:satMod val="160000"/>
                </a:schemeClr>
              </a:gs>
            </a:gsLst>
            <a:lin ang="5400000" scaled="0"/>
          </a:gradFill>
          <a:ln>
            <a:noFill/>
          </a:ln>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spcBef>
                <a:spcPct val="0"/>
              </a:spcBef>
              <a:spcAft>
                <a:spcPct val="0"/>
              </a:spcAft>
              <a:buClrTx/>
              <a:buSzTx/>
              <a:buNone/>
            </a:pPr>
            <a:r>
              <a:rPr lang="en-US" altLang="en-US" sz="3600" b="1" smtClean="0">
                <a:solidFill>
                  <a:prstClr val="black"/>
                </a:solidFill>
                <a:latin typeface="Times New Roman" pitchFamily="18" charset="0"/>
              </a:rPr>
              <a:t>Task 5 Development of offline and inverse tools for ACME  (Primeau)</a:t>
            </a:r>
          </a:p>
        </p:txBody>
      </p:sp>
      <p:sp>
        <p:nvSpPr>
          <p:cNvPr id="44037" name="TextBox 2"/>
          <p:cNvSpPr txBox="1">
            <a:spLocks noChangeArrowheads="1"/>
          </p:cNvSpPr>
          <p:nvPr/>
        </p:nvSpPr>
        <p:spPr bwMode="auto">
          <a:xfrm>
            <a:off x="9525" y="1221664"/>
            <a:ext cx="9134475" cy="696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4000"/>
              </a:lnSpc>
              <a:spcBef>
                <a:spcPct val="0"/>
              </a:spcBef>
              <a:spcAft>
                <a:spcPct val="0"/>
              </a:spcAft>
              <a:buClrTx/>
              <a:buSzTx/>
              <a:buNone/>
            </a:pPr>
            <a:r>
              <a:rPr lang="en-US" altLang="en-US" sz="2400" b="1" smtClean="0">
                <a:solidFill>
                  <a:prstClr val="black"/>
                </a:solidFill>
                <a:latin typeface="Times New Roman" pitchFamily="18" charset="0"/>
              </a:rPr>
              <a:t>1) </a:t>
            </a:r>
            <a:r>
              <a:rPr lang="en-US" sz="2400" b="1">
                <a:latin typeface="Times New Roman" panose="02020603050405020304" pitchFamily="18" charset="0"/>
                <a:cs typeface="Times New Roman" panose="02020603050405020304" pitchFamily="18" charset="0"/>
              </a:rPr>
              <a:t>Couple MPAS-O derived tracer transport matrices with MARBL. The code to produce the transport matrices is currently being developed as part of our SciDAC award</a:t>
            </a:r>
            <a:r>
              <a:rPr lang="en-US" sz="2400" b="1">
                <a:latin typeface="Times New Roman" panose="02020603050405020304" pitchFamily="18" charset="0"/>
                <a:cs typeface="Times New Roman" panose="02020603050405020304" pitchFamily="18" charset="0"/>
              </a:rPr>
              <a:t>. </a:t>
            </a:r>
            <a:endParaRPr lang="en-US" sz="2400" b="1" smtClean="0">
              <a:latin typeface="Times New Roman" panose="02020603050405020304" pitchFamily="18" charset="0"/>
              <a:cs typeface="Times New Roman" panose="02020603050405020304" pitchFamily="18" charset="0"/>
            </a:endParaRPr>
          </a:p>
          <a:p>
            <a:pPr eaLnBrk="1" fontAlgn="base" hangingPunct="1">
              <a:lnSpc>
                <a:spcPct val="114000"/>
              </a:lnSpc>
              <a:spcBef>
                <a:spcPct val="0"/>
              </a:spcBef>
              <a:spcAft>
                <a:spcPct val="0"/>
              </a:spcAft>
              <a:buClrTx/>
              <a:buSzTx/>
              <a:buNone/>
            </a:pPr>
            <a:endParaRPr lang="en-US" sz="2400" b="1">
              <a:latin typeface="Times New Roman" panose="02020603050405020304" pitchFamily="18" charset="0"/>
              <a:cs typeface="Times New Roman" panose="02020603050405020304" pitchFamily="18" charset="0"/>
            </a:endParaRPr>
          </a:p>
          <a:p>
            <a:pPr eaLnBrk="1" fontAlgn="base" hangingPunct="1">
              <a:lnSpc>
                <a:spcPct val="114000"/>
              </a:lnSpc>
              <a:spcBef>
                <a:spcPct val="0"/>
              </a:spcBef>
              <a:spcAft>
                <a:spcPct val="0"/>
              </a:spcAft>
              <a:buClrTx/>
              <a:buSzTx/>
              <a:buNone/>
            </a:pPr>
            <a:r>
              <a:rPr lang="en-US" sz="2400" b="1" smtClean="0">
                <a:latin typeface="Times New Roman" panose="02020603050405020304" pitchFamily="18" charset="0"/>
                <a:cs typeface="Times New Roman" panose="02020603050405020304" pitchFamily="18" charset="0"/>
              </a:rPr>
              <a:t>2) </a:t>
            </a:r>
            <a:r>
              <a:rPr lang="en-US" sz="2400" b="1">
                <a:latin typeface="Times New Roman" panose="02020603050405020304" pitchFamily="18" charset="0"/>
                <a:cs typeface="Times New Roman" panose="02020603050405020304" pitchFamily="18" charset="0"/>
              </a:rPr>
              <a:t>Once MARBL and the MPAS-O transport matrices become available we will explore the feasibility of developing a “black-box” solver for MARBL  coupled to tracer transport matrices. </a:t>
            </a:r>
          </a:p>
          <a:p>
            <a:pPr eaLnBrk="1" fontAlgn="base" hangingPunct="1">
              <a:lnSpc>
                <a:spcPct val="114000"/>
              </a:lnSpc>
              <a:spcBef>
                <a:spcPct val="0"/>
              </a:spcBef>
              <a:spcAft>
                <a:spcPct val="0"/>
              </a:spcAft>
              <a:buClrTx/>
              <a:buSzTx/>
              <a:buNone/>
            </a:pPr>
            <a:endParaRPr lang="en-US" sz="2400" b="1" smtClean="0">
              <a:latin typeface="Times New Roman" panose="02020603050405020304" pitchFamily="18" charset="0"/>
              <a:cs typeface="Times New Roman" panose="02020603050405020304" pitchFamily="18" charset="0"/>
            </a:endParaRPr>
          </a:p>
          <a:p>
            <a:pPr eaLnBrk="1" fontAlgn="base" hangingPunct="1">
              <a:lnSpc>
                <a:spcPct val="114000"/>
              </a:lnSpc>
              <a:spcBef>
                <a:spcPct val="0"/>
              </a:spcBef>
              <a:spcAft>
                <a:spcPct val="0"/>
              </a:spcAft>
              <a:buClrTx/>
              <a:buSzTx/>
              <a:buNone/>
            </a:pPr>
            <a:r>
              <a:rPr lang="en-US" sz="2400" b="1" smtClean="0">
                <a:latin typeface="Times New Roman" panose="02020603050405020304" pitchFamily="18" charset="0"/>
                <a:cs typeface="Times New Roman" panose="02020603050405020304" pitchFamily="18" charset="0"/>
              </a:rPr>
              <a:t>3) Optimize key ACME parameter values associated with the prescribed remineralization vs. depth profiles, accounting for O</a:t>
            </a:r>
            <a:r>
              <a:rPr lang="en-US" sz="2400" b="1" baseline="-25000" smtClean="0">
                <a:latin typeface="Times New Roman" panose="02020603050405020304" pitchFamily="18" charset="0"/>
                <a:cs typeface="Times New Roman" panose="02020603050405020304" pitchFamily="18" charset="0"/>
              </a:rPr>
              <a:t>2</a:t>
            </a:r>
            <a:r>
              <a:rPr lang="en-US" sz="2400" b="1" smtClean="0">
                <a:latin typeface="Times New Roman" panose="02020603050405020304" pitchFamily="18" charset="0"/>
                <a:cs typeface="Times New Roman" panose="02020603050405020304" pitchFamily="18" charset="0"/>
              </a:rPr>
              <a:t> effects.  Also, constrain the stoichiometry and Fe content of the sinking material using the model in conjunction with observations.</a:t>
            </a:r>
            <a:endParaRPr lang="en-US" sz="2400" b="1">
              <a:latin typeface="Times New Roman" panose="02020603050405020304" pitchFamily="18" charset="0"/>
              <a:cs typeface="Times New Roman" panose="02020603050405020304" pitchFamily="18" charset="0"/>
            </a:endParaRPr>
          </a:p>
          <a:p>
            <a:pPr eaLnBrk="1" fontAlgn="base" hangingPunct="1">
              <a:lnSpc>
                <a:spcPct val="114000"/>
              </a:lnSpc>
              <a:spcBef>
                <a:spcPct val="0"/>
              </a:spcBef>
              <a:spcAft>
                <a:spcPct val="0"/>
              </a:spcAft>
              <a:buClrTx/>
              <a:buSzTx/>
              <a:buFontTx/>
              <a:buNone/>
            </a:pPr>
            <a:endParaRPr lang="en-US" altLang="en-US" sz="2400" b="1"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endParaRPr lang="en-US" altLang="en-US" sz="2400" b="1"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endParaRPr lang="en-US" altLang="en-US" sz="2400" b="1"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endParaRPr lang="en-US" altLang="en-US" sz="2400" b="1"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endParaRPr lang="en-US" altLang="en-US" sz="800" b="1">
              <a:solidFill>
                <a:prstClr val="black"/>
              </a:solidFill>
              <a:latin typeface="Times New Roman" pitchFamily="18" charset="0"/>
            </a:endParaRPr>
          </a:p>
        </p:txBody>
      </p:sp>
    </p:spTree>
    <p:extLst>
      <p:ext uri="{BB962C8B-B14F-4D97-AF65-F5344CB8AC3E}">
        <p14:creationId xmlns:p14="http://schemas.microsoft.com/office/powerpoint/2010/main" val="4211225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208142"/>
            <a:ext cx="4724400" cy="2013765"/>
          </a:xfrm>
          <a:prstGeom prst="rect">
            <a:avLst/>
          </a:prstGeom>
        </p:spPr>
      </p:pic>
      <p:sp>
        <p:nvSpPr>
          <p:cNvPr id="44036" name="TextBox 2"/>
          <p:cNvSpPr txBox="1">
            <a:spLocks noChangeArrowheads="1"/>
          </p:cNvSpPr>
          <p:nvPr/>
        </p:nvSpPr>
        <p:spPr bwMode="auto">
          <a:xfrm>
            <a:off x="9525" y="0"/>
            <a:ext cx="9134475" cy="1200329"/>
          </a:xfrm>
          <a:prstGeom prst="rect">
            <a:avLst/>
          </a:prstGeom>
          <a:gradFill>
            <a:gsLst>
              <a:gs pos="0">
                <a:schemeClr val="accent1">
                  <a:tint val="66000"/>
                  <a:satMod val="160000"/>
                  <a:lumMod val="54000"/>
                  <a:lumOff val="46000"/>
                </a:schemeClr>
              </a:gs>
              <a:gs pos="50000">
                <a:schemeClr val="accent1">
                  <a:tint val="44500"/>
                  <a:satMod val="160000"/>
                </a:schemeClr>
              </a:gs>
              <a:gs pos="100000">
                <a:schemeClr val="accent1">
                  <a:tint val="23500"/>
                  <a:satMod val="160000"/>
                </a:schemeClr>
              </a:gs>
            </a:gsLst>
            <a:lin ang="5400000" scaled="0"/>
          </a:gradFill>
          <a:ln>
            <a:noFill/>
          </a:ln>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spcBef>
                <a:spcPct val="0"/>
              </a:spcBef>
              <a:spcAft>
                <a:spcPct val="0"/>
              </a:spcAft>
              <a:buClrTx/>
              <a:buSzTx/>
              <a:buFontTx/>
              <a:buNone/>
            </a:pPr>
            <a:r>
              <a:rPr lang="en-US" altLang="en-US" sz="3600" b="1" dirty="0" smtClean="0">
                <a:solidFill>
                  <a:prstClr val="black"/>
                </a:solidFill>
                <a:latin typeface="Times New Roman" pitchFamily="18" charset="0"/>
              </a:rPr>
              <a:t>Improving Marine Biogeochemistry-Climate Feedbacks in ACME</a:t>
            </a:r>
            <a:endParaRPr lang="en-US" altLang="en-US" sz="3600" b="1" dirty="0">
              <a:solidFill>
                <a:prstClr val="black"/>
              </a:solidFill>
              <a:latin typeface="Times New Roman" pitchFamily="18" charset="0"/>
            </a:endParaRPr>
          </a:p>
        </p:txBody>
      </p:sp>
      <p:sp>
        <p:nvSpPr>
          <p:cNvPr id="44037" name="TextBox 2"/>
          <p:cNvSpPr txBox="1">
            <a:spLocks noChangeArrowheads="1"/>
          </p:cNvSpPr>
          <p:nvPr/>
        </p:nvSpPr>
        <p:spPr bwMode="auto">
          <a:xfrm>
            <a:off x="9525" y="3048001"/>
            <a:ext cx="9058275" cy="389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4000"/>
              </a:lnSpc>
              <a:spcBef>
                <a:spcPct val="0"/>
              </a:spcBef>
              <a:spcAft>
                <a:spcPct val="0"/>
              </a:spcAft>
              <a:buClrTx/>
              <a:buSzTx/>
              <a:buFontTx/>
              <a:buNone/>
            </a:pPr>
            <a:r>
              <a:rPr lang="en-US" altLang="en-US" sz="2500" b="1" u="sng" smtClean="0">
                <a:solidFill>
                  <a:prstClr val="black"/>
                </a:solidFill>
                <a:latin typeface="Times New Roman" pitchFamily="18" charset="0"/>
              </a:rPr>
              <a:t>The improved marine biogeochemistry in ACME will:</a:t>
            </a:r>
            <a:endParaRPr lang="en-US" altLang="en-US" sz="2500" b="1" u="sng" dirty="0"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1) allow ACME to better capture biogeochemistry-climate 	feedbacks associated with the biological pump.</a:t>
            </a:r>
            <a:endParaRPr lang="en-US" altLang="en-US" sz="2400" b="1" dirty="0"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r>
              <a:rPr lang="en-US" altLang="en-US" sz="2400" b="1" dirty="0" smtClean="0">
                <a:solidFill>
                  <a:prstClr val="black"/>
                </a:solidFill>
                <a:latin typeface="Times New Roman" pitchFamily="18" charset="0"/>
              </a:rPr>
              <a:t>2</a:t>
            </a:r>
            <a:r>
              <a:rPr lang="en-US" altLang="en-US" sz="2400" b="1" smtClean="0">
                <a:solidFill>
                  <a:prstClr val="black"/>
                </a:solidFill>
                <a:latin typeface="Times New Roman" pitchFamily="18" charset="0"/>
              </a:rPr>
              <a:t>) </a:t>
            </a:r>
            <a:r>
              <a:rPr lang="en-US" altLang="en-US" sz="2400" b="1" smtClean="0">
                <a:solidFill>
                  <a:prstClr val="black"/>
                </a:solidFill>
                <a:latin typeface="Times New Roman" pitchFamily="18" charset="0"/>
              </a:rPr>
              <a:t>incorporate oceanic N</a:t>
            </a:r>
            <a:r>
              <a:rPr lang="en-US" altLang="en-US" sz="2400" b="1" baseline="-25000" smtClean="0">
                <a:solidFill>
                  <a:prstClr val="black"/>
                </a:solidFill>
                <a:latin typeface="Times New Roman" pitchFamily="18" charset="0"/>
              </a:rPr>
              <a:t>2</a:t>
            </a:r>
            <a:r>
              <a:rPr lang="en-US" altLang="en-US" sz="2400" b="1" smtClean="0">
                <a:solidFill>
                  <a:prstClr val="black"/>
                </a:solidFill>
                <a:latin typeface="Times New Roman" pitchFamily="18" charset="0"/>
              </a:rPr>
              <a:t>O production and emisssions.</a:t>
            </a:r>
            <a:endParaRPr lang="en-US" altLang="en-US" sz="2400" b="1" dirty="0"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3) provide more realistic treatment of plankton stoichiometry and 	the dissoled organic pools, which improves nutrient 	distributions and the carbon cycle response to global change.</a:t>
            </a:r>
            <a:endParaRPr lang="en-US" altLang="en-US" sz="2400" b="1" dirty="0"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4</a:t>
            </a:r>
            <a:r>
              <a:rPr lang="en-US" altLang="en-US" sz="2400" b="1" smtClean="0">
                <a:solidFill>
                  <a:prstClr val="black"/>
                </a:solidFill>
                <a:latin typeface="Times New Roman" pitchFamily="18" charset="0"/>
              </a:rPr>
              <a:t>) allow for study of several biogeochemistry-climate feedbacks 	involving the nitrogen cycle and the oxygen minimum zones.</a:t>
            </a:r>
            <a:endParaRPr lang="en-US" altLang="en-US" sz="2400" b="1" dirty="0">
              <a:solidFill>
                <a:prstClr val="black"/>
              </a:solidFill>
              <a:latin typeface="Times New Roman" pitchFamily="18" charset="0"/>
            </a:endParaRPr>
          </a:p>
        </p:txBody>
      </p:sp>
      <p:sp>
        <p:nvSpPr>
          <p:cNvPr id="6" name="TextBox 2"/>
          <p:cNvSpPr txBox="1">
            <a:spLocks noChangeArrowheads="1"/>
          </p:cNvSpPr>
          <p:nvPr/>
        </p:nvSpPr>
        <p:spPr bwMode="auto">
          <a:xfrm>
            <a:off x="-1" y="1208142"/>
            <a:ext cx="373380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spcBef>
                <a:spcPct val="0"/>
              </a:spcBef>
              <a:spcAft>
                <a:spcPct val="0"/>
              </a:spcAft>
              <a:buClrTx/>
              <a:buSzTx/>
              <a:buFontTx/>
              <a:buNone/>
            </a:pPr>
            <a:r>
              <a:rPr lang="en-US" altLang="en-US" sz="2000" b="1" dirty="0" smtClean="0">
                <a:solidFill>
                  <a:prstClr val="black"/>
                </a:solidFill>
                <a:latin typeface="Palatino Linotype" panose="02040502050505030304" pitchFamily="18" charset="0"/>
              </a:rPr>
              <a:t>Prof. J. Keith Moore, PI</a:t>
            </a:r>
          </a:p>
          <a:p>
            <a:pPr eaLnBrk="1" fontAlgn="base" hangingPunct="1">
              <a:spcBef>
                <a:spcPct val="0"/>
              </a:spcBef>
              <a:spcAft>
                <a:spcPct val="0"/>
              </a:spcAft>
              <a:buClrTx/>
              <a:buSzTx/>
              <a:buFontTx/>
              <a:buNone/>
            </a:pPr>
            <a:r>
              <a:rPr lang="en-US" altLang="en-US" sz="2000" b="1" dirty="0" smtClean="0">
                <a:solidFill>
                  <a:prstClr val="black"/>
                </a:solidFill>
                <a:latin typeface="Palatino Linotype" panose="02040502050505030304" pitchFamily="18" charset="0"/>
              </a:rPr>
              <a:t>Prof. Francois </a:t>
            </a:r>
            <a:r>
              <a:rPr lang="en-US" altLang="en-US" sz="2000" b="1" dirty="0" err="1" smtClean="0">
                <a:solidFill>
                  <a:prstClr val="black"/>
                </a:solidFill>
                <a:latin typeface="Palatino Linotype" panose="02040502050505030304" pitchFamily="18" charset="0"/>
              </a:rPr>
              <a:t>Primeau</a:t>
            </a:r>
            <a:r>
              <a:rPr lang="en-US" altLang="en-US" sz="2000" b="1" dirty="0" smtClean="0">
                <a:solidFill>
                  <a:prstClr val="black"/>
                </a:solidFill>
                <a:latin typeface="Palatino Linotype" panose="02040502050505030304" pitchFamily="18" charset="0"/>
              </a:rPr>
              <a:t>, Co-I</a:t>
            </a:r>
          </a:p>
          <a:p>
            <a:pPr eaLnBrk="1" fontAlgn="base" hangingPunct="1">
              <a:spcBef>
                <a:spcPct val="0"/>
              </a:spcBef>
              <a:spcAft>
                <a:spcPct val="0"/>
              </a:spcAft>
              <a:buClrTx/>
              <a:buSzTx/>
              <a:buFontTx/>
              <a:buNone/>
            </a:pPr>
            <a:r>
              <a:rPr lang="en-US" altLang="en-US" sz="2000" b="1" dirty="0" smtClean="0">
                <a:solidFill>
                  <a:prstClr val="black"/>
                </a:solidFill>
                <a:latin typeface="Palatino Linotype" panose="02040502050505030304" pitchFamily="18" charset="0"/>
              </a:rPr>
              <a:t>Dr. Rob </a:t>
            </a:r>
            <a:r>
              <a:rPr lang="en-US" altLang="en-US" sz="2000" b="1" dirty="0" err="1" smtClean="0">
                <a:solidFill>
                  <a:prstClr val="black"/>
                </a:solidFill>
                <a:latin typeface="Palatino Linotype" panose="02040502050505030304" pitchFamily="18" charset="0"/>
              </a:rPr>
              <a:t>Letscher</a:t>
            </a:r>
            <a:r>
              <a:rPr lang="en-US" altLang="en-US" sz="2000" b="1" dirty="0" smtClean="0">
                <a:solidFill>
                  <a:prstClr val="black"/>
                </a:solidFill>
                <a:latin typeface="Palatino Linotype" panose="02040502050505030304" pitchFamily="18" charset="0"/>
              </a:rPr>
              <a:t>, Co-I</a:t>
            </a:r>
          </a:p>
          <a:p>
            <a:pPr eaLnBrk="1" fontAlgn="base" hangingPunct="1">
              <a:spcBef>
                <a:spcPct val="0"/>
              </a:spcBef>
              <a:spcAft>
                <a:spcPct val="0"/>
              </a:spcAft>
              <a:buClrTx/>
              <a:buSzTx/>
              <a:buFontTx/>
              <a:buNone/>
            </a:pPr>
            <a:r>
              <a:rPr lang="en-US" altLang="en-US" sz="2000" b="1" dirty="0" smtClean="0">
                <a:solidFill>
                  <a:prstClr val="black"/>
                </a:solidFill>
                <a:latin typeface="Palatino Linotype" panose="02040502050505030304" pitchFamily="18" charset="0"/>
              </a:rPr>
              <a:t>University of </a:t>
            </a:r>
            <a:r>
              <a:rPr lang="en-US" altLang="en-US" sz="2000" b="1" dirty="0" err="1" smtClean="0">
                <a:solidFill>
                  <a:prstClr val="black"/>
                </a:solidFill>
                <a:latin typeface="Palatino Linotype" panose="02040502050505030304" pitchFamily="18" charset="0"/>
              </a:rPr>
              <a:t>California,Irvine</a:t>
            </a:r>
            <a:r>
              <a:rPr lang="en-US" altLang="en-US" sz="2000" b="1" dirty="0" smtClean="0">
                <a:solidFill>
                  <a:prstClr val="black"/>
                </a:solidFill>
                <a:latin typeface="Palatino Linotype" panose="02040502050505030304" pitchFamily="18" charset="0"/>
              </a:rPr>
              <a:t> </a:t>
            </a:r>
          </a:p>
        </p:txBody>
      </p:sp>
    </p:spTree>
    <p:extLst>
      <p:ext uri="{BB962C8B-B14F-4D97-AF65-F5344CB8AC3E}">
        <p14:creationId xmlns:p14="http://schemas.microsoft.com/office/powerpoint/2010/main" val="3395201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fig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24600"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idx="4294967295"/>
          </p:nvPr>
        </p:nvSpPr>
        <p:spPr>
          <a:xfrm>
            <a:off x="0" y="5715000"/>
            <a:ext cx="8991600" cy="990600"/>
          </a:xfrm>
        </p:spPr>
        <p:txBody>
          <a:bodyPr>
            <a:normAutofit fontScale="92500" lnSpcReduction="20000"/>
          </a:bodyPr>
          <a:lstStyle/>
          <a:p>
            <a:pPr marL="609600" indent="-609600" eaLnBrk="1" hangingPunct="1">
              <a:lnSpc>
                <a:spcPct val="90000"/>
              </a:lnSpc>
              <a:spcBef>
                <a:spcPct val="10000"/>
              </a:spcBef>
              <a:buClr>
                <a:schemeClr val="tx1"/>
              </a:buClr>
              <a:buFontTx/>
              <a:buNone/>
            </a:pPr>
            <a:r>
              <a:rPr lang="en-US" sz="2800" smtClean="0">
                <a:latin typeface="Times New Roman" pitchFamily="18" charset="0"/>
              </a:rPr>
              <a:t>Patterns of nutrient limitation for the diatom group under </a:t>
            </a:r>
          </a:p>
          <a:p>
            <a:pPr marL="609600" indent="-609600" eaLnBrk="1" hangingPunct="1">
              <a:lnSpc>
                <a:spcPct val="90000"/>
              </a:lnSpc>
              <a:spcBef>
                <a:spcPct val="10000"/>
              </a:spcBef>
              <a:buClr>
                <a:schemeClr val="tx1"/>
              </a:buClr>
              <a:buFontTx/>
              <a:buNone/>
            </a:pPr>
            <a:r>
              <a:rPr lang="en-US" sz="2800" smtClean="0">
                <a:latin typeface="Times New Roman" pitchFamily="18" charset="0"/>
              </a:rPr>
              <a:t>	the four Fe atmospheric deposition scenarios.</a:t>
            </a:r>
          </a:p>
          <a:p>
            <a:pPr marL="609600" indent="-609600" eaLnBrk="1" hangingPunct="1">
              <a:lnSpc>
                <a:spcPct val="90000"/>
              </a:lnSpc>
              <a:spcBef>
                <a:spcPct val="10000"/>
              </a:spcBef>
              <a:buClr>
                <a:schemeClr val="tx1"/>
              </a:buClr>
              <a:buFontTx/>
              <a:buNone/>
            </a:pPr>
            <a:r>
              <a:rPr lang="en-US" sz="2000" smtClean="0">
                <a:latin typeface="Times New Roman" pitchFamily="18" charset="0"/>
              </a:rPr>
              <a:t>(from Krishnamurthy et al., 2010, JGR-Biogeosciences)</a:t>
            </a:r>
          </a:p>
          <a:p>
            <a:pPr marL="609600" indent="-609600" eaLnBrk="1" hangingPunct="1">
              <a:lnSpc>
                <a:spcPct val="90000"/>
              </a:lnSpc>
              <a:buClr>
                <a:schemeClr val="tx1"/>
              </a:buClr>
              <a:buFontTx/>
              <a:buNone/>
            </a:pPr>
            <a:endParaRPr lang="en-US" sz="2800" smtClean="0">
              <a:latin typeface="Times New Roman" pitchFamily="18" charset="0"/>
            </a:endParaRPr>
          </a:p>
        </p:txBody>
      </p:sp>
    </p:spTree>
    <p:extLst>
      <p:ext uri="{BB962C8B-B14F-4D97-AF65-F5344CB8AC3E}">
        <p14:creationId xmlns:p14="http://schemas.microsoft.com/office/powerpoint/2010/main" val="1532755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0675" y="138113"/>
            <a:ext cx="8524875" cy="6083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fr-FR" sz="1800">
              <a:solidFill>
                <a:prstClr val="white"/>
              </a:solidFill>
            </a:endParaRPr>
          </a:p>
        </p:txBody>
      </p:sp>
      <p:pic>
        <p:nvPicPr>
          <p:cNvPr id="15363" name="Image 8" descr="worldmap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904875"/>
            <a:ext cx="9144000"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re 1"/>
          <p:cNvSpPr>
            <a:spLocks noGrp="1"/>
          </p:cNvSpPr>
          <p:nvPr>
            <p:ph type="title"/>
          </p:nvPr>
        </p:nvSpPr>
        <p:spPr>
          <a:xfrm>
            <a:off x="669925" y="179388"/>
            <a:ext cx="8528050" cy="558800"/>
          </a:xfrm>
        </p:spPr>
        <p:txBody>
          <a:bodyPr>
            <a:normAutofit fontScale="90000"/>
          </a:bodyPr>
          <a:lstStyle/>
          <a:p>
            <a:r>
              <a:rPr lang="fr-FR" altLang="en-US" smtClean="0">
                <a:ea typeface="ＭＳ Ｐゴシック" pitchFamily="-32" charset="-128"/>
              </a:rPr>
              <a:t>GEOTRACES</a:t>
            </a:r>
            <a:br>
              <a:rPr lang="fr-FR" altLang="en-US" smtClean="0">
                <a:ea typeface="ＭＳ Ｐゴシック" pitchFamily="-32" charset="-128"/>
              </a:rPr>
            </a:br>
            <a:r>
              <a:rPr lang="fr-FR" altLang="en-US" sz="2000" smtClean="0">
                <a:ea typeface="ＭＳ Ｐゴシック" pitchFamily="-32" charset="-128"/>
              </a:rPr>
              <a:t>International Programme in Marine Geochemistry</a:t>
            </a:r>
          </a:p>
        </p:txBody>
      </p:sp>
      <p:sp>
        <p:nvSpPr>
          <p:cNvPr id="10" name="Rectangle 9"/>
          <p:cNvSpPr>
            <a:spLocks noChangeArrowheads="1"/>
          </p:cNvSpPr>
          <p:nvPr/>
        </p:nvSpPr>
        <p:spPr bwMode="auto">
          <a:xfrm>
            <a:off x="479425" y="111125"/>
            <a:ext cx="136525" cy="736600"/>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eaLnBrk="1" fontAlgn="auto" hangingPunct="1">
              <a:spcBef>
                <a:spcPts val="0"/>
              </a:spcBef>
              <a:spcAft>
                <a:spcPts val="0"/>
              </a:spcAft>
              <a:defRPr/>
            </a:pPr>
            <a:endParaRPr lang="fr-FR" sz="1800">
              <a:solidFill>
                <a:srgbClr val="FFFFFF"/>
              </a:solidFill>
              <a:latin typeface="Calibri"/>
              <a:ea typeface="ＭＳ Ｐゴシック" pitchFamily="-32" charset="-128"/>
            </a:endParaRPr>
          </a:p>
        </p:txBody>
      </p:sp>
      <p:sp>
        <p:nvSpPr>
          <p:cNvPr id="11" name="Rectangle 10"/>
          <p:cNvSpPr>
            <a:spLocks noChangeArrowheads="1"/>
          </p:cNvSpPr>
          <p:nvPr/>
        </p:nvSpPr>
        <p:spPr bwMode="auto">
          <a:xfrm>
            <a:off x="560388" y="165100"/>
            <a:ext cx="136525" cy="627063"/>
          </a:xfrm>
          <a:prstGeom prst="rect">
            <a:avLst/>
          </a:prstGeom>
          <a:solidFill>
            <a:srgbClr val="C3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eaLnBrk="1" fontAlgn="auto" hangingPunct="1">
              <a:spcBef>
                <a:spcPts val="0"/>
              </a:spcBef>
              <a:spcAft>
                <a:spcPts val="0"/>
              </a:spcAft>
              <a:defRPr/>
            </a:pPr>
            <a:endParaRPr lang="fr-FR" sz="1800">
              <a:solidFill>
                <a:srgbClr val="FFFFFF"/>
              </a:solidFill>
              <a:latin typeface="Calibri"/>
              <a:ea typeface="ＭＳ Ｐゴシック" pitchFamily="-32" charset="-128"/>
            </a:endParaRPr>
          </a:p>
        </p:txBody>
      </p:sp>
      <p:pic>
        <p:nvPicPr>
          <p:cNvPr id="15374" name="Image 14" descr="Joint_f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2238" y="5854700"/>
            <a:ext cx="784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Image 16" descr="logo SCOR_175px.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3700" y="5797550"/>
            <a:ext cx="11874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Image 17" descr="geotracesR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6425" y="138113"/>
            <a:ext cx="2070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17" descr="150319_worldmap_web15Jul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379538"/>
            <a:ext cx="5715000" cy="3959225"/>
          </a:xfrm>
          <a:prstGeom prst="rect">
            <a:avLst/>
          </a:prstGeom>
          <a:noFill/>
          <a:extLst>
            <a:ext uri="{909E8E84-426E-40DD-AFC4-6F175D3DCCD1}">
              <a14:hiddenFill xmlns:a14="http://schemas.microsoft.com/office/drawing/2010/main">
                <a:solidFill>
                  <a:srgbClr val="FFFFFF"/>
                </a:solidFill>
              </a14:hiddenFill>
            </a:ext>
          </a:extLst>
        </p:spPr>
      </p:pic>
      <p:sp>
        <p:nvSpPr>
          <p:cNvPr id="15378" name="TextBox 2"/>
          <p:cNvSpPr txBox="1">
            <a:spLocks noChangeArrowheads="1"/>
          </p:cNvSpPr>
          <p:nvPr/>
        </p:nvSpPr>
        <p:spPr bwMode="auto">
          <a:xfrm>
            <a:off x="2082800" y="5334000"/>
            <a:ext cx="56594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2" charset="-128"/>
              </a:defRPr>
            </a:lvl1pPr>
            <a:lvl2pPr marL="742950" indent="-285750" eaLnBrk="0" hangingPunct="0">
              <a:defRPr sz="2400">
                <a:solidFill>
                  <a:schemeClr val="tx1"/>
                </a:solidFill>
                <a:latin typeface="Arial" charset="0"/>
                <a:ea typeface="ＭＳ Ｐゴシック" pitchFamily="-32" charset="-128"/>
              </a:defRPr>
            </a:lvl2pPr>
            <a:lvl3pPr marL="1143000" indent="-228600" eaLnBrk="0" hangingPunct="0">
              <a:defRPr sz="2400">
                <a:solidFill>
                  <a:schemeClr val="tx1"/>
                </a:solidFill>
                <a:latin typeface="Arial" charset="0"/>
                <a:ea typeface="ＭＳ Ｐゴシック" pitchFamily="-32" charset="-128"/>
              </a:defRPr>
            </a:lvl3pPr>
            <a:lvl4pPr marL="1600200" indent="-228600" eaLnBrk="0" hangingPunct="0">
              <a:defRPr sz="2400">
                <a:solidFill>
                  <a:schemeClr val="tx1"/>
                </a:solidFill>
                <a:latin typeface="Arial" charset="0"/>
                <a:ea typeface="ＭＳ Ｐゴシック" pitchFamily="-32" charset="-128"/>
              </a:defRPr>
            </a:lvl4pPr>
            <a:lvl5pPr marL="2057400" indent="-228600" eaLnBrk="0" hangingPunct="0">
              <a:defRPr sz="2400">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2" charset="-128"/>
              </a:defRPr>
            </a:lvl9pPr>
          </a:lstStyle>
          <a:p>
            <a:pPr defTabSz="457200" eaLnBrk="1" hangingPunct="1"/>
            <a:r>
              <a:rPr lang="en-GB" altLang="en-US" sz="1800" b="1" smtClean="0">
                <a:solidFill>
                  <a:prstClr val="black"/>
                </a:solidFill>
                <a:latin typeface="Calibri" pitchFamily="-32" charset="0"/>
              </a:rPr>
              <a:t>Summary of GEOTRACES “section” cruises by 			15 contributing national GEOTRACES programmes</a:t>
            </a:r>
            <a:endParaRPr lang="en-US" altLang="en-US" sz="1800" b="1" smtClean="0">
              <a:solidFill>
                <a:prstClr val="black"/>
              </a:solidFill>
              <a:latin typeface="Calibri" pitchFamily="-32" charset="0"/>
            </a:endParaRPr>
          </a:p>
          <a:p>
            <a:pPr defTabSz="457200" eaLnBrk="1" hangingPunct="1"/>
            <a:r>
              <a:rPr lang="en-GB" altLang="en-US" sz="1800" smtClean="0">
                <a:solidFill>
                  <a:prstClr val="black"/>
                </a:solidFill>
                <a:latin typeface="Calibri" pitchFamily="-32" charset="0"/>
              </a:rPr>
              <a:t>• IPY cruises (black; 2007 - 2009)</a:t>
            </a:r>
            <a:endParaRPr lang="en-US" altLang="en-US" sz="1800" smtClean="0">
              <a:solidFill>
                <a:prstClr val="black"/>
              </a:solidFill>
              <a:latin typeface="Calibri" pitchFamily="-32" charset="0"/>
            </a:endParaRPr>
          </a:p>
          <a:p>
            <a:pPr defTabSz="457200" eaLnBrk="1" hangingPunct="1"/>
            <a:r>
              <a:rPr lang="en-GB" altLang="en-US" sz="1800" smtClean="0">
                <a:solidFill>
                  <a:prstClr val="black"/>
                </a:solidFill>
                <a:latin typeface="Calibri" pitchFamily="-32" charset="0"/>
              </a:rPr>
              <a:t>• Completed sections (yellow; 2010 - 2015) </a:t>
            </a:r>
            <a:endParaRPr lang="en-US" altLang="en-US" sz="1800" smtClean="0">
              <a:solidFill>
                <a:prstClr val="black"/>
              </a:solidFill>
              <a:latin typeface="Calibri" pitchFamily="-32" charset="0"/>
            </a:endParaRPr>
          </a:p>
          <a:p>
            <a:pPr defTabSz="457200" eaLnBrk="1" hangingPunct="1"/>
            <a:r>
              <a:rPr lang="en-GB" altLang="en-US" sz="1800" smtClean="0">
                <a:solidFill>
                  <a:prstClr val="black"/>
                </a:solidFill>
                <a:latin typeface="Calibri" pitchFamily="-32" charset="0"/>
              </a:rPr>
              <a:t>• Desired future sections (red) </a:t>
            </a:r>
            <a:endParaRPr lang="en-US" altLang="en-US" sz="1800" smtClean="0">
              <a:solidFill>
                <a:prstClr val="black"/>
              </a:solidFill>
              <a:latin typeface="Calibri" pitchFamily="-32" charset="0"/>
            </a:endParaRPr>
          </a:p>
        </p:txBody>
      </p:sp>
      <p:sp>
        <p:nvSpPr>
          <p:cNvPr id="15379" name="Rectangle 19"/>
          <p:cNvSpPr>
            <a:spLocks noChangeArrowheads="1"/>
          </p:cNvSpPr>
          <p:nvPr/>
        </p:nvSpPr>
        <p:spPr bwMode="auto">
          <a:xfrm>
            <a:off x="1714500" y="893763"/>
            <a:ext cx="5383213"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eaLnBrk="1" hangingPunct="1"/>
            <a:r>
              <a:rPr lang="en-US" altLang="en-US" smtClean="0">
                <a:solidFill>
                  <a:srgbClr val="1F497D"/>
                </a:solidFill>
                <a:latin typeface="Arial" charset="0"/>
                <a:ea typeface="ＭＳ Ｐゴシック" pitchFamily="-32" charset="-128"/>
              </a:rPr>
              <a:t>Progress toward global coverage</a:t>
            </a:r>
          </a:p>
        </p:txBody>
      </p:sp>
    </p:spTree>
    <p:extLst>
      <p:ext uri="{BB962C8B-B14F-4D97-AF65-F5344CB8AC3E}">
        <p14:creationId xmlns:p14="http://schemas.microsoft.com/office/powerpoint/2010/main" val="1551480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sz="quarter" idx="13"/>
          </p:nvPr>
        </p:nvSpPr>
        <p:spPr>
          <a:xfrm>
            <a:off x="0" y="76200"/>
            <a:ext cx="9144000" cy="762000"/>
          </a:xfrm>
        </p:spPr>
        <p:txBody>
          <a:bodyPr/>
          <a:lstStyle/>
          <a:p>
            <a:pPr algn="ctr" eaLnBrk="1" hangingPunct="1">
              <a:lnSpc>
                <a:spcPct val="90000"/>
              </a:lnSpc>
              <a:buFontTx/>
              <a:buNone/>
              <a:defRPr/>
            </a:pPr>
            <a:r>
              <a:rPr lang="en-US" altLang="en-US" sz="2800" u="sng" smtClean="0">
                <a:solidFill>
                  <a:srgbClr val="9900CC"/>
                </a:solidFill>
              </a:rPr>
              <a:t>Benefits of the GEOTRACES Multi-tracer Approach</a:t>
            </a:r>
            <a:endParaRPr lang="en-US" altLang="en-US" sz="2400" dirty="0" smtClean="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400" dirty="0" smtClean="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800" u="sng" dirty="0" smtClean="0">
              <a:solidFill>
                <a:srgbClr val="FFFF00"/>
              </a:solidFill>
            </a:endParaRPr>
          </a:p>
          <a:p>
            <a:pPr eaLnBrk="1" hangingPunct="1">
              <a:lnSpc>
                <a:spcPct val="90000"/>
              </a:lnSpc>
              <a:buFontTx/>
              <a:buNone/>
              <a:defRPr/>
            </a:pPr>
            <a:endParaRPr lang="en-US" altLang="en-US" sz="2800" dirty="0">
              <a:solidFill>
                <a:srgbClr val="FFFF00"/>
              </a:solidFill>
              <a:effectLst/>
            </a:endParaRPr>
          </a:p>
          <a:p>
            <a:pPr eaLnBrk="1" hangingPunct="1">
              <a:lnSpc>
                <a:spcPct val="90000"/>
              </a:lnSpc>
              <a:buFontTx/>
              <a:buNone/>
              <a:defRPr/>
            </a:pPr>
            <a:endParaRPr lang="en-US" altLang="en-US" sz="2400" dirty="0" smtClean="0">
              <a:solidFill>
                <a:srgbClr val="FFFF00"/>
              </a:solidFill>
            </a:endParaRPr>
          </a:p>
          <a:p>
            <a:pPr eaLnBrk="1" hangingPunct="1">
              <a:lnSpc>
                <a:spcPct val="90000"/>
              </a:lnSpc>
              <a:buFontTx/>
              <a:buNone/>
              <a:defRPr/>
            </a:pPr>
            <a:r>
              <a:rPr lang="en-US" altLang="en-US" sz="2400" dirty="0" smtClean="0">
                <a:solidFill>
                  <a:schemeClr val="accent6">
                    <a:lumMod val="60000"/>
                    <a:lumOff val="40000"/>
                  </a:schemeClr>
                </a:solidFill>
              </a:rPr>
              <a:t> </a:t>
            </a:r>
          </a:p>
          <a:p>
            <a:pPr eaLnBrk="1" hangingPunct="1">
              <a:lnSpc>
                <a:spcPct val="90000"/>
              </a:lnSpc>
              <a:buFontTx/>
              <a:buNone/>
              <a:defRPr/>
            </a:pPr>
            <a:endParaRPr lang="en-US" altLang="en-US" sz="2400" dirty="0" smtClean="0"/>
          </a:p>
          <a:p>
            <a:pPr eaLnBrk="1" hangingPunct="1">
              <a:lnSpc>
                <a:spcPct val="90000"/>
              </a:lnSpc>
              <a:buFontTx/>
              <a:buNone/>
              <a:defRPr/>
            </a:pPr>
            <a:endParaRPr lang="en-US" altLang="en-US" sz="2400" dirty="0" smtClean="0"/>
          </a:p>
        </p:txBody>
      </p:sp>
      <p:sp>
        <p:nvSpPr>
          <p:cNvPr id="5" name="TextBox 4"/>
          <p:cNvSpPr txBox="1"/>
          <p:nvPr/>
        </p:nvSpPr>
        <p:spPr>
          <a:xfrm>
            <a:off x="0" y="5412052"/>
            <a:ext cx="9067800" cy="1323439"/>
          </a:xfrm>
          <a:prstGeom prst="rect">
            <a:avLst/>
          </a:prstGeom>
          <a:noFill/>
        </p:spPr>
        <p:txBody>
          <a:bodyPr wrap="square" rtlCol="0">
            <a:spAutoFit/>
          </a:bodyPr>
          <a:lstStyle/>
          <a:p>
            <a:pPr eaLnBrk="0" fontAlgn="base" hangingPunct="0">
              <a:spcBef>
                <a:spcPct val="0"/>
              </a:spcBef>
              <a:spcAft>
                <a:spcPct val="0"/>
              </a:spcAft>
            </a:pPr>
            <a:r>
              <a:rPr lang="en-US" sz="2000" b="1" smtClean="0">
                <a:solidFill>
                  <a:prstClr val="black"/>
                </a:solidFill>
                <a:latin typeface="Arial" charset="0"/>
              </a:rPr>
              <a:t>Dissolved Fe distributions reflect local-regional sources and sinks.</a:t>
            </a:r>
          </a:p>
          <a:p>
            <a:pPr eaLnBrk="0" fontAlgn="base" hangingPunct="0">
              <a:spcBef>
                <a:spcPct val="0"/>
              </a:spcBef>
              <a:spcAft>
                <a:spcPct val="0"/>
              </a:spcAft>
            </a:pPr>
            <a:r>
              <a:rPr lang="en-US" sz="2000" b="1" smtClean="0">
                <a:solidFill>
                  <a:prstClr val="black"/>
                </a:solidFill>
                <a:latin typeface="Arial" charset="0"/>
              </a:rPr>
              <a:t>Aluminum provides information on dust inputs and particle scavenging that complements Fe.  Thorium isotopes constrain particle scavenging rates and intensity. Aerosol composition and solubilites also measured.</a:t>
            </a:r>
            <a:endParaRPr lang="en-US" sz="2000" b="1" dirty="0">
              <a:solidFill>
                <a:prstClr val="black"/>
              </a:solidFill>
              <a:latin typeface="Arial"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1" y="533399"/>
            <a:ext cx="8363405" cy="4878653"/>
          </a:xfrm>
          <a:prstGeom prst="rect">
            <a:avLst/>
          </a:prstGeom>
        </p:spPr>
      </p:pic>
    </p:spTree>
    <p:extLst>
      <p:ext uri="{BB962C8B-B14F-4D97-AF65-F5344CB8AC3E}">
        <p14:creationId xmlns:p14="http://schemas.microsoft.com/office/powerpoint/2010/main" val="3834222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5346"/>
            <a:ext cx="5342388" cy="5927854"/>
          </a:xfrm>
          <a:prstGeom prst="rect">
            <a:avLst/>
          </a:prstGeom>
        </p:spPr>
      </p:pic>
      <p:sp>
        <p:nvSpPr>
          <p:cNvPr id="56322" name="Rectangle 2"/>
          <p:cNvSpPr>
            <a:spLocks noGrp="1" noChangeArrowheads="1"/>
          </p:cNvSpPr>
          <p:nvPr>
            <p:ph sz="quarter" idx="13"/>
          </p:nvPr>
        </p:nvSpPr>
        <p:spPr>
          <a:xfrm>
            <a:off x="0" y="152400"/>
            <a:ext cx="9144000" cy="609600"/>
          </a:xfrm>
        </p:spPr>
        <p:txBody>
          <a:bodyPr/>
          <a:lstStyle/>
          <a:p>
            <a:pPr algn="ctr" eaLnBrk="1" hangingPunct="1">
              <a:lnSpc>
                <a:spcPct val="90000"/>
              </a:lnSpc>
              <a:buFontTx/>
              <a:buNone/>
              <a:defRPr/>
            </a:pPr>
            <a:r>
              <a:rPr lang="en-US" altLang="en-US" sz="2800" u="sng" dirty="0" smtClean="0">
                <a:solidFill>
                  <a:srgbClr val="FF0000"/>
                </a:solidFill>
                <a:effectLst/>
              </a:rPr>
              <a:t>Comparing Surface Soluble Iron Deposition Patterns</a:t>
            </a:r>
            <a:endParaRPr lang="en-US" altLang="en-US" sz="2800" dirty="0" smtClean="0">
              <a:solidFill>
                <a:srgbClr val="FF0000"/>
              </a:solidFill>
              <a:effectLst/>
            </a:endParaRPr>
          </a:p>
          <a:p>
            <a:pPr eaLnBrk="1" hangingPunct="1">
              <a:lnSpc>
                <a:spcPct val="90000"/>
              </a:lnSpc>
              <a:buFontTx/>
              <a:buNone/>
              <a:defRPr/>
            </a:pPr>
            <a:endParaRPr lang="en-US" altLang="en-US" sz="800" u="sng" dirty="0" smtClean="0">
              <a:solidFill>
                <a:srgbClr val="FFFF00"/>
              </a:solidFill>
              <a:effectLst/>
            </a:endParaRPr>
          </a:p>
          <a:p>
            <a:pPr eaLnBrk="1" hangingPunct="1">
              <a:lnSpc>
                <a:spcPct val="90000"/>
              </a:lnSpc>
              <a:buFontTx/>
              <a:buNone/>
              <a:defRPr/>
            </a:pPr>
            <a:endParaRPr lang="en-US" altLang="en-US" sz="2400" dirty="0" smtClean="0">
              <a:solidFill>
                <a:srgbClr val="FFFF00"/>
              </a:solidFill>
              <a:effectLst/>
            </a:endParaRPr>
          </a:p>
          <a:p>
            <a:pPr eaLnBrk="1" hangingPunct="1">
              <a:lnSpc>
                <a:spcPct val="90000"/>
              </a:lnSpc>
              <a:buFontTx/>
              <a:buNone/>
              <a:defRPr/>
            </a:pPr>
            <a:endParaRPr lang="en-US" altLang="en-US" sz="2400" dirty="0" smtClean="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400" dirty="0" smtClean="0">
              <a:solidFill>
                <a:srgbClr val="FFFF00"/>
              </a:solidFill>
              <a:effectLst/>
            </a:endParaRPr>
          </a:p>
          <a:p>
            <a:pPr eaLnBrk="1" hangingPunct="1">
              <a:lnSpc>
                <a:spcPct val="90000"/>
              </a:lnSpc>
              <a:buFontTx/>
              <a:buNone/>
              <a:defRPr/>
            </a:pPr>
            <a:r>
              <a:rPr lang="en-US" altLang="en-US" sz="2400" dirty="0">
                <a:solidFill>
                  <a:srgbClr val="FFFF00"/>
                </a:solidFill>
                <a:effectLst/>
              </a:rPr>
              <a:t>	</a:t>
            </a:r>
          </a:p>
          <a:p>
            <a:pPr eaLnBrk="1" hangingPunct="1">
              <a:lnSpc>
                <a:spcPct val="90000"/>
              </a:lnSpc>
              <a:buFontTx/>
              <a:buNone/>
              <a:defRPr/>
            </a:pPr>
            <a:endParaRPr lang="en-US" altLang="en-US" sz="2400" dirty="0" smtClean="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800" u="sng" dirty="0" smtClean="0">
              <a:solidFill>
                <a:srgbClr val="FFFF00"/>
              </a:solidFill>
            </a:endParaRPr>
          </a:p>
          <a:p>
            <a:pPr eaLnBrk="1" hangingPunct="1">
              <a:lnSpc>
                <a:spcPct val="90000"/>
              </a:lnSpc>
              <a:buFontTx/>
              <a:buNone/>
              <a:defRPr/>
            </a:pPr>
            <a:endParaRPr lang="en-US" altLang="en-US" sz="2800" dirty="0">
              <a:solidFill>
                <a:srgbClr val="FFFF00"/>
              </a:solidFill>
              <a:effectLst/>
            </a:endParaRPr>
          </a:p>
          <a:p>
            <a:pPr eaLnBrk="1" hangingPunct="1">
              <a:lnSpc>
                <a:spcPct val="90000"/>
              </a:lnSpc>
              <a:buFontTx/>
              <a:buNone/>
              <a:defRPr/>
            </a:pPr>
            <a:endParaRPr lang="en-US" altLang="en-US" sz="2400" dirty="0" smtClean="0">
              <a:solidFill>
                <a:srgbClr val="FFFF00"/>
              </a:solidFill>
            </a:endParaRPr>
          </a:p>
          <a:p>
            <a:pPr eaLnBrk="1" hangingPunct="1">
              <a:lnSpc>
                <a:spcPct val="90000"/>
              </a:lnSpc>
              <a:buFontTx/>
              <a:buNone/>
              <a:defRPr/>
            </a:pPr>
            <a:r>
              <a:rPr lang="en-US" altLang="en-US" sz="2400" dirty="0" smtClean="0">
                <a:solidFill>
                  <a:schemeClr val="accent6">
                    <a:lumMod val="60000"/>
                    <a:lumOff val="40000"/>
                  </a:schemeClr>
                </a:solidFill>
              </a:rPr>
              <a:t> </a:t>
            </a:r>
          </a:p>
          <a:p>
            <a:pPr eaLnBrk="1" hangingPunct="1">
              <a:lnSpc>
                <a:spcPct val="90000"/>
              </a:lnSpc>
              <a:buFontTx/>
              <a:buNone/>
              <a:defRPr/>
            </a:pPr>
            <a:endParaRPr lang="en-US" altLang="en-US" sz="2400" dirty="0" smtClean="0"/>
          </a:p>
          <a:p>
            <a:pPr eaLnBrk="1" hangingPunct="1">
              <a:lnSpc>
                <a:spcPct val="90000"/>
              </a:lnSpc>
              <a:buFontTx/>
              <a:buNone/>
              <a:defRPr/>
            </a:pPr>
            <a:endParaRPr lang="en-US" altLang="en-US" sz="2400" dirty="0" smtClean="0"/>
          </a:p>
        </p:txBody>
      </p:sp>
      <p:sp>
        <p:nvSpPr>
          <p:cNvPr id="5" name="TextBox 4"/>
          <p:cNvSpPr txBox="1"/>
          <p:nvPr/>
        </p:nvSpPr>
        <p:spPr>
          <a:xfrm>
            <a:off x="5028260" y="914400"/>
            <a:ext cx="4128992" cy="440120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Including the combustion-sourced iron and variable aerosol iron solubility </a:t>
            </a:r>
            <a:r>
              <a:rPr lang="en-US" sz="2800" dirty="0" smtClean="0">
                <a:solidFill>
                  <a:srgbClr val="FF0000"/>
                </a:solidFill>
                <a:latin typeface="Times New Roman" panose="02020603050405020304" pitchFamily="18" charset="0"/>
                <a:cs typeface="Times New Roman" panose="02020603050405020304" pitchFamily="18" charset="0"/>
              </a:rPr>
              <a:t>(panel A), </a:t>
            </a:r>
            <a:r>
              <a:rPr lang="en-US" sz="2800" dirty="0" smtClean="0">
                <a:latin typeface="Times New Roman" panose="02020603050405020304" pitchFamily="18" charset="0"/>
                <a:cs typeface="Times New Roman" panose="02020603050405020304" pitchFamily="18" charset="0"/>
              </a:rPr>
              <a:t>results in a very different deposition than assuming a fixed 2% solubility, with iron coming only from mineral dust </a:t>
            </a:r>
            <a:r>
              <a:rPr lang="en-US" sz="2800" dirty="0" smtClean="0">
                <a:solidFill>
                  <a:srgbClr val="FF0000"/>
                </a:solidFill>
                <a:latin typeface="Times New Roman" panose="02020603050405020304" pitchFamily="18" charset="0"/>
                <a:cs typeface="Times New Roman" panose="02020603050405020304" pitchFamily="18" charset="0"/>
              </a:rPr>
              <a:t>(panel B).</a:t>
            </a:r>
          </a:p>
          <a:p>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852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224" y="123893"/>
            <a:ext cx="8786500" cy="1143000"/>
          </a:xfrm>
        </p:spPr>
        <p:txBody>
          <a:bodyPr>
            <a:noAutofit/>
          </a:bodyPr>
          <a:lstStyle/>
          <a:p>
            <a:r>
              <a:rPr lang="en-US" sz="2600" dirty="0" smtClean="0">
                <a:latin typeface="Times New Roman"/>
                <a:cs typeface="Times New Roman"/>
              </a:rPr>
              <a:t>Improving variable stoichiometry in marine plankton and DOM:</a:t>
            </a:r>
            <a:r>
              <a:rPr lang="en-US" sz="2800" dirty="0" smtClean="0">
                <a:latin typeface="Times New Roman"/>
                <a:cs typeface="Times New Roman"/>
              </a:rPr>
              <a:t/>
            </a:r>
            <a:br>
              <a:rPr lang="en-US" sz="2800" dirty="0" smtClean="0">
                <a:latin typeface="Times New Roman"/>
                <a:cs typeface="Times New Roman"/>
              </a:rPr>
            </a:br>
            <a:r>
              <a:rPr lang="en-US" sz="2400" dirty="0" smtClean="0">
                <a:latin typeface="Times New Roman"/>
                <a:cs typeface="Times New Roman"/>
              </a:rPr>
              <a:t>Implementing macromolecule cycling</a:t>
            </a:r>
            <a:br>
              <a:rPr lang="en-US" sz="2400" dirty="0" smtClean="0">
                <a:latin typeface="Times New Roman"/>
                <a:cs typeface="Times New Roman"/>
              </a:rPr>
            </a:br>
            <a:r>
              <a:rPr lang="en-US" sz="2400" dirty="0" smtClean="0">
                <a:latin typeface="Times New Roman"/>
                <a:cs typeface="Times New Roman"/>
              </a:rPr>
              <a:t>(Co-I Robert Letscher)</a:t>
            </a:r>
            <a:endParaRPr lang="en-US" sz="2400" dirty="0">
              <a:latin typeface="Times New Roman"/>
              <a:cs typeface="Times New Roman"/>
            </a:endParaRPr>
          </a:p>
        </p:txBody>
      </p:sp>
      <p:sp>
        <p:nvSpPr>
          <p:cNvPr id="5" name="Content Placeholder 4"/>
          <p:cNvSpPr>
            <a:spLocks noGrp="1"/>
          </p:cNvSpPr>
          <p:nvPr>
            <p:ph idx="1"/>
          </p:nvPr>
        </p:nvSpPr>
        <p:spPr>
          <a:xfrm>
            <a:off x="457200" y="1600200"/>
            <a:ext cx="8229600" cy="5028082"/>
          </a:xfrm>
        </p:spPr>
        <p:txBody>
          <a:bodyPr>
            <a:normAutofit fontScale="92500" lnSpcReduction="10000"/>
          </a:bodyPr>
          <a:lstStyle/>
          <a:p>
            <a:r>
              <a:rPr lang="en-US" sz="2000" dirty="0" smtClean="0">
                <a:latin typeface="Times New Roman"/>
                <a:cs typeface="Times New Roman"/>
              </a:rPr>
              <a:t>Incorporate recent advances in known % contribution of different macromolecules to plankton and dissolved organic matter composition</a:t>
            </a:r>
          </a:p>
          <a:p>
            <a:r>
              <a:rPr lang="en-US" sz="2000" dirty="0" smtClean="0">
                <a:latin typeface="Times New Roman"/>
                <a:cs typeface="Times New Roman"/>
              </a:rPr>
              <a:t>Explicit tracers for 1) proteins, 2) polysaccharides, and 3) lipids</a:t>
            </a:r>
          </a:p>
          <a:p>
            <a:pPr lvl="1"/>
            <a:r>
              <a:rPr lang="en-US" sz="1600" dirty="0" smtClean="0">
                <a:latin typeface="Times New Roman"/>
                <a:cs typeface="Times New Roman"/>
              </a:rPr>
              <a:t>Implicitly include N-containing </a:t>
            </a:r>
            <a:r>
              <a:rPr lang="en-US" sz="1600" dirty="0" err="1" smtClean="0">
                <a:latin typeface="Times New Roman"/>
                <a:cs typeface="Times New Roman"/>
              </a:rPr>
              <a:t>peptidoglycan</a:t>
            </a:r>
            <a:r>
              <a:rPr lang="en-US" sz="1600" dirty="0" smtClean="0">
                <a:latin typeface="Times New Roman"/>
                <a:cs typeface="Times New Roman"/>
              </a:rPr>
              <a:t> + chlorophyll and P-containing nucleic acids + phospholipids</a:t>
            </a:r>
          </a:p>
          <a:p>
            <a:r>
              <a:rPr lang="en-US" sz="2000" dirty="0" smtClean="0">
                <a:latin typeface="Times New Roman"/>
                <a:cs typeface="Times New Roman"/>
              </a:rPr>
              <a:t>Each macromolecule type has unique C:N:P:O</a:t>
            </a:r>
            <a:r>
              <a:rPr lang="en-US" sz="2000" baseline="-25000" dirty="0" smtClean="0">
                <a:latin typeface="Times New Roman"/>
                <a:cs typeface="Times New Roman"/>
              </a:rPr>
              <a:t>2</a:t>
            </a:r>
            <a:r>
              <a:rPr lang="en-US" sz="2000" dirty="0" smtClean="0">
                <a:latin typeface="Times New Roman"/>
                <a:cs typeface="Times New Roman"/>
              </a:rPr>
              <a:t> stoichiometry</a:t>
            </a:r>
          </a:p>
          <a:p>
            <a:endParaRPr lang="en-US" sz="2000" dirty="0" smtClean="0">
              <a:latin typeface="Times New Roman"/>
              <a:cs typeface="Times New Roman"/>
            </a:endParaRPr>
          </a:p>
          <a:p>
            <a:endParaRPr lang="en-US" sz="2000" dirty="0" smtClean="0">
              <a:latin typeface="Times New Roman"/>
              <a:cs typeface="Times New Roman"/>
            </a:endParaRPr>
          </a:p>
          <a:p>
            <a:endParaRPr lang="en-US" sz="2000" dirty="0" smtClean="0">
              <a:latin typeface="Times New Roman"/>
              <a:cs typeface="Times New Roman"/>
            </a:endParaRPr>
          </a:p>
          <a:p>
            <a:endParaRPr lang="en-US" sz="2000" dirty="0" smtClean="0">
              <a:latin typeface="Times New Roman"/>
              <a:cs typeface="Times New Roman"/>
            </a:endParaRPr>
          </a:p>
          <a:p>
            <a:r>
              <a:rPr lang="en-US" sz="2000" dirty="0" smtClean="0">
                <a:latin typeface="Times New Roman"/>
                <a:cs typeface="Times New Roman"/>
              </a:rPr>
              <a:t>Macromolecule lifetimes to be optimized with offline tools and tracer </a:t>
            </a:r>
            <a:r>
              <a:rPr lang="en-US" sz="2000" dirty="0" err="1" smtClean="0">
                <a:latin typeface="Times New Roman"/>
                <a:cs typeface="Times New Roman"/>
              </a:rPr>
              <a:t>obs</a:t>
            </a:r>
            <a:endParaRPr lang="en-US" sz="2000" dirty="0" smtClean="0">
              <a:latin typeface="Times New Roman"/>
              <a:cs typeface="Times New Roman"/>
            </a:endParaRPr>
          </a:p>
          <a:p>
            <a:r>
              <a:rPr lang="en-US" sz="2000" dirty="0" smtClean="0">
                <a:latin typeface="Times New Roman"/>
                <a:cs typeface="Times New Roman"/>
              </a:rPr>
              <a:t>Improvements:</a:t>
            </a:r>
          </a:p>
          <a:p>
            <a:pPr lvl="1"/>
            <a:r>
              <a:rPr lang="en-US" sz="1600" dirty="0" smtClean="0">
                <a:latin typeface="Times New Roman"/>
                <a:cs typeface="Times New Roman"/>
              </a:rPr>
              <a:t>Capture biome-level shifts in nutrient/plankton stoichiometry with feedbacks to climate</a:t>
            </a:r>
          </a:p>
          <a:p>
            <a:pPr lvl="1"/>
            <a:r>
              <a:rPr lang="en-US" sz="1600" dirty="0" smtClean="0">
                <a:latin typeface="Times New Roman"/>
                <a:cs typeface="Times New Roman"/>
              </a:rPr>
              <a:t>Dynamic simulation of marine organic aerosol precursors</a:t>
            </a:r>
          </a:p>
          <a:p>
            <a:pPr lvl="1"/>
            <a:r>
              <a:rPr lang="en-US" sz="1600" dirty="0" smtClean="0">
                <a:latin typeface="Times New Roman"/>
                <a:cs typeface="Times New Roman"/>
              </a:rPr>
              <a:t>Explore linkages to dynamic Fe-</a:t>
            </a:r>
            <a:r>
              <a:rPr lang="en-US" sz="1600" dirty="0" err="1" smtClean="0">
                <a:latin typeface="Times New Roman"/>
                <a:cs typeface="Times New Roman"/>
              </a:rPr>
              <a:t>Ligand</a:t>
            </a:r>
            <a:r>
              <a:rPr lang="en-US" sz="1600" dirty="0" smtClean="0">
                <a:latin typeface="Times New Roman"/>
                <a:cs typeface="Times New Roman"/>
              </a:rPr>
              <a:t> cycling</a:t>
            </a:r>
          </a:p>
          <a:p>
            <a:pPr lvl="1"/>
            <a:r>
              <a:rPr lang="en-US" sz="1600" dirty="0" smtClean="0">
                <a:latin typeface="Times New Roman"/>
                <a:cs typeface="Times New Roman"/>
              </a:rPr>
              <a:t>Explore linkages to particle aggregation and/or TEP parameterizations</a:t>
            </a:r>
          </a:p>
          <a:p>
            <a:pPr lvl="1"/>
            <a:endParaRPr lang="en-US" sz="1600" dirty="0" smtClean="0">
              <a:latin typeface="Times New Roman"/>
              <a:cs typeface="Times New Roman"/>
            </a:endParaRPr>
          </a:p>
          <a:p>
            <a:pPr>
              <a:buNone/>
            </a:pPr>
            <a:endParaRPr lang="en-US" sz="2000" dirty="0" smtClean="0">
              <a:latin typeface="Times New Roman"/>
              <a:cs typeface="Times New Roman"/>
            </a:endParaRPr>
          </a:p>
        </p:txBody>
      </p:sp>
      <p:pic>
        <p:nvPicPr>
          <p:cNvPr id="8" name="Picture 7"/>
          <p:cNvPicPr>
            <a:picLocks noChangeAspect="1"/>
          </p:cNvPicPr>
          <p:nvPr/>
        </p:nvPicPr>
        <p:blipFill>
          <a:blip r:embed="rId2"/>
          <a:stretch>
            <a:fillRect/>
          </a:stretch>
        </p:blipFill>
        <p:spPr>
          <a:xfrm>
            <a:off x="922072" y="3345112"/>
            <a:ext cx="7269133" cy="1062295"/>
          </a:xfrm>
          <a:prstGeom prst="rect">
            <a:avLst/>
          </a:prstGeom>
        </p:spPr>
      </p:pic>
    </p:spTree>
    <p:extLst>
      <p:ext uri="{BB962C8B-B14F-4D97-AF65-F5344CB8AC3E}">
        <p14:creationId xmlns:p14="http://schemas.microsoft.com/office/powerpoint/2010/main" val="346131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Primeau Research Plan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Diagnose patterns of Fe/C uptake ratios using an inverse modeling framework to help constrain planktonic Fe/C ratios in the ACME ocean biogeochemistry model.</a:t>
            </a:r>
          </a:p>
          <a:p>
            <a:r>
              <a:rPr lang="en-US" dirty="0"/>
              <a:t>Optimize depth-dependent particulate organic matter  remineralization curves using the offline model</a:t>
            </a:r>
            <a:r>
              <a:rPr lang="en-US" dirty="0" smtClean="0"/>
              <a:t>.</a:t>
            </a:r>
          </a:p>
          <a:p>
            <a:r>
              <a:rPr lang="en-US" dirty="0" smtClean="0"/>
              <a:t>Couple MPAS-O derived tracer transport matrices with MARBL. The code to produce the transport matrices is currently being developed as part of our </a:t>
            </a:r>
            <a:r>
              <a:rPr lang="en-US" dirty="0" err="1" smtClean="0"/>
              <a:t>SciDAC</a:t>
            </a:r>
            <a:r>
              <a:rPr lang="en-US" dirty="0" smtClean="0"/>
              <a:t> award. </a:t>
            </a:r>
            <a:endParaRPr lang="en-US" dirty="0"/>
          </a:p>
          <a:p>
            <a:r>
              <a:rPr lang="en-US" dirty="0" smtClean="0"/>
              <a:t>Once MARBL and the MPAS-O transport matrices become available we will explore the feasibility of developing a “black-box” solver for MARBL  coupled to tracer transport matrices. </a:t>
            </a:r>
          </a:p>
          <a:p>
            <a:endParaRPr lang="en-US" dirty="0" smtClean="0"/>
          </a:p>
        </p:txBody>
      </p:sp>
    </p:spTree>
    <p:extLst>
      <p:ext uri="{BB962C8B-B14F-4D97-AF65-F5344CB8AC3E}">
        <p14:creationId xmlns:p14="http://schemas.microsoft.com/office/powerpoint/2010/main" val="137910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idx="1"/>
          </p:nvPr>
        </p:nvSpPr>
        <p:spPr>
          <a:xfrm>
            <a:off x="0" y="304800"/>
            <a:ext cx="9144000" cy="6324600"/>
          </a:xfrm>
        </p:spPr>
        <p:txBody>
          <a:bodyPr/>
          <a:lstStyle/>
          <a:p>
            <a:pPr algn="ctr" eaLnBrk="1" hangingPunct="1">
              <a:lnSpc>
                <a:spcPct val="90000"/>
              </a:lnSpc>
              <a:buFontTx/>
              <a:buNone/>
              <a:defRPr/>
            </a:pPr>
            <a:r>
              <a:rPr lang="en-US" altLang="en-US" sz="3300" dirty="0" smtClean="0">
                <a:solidFill>
                  <a:srgbClr val="FFC000"/>
                </a:solidFill>
                <a:effectLst/>
              </a:rPr>
              <a:t>Magnitude of External Iron Sources Highly Uncertain</a:t>
            </a:r>
          </a:p>
          <a:p>
            <a:pPr eaLnBrk="1" hangingPunct="1">
              <a:lnSpc>
                <a:spcPct val="90000"/>
              </a:lnSpc>
              <a:buFontTx/>
              <a:buNone/>
              <a:defRPr/>
            </a:pPr>
            <a:endParaRPr lang="en-US" altLang="en-US" sz="1400" u="sng" dirty="0" smtClean="0">
              <a:solidFill>
                <a:srgbClr val="FFFF00"/>
              </a:solidFill>
              <a:effectLst/>
            </a:endParaRPr>
          </a:p>
          <a:p>
            <a:pPr eaLnBrk="1" hangingPunct="1">
              <a:lnSpc>
                <a:spcPct val="90000"/>
              </a:lnSpc>
              <a:buFontTx/>
              <a:buNone/>
              <a:defRPr/>
            </a:pPr>
            <a:r>
              <a:rPr lang="en-US" altLang="en-US" sz="2800" u="sng" dirty="0" smtClean="0">
                <a:solidFill>
                  <a:srgbClr val="FFFF00"/>
                </a:solidFill>
                <a:effectLst/>
              </a:rPr>
              <a:t>   Fe Inputs from 10 Global Ocean Models </a:t>
            </a:r>
            <a:r>
              <a:rPr lang="en-US" altLang="en-US" sz="2400" u="sng" dirty="0" smtClean="0">
                <a:solidFill>
                  <a:srgbClr val="FFFF00"/>
                </a:solidFill>
                <a:effectLst/>
              </a:rPr>
              <a:t>(</a:t>
            </a:r>
            <a:r>
              <a:rPr lang="en-US" altLang="en-US" sz="2400" u="sng" dirty="0" err="1" smtClean="0">
                <a:solidFill>
                  <a:srgbClr val="FFFF00"/>
                </a:solidFill>
                <a:effectLst/>
              </a:rPr>
              <a:t>Tabliabue</a:t>
            </a:r>
            <a:r>
              <a:rPr lang="en-US" altLang="en-US" sz="2400" u="sng" dirty="0" smtClean="0">
                <a:solidFill>
                  <a:srgbClr val="FFFF00"/>
                </a:solidFill>
                <a:effectLst/>
              </a:rPr>
              <a:t> et al. 2016) </a:t>
            </a:r>
            <a:endParaRPr lang="en-US" altLang="en-US" sz="2400" dirty="0" smtClean="0">
              <a:solidFill>
                <a:srgbClr val="FFFF00"/>
              </a:solidFill>
              <a:effectLst/>
            </a:endParaRPr>
          </a:p>
          <a:p>
            <a:pPr eaLnBrk="1" hangingPunct="1">
              <a:lnSpc>
                <a:spcPct val="90000"/>
              </a:lnSpc>
              <a:buFontTx/>
              <a:buNone/>
              <a:defRPr/>
            </a:pPr>
            <a:endParaRPr lang="en-US" altLang="en-US" sz="1200" u="sng" dirty="0" smtClean="0">
              <a:solidFill>
                <a:srgbClr val="FFFF00"/>
              </a:solidFill>
              <a:effectLst/>
            </a:endParaRPr>
          </a:p>
          <a:p>
            <a:pPr eaLnBrk="1" hangingPunct="1">
              <a:lnSpc>
                <a:spcPct val="90000"/>
              </a:lnSpc>
              <a:buFontTx/>
              <a:buNone/>
              <a:defRPr/>
            </a:pPr>
            <a:r>
              <a:rPr lang="en-US" altLang="en-US" sz="2400" dirty="0" smtClean="0">
                <a:solidFill>
                  <a:srgbClr val="FFFF00"/>
                </a:solidFill>
                <a:effectLst/>
              </a:rPr>
              <a:t>				         	       </a:t>
            </a:r>
            <a:r>
              <a:rPr lang="en-US" altLang="en-US" sz="2800" b="1" u="sng" dirty="0" err="1" smtClean="0">
                <a:solidFill>
                  <a:srgbClr val="FFFF00"/>
                </a:solidFill>
                <a:effectLst/>
              </a:rPr>
              <a:t>GmolFe</a:t>
            </a:r>
            <a:r>
              <a:rPr lang="en-US" altLang="en-US" sz="2800" b="1" u="sng" dirty="0" smtClean="0">
                <a:solidFill>
                  <a:srgbClr val="FFFF00"/>
                </a:solidFill>
                <a:effectLst/>
              </a:rPr>
              <a:t>/yr	</a:t>
            </a:r>
          </a:p>
          <a:p>
            <a:pPr eaLnBrk="1" hangingPunct="1">
              <a:lnSpc>
                <a:spcPct val="90000"/>
              </a:lnSpc>
              <a:buFontTx/>
              <a:buNone/>
              <a:defRPr/>
            </a:pPr>
            <a:r>
              <a:rPr lang="en-US" altLang="en-US" sz="2800" b="1" dirty="0" smtClean="0">
                <a:solidFill>
                  <a:srgbClr val="FFFF00"/>
                </a:solidFill>
                <a:effectLst/>
              </a:rPr>
              <a:t>Atmospheric Deposition: 	1.4 – 87</a:t>
            </a:r>
          </a:p>
          <a:p>
            <a:pPr eaLnBrk="1" hangingPunct="1">
              <a:lnSpc>
                <a:spcPct val="90000"/>
              </a:lnSpc>
              <a:buFontTx/>
              <a:buNone/>
              <a:defRPr/>
            </a:pPr>
            <a:endParaRPr lang="en-US" altLang="en-US" sz="800" b="1" dirty="0">
              <a:solidFill>
                <a:srgbClr val="FFFF00"/>
              </a:solidFill>
              <a:effectLst/>
            </a:endParaRPr>
          </a:p>
          <a:p>
            <a:pPr eaLnBrk="1" hangingPunct="1">
              <a:lnSpc>
                <a:spcPct val="90000"/>
              </a:lnSpc>
              <a:buFontTx/>
              <a:buNone/>
              <a:defRPr/>
            </a:pPr>
            <a:r>
              <a:rPr lang="en-US" altLang="en-US" sz="2800" b="1" dirty="0" smtClean="0">
                <a:solidFill>
                  <a:srgbClr val="FFFF00"/>
                </a:solidFill>
                <a:effectLst/>
              </a:rPr>
              <a:t>Sedimentary Sources:		0.6 - 194</a:t>
            </a:r>
          </a:p>
          <a:p>
            <a:pPr eaLnBrk="1" hangingPunct="1">
              <a:lnSpc>
                <a:spcPct val="90000"/>
              </a:lnSpc>
              <a:buFontTx/>
              <a:buNone/>
              <a:defRPr/>
            </a:pPr>
            <a:endParaRPr lang="en-US" altLang="en-US" sz="800" b="1" dirty="0">
              <a:solidFill>
                <a:srgbClr val="FFFF00"/>
              </a:solidFill>
              <a:effectLst/>
            </a:endParaRPr>
          </a:p>
          <a:p>
            <a:pPr eaLnBrk="1" hangingPunct="1">
              <a:lnSpc>
                <a:spcPct val="90000"/>
              </a:lnSpc>
              <a:buFontTx/>
              <a:buNone/>
              <a:defRPr/>
            </a:pPr>
            <a:r>
              <a:rPr lang="en-US" altLang="en-US" sz="2800" b="1" dirty="0" smtClean="0">
                <a:solidFill>
                  <a:srgbClr val="FFFF00"/>
                </a:solidFill>
                <a:effectLst/>
              </a:rPr>
              <a:t>Hydrothermal Vents:		11 - 18</a:t>
            </a:r>
          </a:p>
          <a:p>
            <a:pPr eaLnBrk="1" hangingPunct="1">
              <a:lnSpc>
                <a:spcPct val="90000"/>
              </a:lnSpc>
              <a:buFontTx/>
              <a:buNone/>
              <a:defRPr/>
            </a:pPr>
            <a:endParaRPr lang="en-US" altLang="en-US" sz="800" b="1" dirty="0">
              <a:solidFill>
                <a:srgbClr val="FFFF00"/>
              </a:solidFill>
              <a:effectLst/>
            </a:endParaRPr>
          </a:p>
          <a:p>
            <a:pPr eaLnBrk="1" hangingPunct="1">
              <a:lnSpc>
                <a:spcPct val="90000"/>
              </a:lnSpc>
              <a:buFontTx/>
              <a:buNone/>
              <a:defRPr/>
            </a:pPr>
            <a:r>
              <a:rPr lang="en-US" altLang="en-US" sz="2800" b="1" dirty="0" smtClean="0">
                <a:solidFill>
                  <a:srgbClr val="FFFF00"/>
                </a:solidFill>
                <a:effectLst/>
              </a:rPr>
              <a:t>Riverine Sources:			0.06 – 2.5</a:t>
            </a:r>
          </a:p>
          <a:p>
            <a:pPr eaLnBrk="1" hangingPunct="1">
              <a:lnSpc>
                <a:spcPct val="90000"/>
              </a:lnSpc>
              <a:buFontTx/>
              <a:buNone/>
              <a:defRPr/>
            </a:pPr>
            <a:endParaRPr lang="en-US" altLang="en-US" sz="1200" b="1" dirty="0">
              <a:solidFill>
                <a:srgbClr val="FFFF00"/>
              </a:solidFill>
              <a:effectLst/>
            </a:endParaRPr>
          </a:p>
          <a:p>
            <a:pPr eaLnBrk="1" hangingPunct="1">
              <a:lnSpc>
                <a:spcPct val="90000"/>
              </a:lnSpc>
              <a:buFontTx/>
              <a:buNone/>
              <a:defRPr/>
            </a:pPr>
            <a:r>
              <a:rPr lang="en-US" altLang="en-US" sz="2800" b="1" dirty="0" smtClean="0">
                <a:solidFill>
                  <a:srgbClr val="FFC000"/>
                </a:solidFill>
                <a:effectLst/>
              </a:rPr>
              <a:t>Total Iron Inputs:			1.4 - 195</a:t>
            </a:r>
          </a:p>
          <a:p>
            <a:pPr eaLnBrk="1" hangingPunct="1">
              <a:lnSpc>
                <a:spcPct val="90000"/>
              </a:lnSpc>
              <a:buFontTx/>
              <a:buNone/>
              <a:defRPr/>
            </a:pPr>
            <a:endParaRPr lang="en-US" altLang="en-US" sz="800" b="1" dirty="0">
              <a:solidFill>
                <a:srgbClr val="FFFF00"/>
              </a:solidFill>
              <a:effectLst/>
            </a:endParaRPr>
          </a:p>
          <a:p>
            <a:pPr algn="ctr" eaLnBrk="1" hangingPunct="1">
              <a:lnSpc>
                <a:spcPct val="90000"/>
              </a:lnSpc>
              <a:buFontTx/>
              <a:buNone/>
              <a:defRPr/>
            </a:pPr>
            <a:r>
              <a:rPr lang="en-US" altLang="en-US" sz="3000" b="1" dirty="0">
                <a:solidFill>
                  <a:srgbClr val="FFC000"/>
                </a:solidFill>
                <a:effectLst/>
              </a:rPr>
              <a:t>A</a:t>
            </a:r>
            <a:r>
              <a:rPr lang="en-US" altLang="en-US" sz="3000" b="1" dirty="0" smtClean="0">
                <a:solidFill>
                  <a:srgbClr val="FFC000"/>
                </a:solidFill>
                <a:effectLst/>
              </a:rPr>
              <a:t>tmospheric source </a:t>
            </a:r>
            <a:r>
              <a:rPr lang="en-US" altLang="en-US" sz="3000" b="1" dirty="0" smtClean="0">
                <a:solidFill>
                  <a:srgbClr val="FFFF00"/>
                </a:solidFill>
                <a:effectLst/>
              </a:rPr>
              <a:t>is the most </a:t>
            </a:r>
            <a:r>
              <a:rPr lang="en-US" altLang="en-US" sz="3000" b="1" dirty="0" smtClean="0">
                <a:solidFill>
                  <a:srgbClr val="FFC000"/>
                </a:solidFill>
                <a:effectLst/>
              </a:rPr>
              <a:t>temporally variable,</a:t>
            </a:r>
            <a:r>
              <a:rPr lang="en-US" altLang="en-US" sz="3000" b="1" dirty="0" smtClean="0">
                <a:solidFill>
                  <a:srgbClr val="FFFF00"/>
                </a:solidFill>
                <a:effectLst/>
              </a:rPr>
              <a:t> impacted by </a:t>
            </a:r>
            <a:r>
              <a:rPr lang="en-US" altLang="en-US" sz="3000" b="1" dirty="0" smtClean="0">
                <a:solidFill>
                  <a:srgbClr val="FFC000"/>
                </a:solidFill>
                <a:effectLst/>
              </a:rPr>
              <a:t>climate</a:t>
            </a:r>
            <a:r>
              <a:rPr lang="en-US" altLang="en-US" sz="3000" b="1" dirty="0" smtClean="0">
                <a:solidFill>
                  <a:srgbClr val="FFFF00"/>
                </a:solidFill>
                <a:effectLst/>
              </a:rPr>
              <a:t> and </a:t>
            </a:r>
            <a:r>
              <a:rPr lang="en-US" altLang="en-US" sz="3000" b="1" dirty="0" smtClean="0">
                <a:solidFill>
                  <a:srgbClr val="FFC000"/>
                </a:solidFill>
                <a:effectLst/>
              </a:rPr>
              <a:t>anthropogenic </a:t>
            </a:r>
            <a:r>
              <a:rPr lang="en-US" altLang="en-US" sz="3000" b="1" dirty="0" smtClean="0">
                <a:solidFill>
                  <a:srgbClr val="FFFF00"/>
                </a:solidFill>
                <a:effectLst/>
              </a:rPr>
              <a:t>activities.</a:t>
            </a:r>
            <a:endParaRPr lang="en-US" altLang="en-US" sz="3000" b="1" dirty="0">
              <a:solidFill>
                <a:srgbClr val="FFFF00"/>
              </a:solidFill>
              <a:effectLst/>
            </a:endParaRPr>
          </a:p>
          <a:p>
            <a:pPr eaLnBrk="1" hangingPunct="1">
              <a:lnSpc>
                <a:spcPct val="90000"/>
              </a:lnSpc>
              <a:buFontTx/>
              <a:buNone/>
              <a:defRPr/>
            </a:pPr>
            <a:endParaRPr lang="en-US" altLang="en-US" sz="2800" b="1" dirty="0" smtClean="0">
              <a:solidFill>
                <a:srgbClr val="FFFF00"/>
              </a:solidFill>
              <a:effectLst/>
            </a:endParaRPr>
          </a:p>
          <a:p>
            <a:pPr eaLnBrk="1" hangingPunct="1">
              <a:lnSpc>
                <a:spcPct val="90000"/>
              </a:lnSpc>
              <a:buFontTx/>
              <a:buNone/>
              <a:defRPr/>
            </a:pPr>
            <a:endParaRPr lang="en-US" altLang="en-US" sz="800" b="1" dirty="0" smtClean="0">
              <a:solidFill>
                <a:srgbClr val="FFFF00"/>
              </a:solidFill>
              <a:effectLst/>
            </a:endParaRPr>
          </a:p>
          <a:p>
            <a:pPr eaLnBrk="1" hangingPunct="1">
              <a:lnSpc>
                <a:spcPct val="90000"/>
              </a:lnSpc>
              <a:buFontTx/>
              <a:buNone/>
              <a:defRPr/>
            </a:pPr>
            <a:r>
              <a:rPr lang="en-US" altLang="en-US" sz="2400" b="1" dirty="0" smtClean="0">
                <a:solidFill>
                  <a:srgbClr val="FFFF00"/>
                </a:solidFill>
                <a:effectLst/>
              </a:rPr>
              <a:t>							</a:t>
            </a:r>
            <a:endParaRPr lang="en-US" altLang="en-US" sz="2400" b="1" dirty="0">
              <a:solidFill>
                <a:srgbClr val="FFFF00"/>
              </a:solidFill>
              <a:effectLst/>
            </a:endParaRPr>
          </a:p>
          <a:p>
            <a:pPr eaLnBrk="1" hangingPunct="1">
              <a:lnSpc>
                <a:spcPct val="90000"/>
              </a:lnSpc>
              <a:buFontTx/>
              <a:buNone/>
              <a:defRPr/>
            </a:pPr>
            <a:endParaRPr lang="en-US" altLang="en-US" sz="2400" dirty="0" smtClean="0">
              <a:solidFill>
                <a:srgbClr val="FFFF00"/>
              </a:solidFill>
              <a:effectLst/>
            </a:endParaRPr>
          </a:p>
          <a:p>
            <a:pPr eaLnBrk="1" hangingPunct="1">
              <a:lnSpc>
                <a:spcPct val="90000"/>
              </a:lnSpc>
              <a:buFontTx/>
              <a:buNone/>
              <a:defRPr/>
            </a:pPr>
            <a:endParaRPr lang="en-US" altLang="en-US" sz="2400" dirty="0" smtClean="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400" dirty="0" smtClean="0">
              <a:solidFill>
                <a:srgbClr val="FFFF00"/>
              </a:solidFill>
              <a:effectLst/>
            </a:endParaRPr>
          </a:p>
          <a:p>
            <a:pPr eaLnBrk="1" hangingPunct="1">
              <a:lnSpc>
                <a:spcPct val="90000"/>
              </a:lnSpc>
              <a:buFontTx/>
              <a:buNone/>
              <a:defRPr/>
            </a:pPr>
            <a:r>
              <a:rPr lang="en-US" altLang="en-US" sz="2400" dirty="0">
                <a:solidFill>
                  <a:srgbClr val="FFFF00"/>
                </a:solidFill>
                <a:effectLst/>
              </a:rPr>
              <a:t>	</a:t>
            </a:r>
          </a:p>
          <a:p>
            <a:pPr eaLnBrk="1" hangingPunct="1">
              <a:lnSpc>
                <a:spcPct val="90000"/>
              </a:lnSpc>
              <a:buFontTx/>
              <a:buNone/>
              <a:defRPr/>
            </a:pPr>
            <a:endParaRPr lang="en-US" altLang="en-US" sz="2400" dirty="0" smtClean="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800" u="sng" dirty="0" smtClean="0">
              <a:solidFill>
                <a:srgbClr val="FFFF00"/>
              </a:solidFill>
            </a:endParaRPr>
          </a:p>
          <a:p>
            <a:pPr eaLnBrk="1" hangingPunct="1">
              <a:lnSpc>
                <a:spcPct val="90000"/>
              </a:lnSpc>
              <a:buFontTx/>
              <a:buNone/>
              <a:defRPr/>
            </a:pPr>
            <a:endParaRPr lang="en-US" altLang="en-US" sz="2800" dirty="0">
              <a:solidFill>
                <a:srgbClr val="FFFF00"/>
              </a:solidFill>
              <a:effectLst/>
            </a:endParaRPr>
          </a:p>
          <a:p>
            <a:pPr eaLnBrk="1" hangingPunct="1">
              <a:lnSpc>
                <a:spcPct val="90000"/>
              </a:lnSpc>
              <a:buFontTx/>
              <a:buNone/>
              <a:defRPr/>
            </a:pPr>
            <a:endParaRPr lang="en-US" altLang="en-US" sz="2400" dirty="0" smtClean="0">
              <a:solidFill>
                <a:srgbClr val="FFFF00"/>
              </a:solidFill>
            </a:endParaRPr>
          </a:p>
          <a:p>
            <a:pPr eaLnBrk="1" hangingPunct="1">
              <a:lnSpc>
                <a:spcPct val="90000"/>
              </a:lnSpc>
              <a:buFontTx/>
              <a:buNone/>
              <a:defRPr/>
            </a:pPr>
            <a:r>
              <a:rPr lang="en-US" altLang="en-US" sz="2400" dirty="0" smtClean="0">
                <a:solidFill>
                  <a:schemeClr val="accent6">
                    <a:lumMod val="60000"/>
                    <a:lumOff val="40000"/>
                  </a:schemeClr>
                </a:solidFill>
              </a:rPr>
              <a:t> </a:t>
            </a:r>
          </a:p>
          <a:p>
            <a:pPr eaLnBrk="1" hangingPunct="1">
              <a:lnSpc>
                <a:spcPct val="90000"/>
              </a:lnSpc>
              <a:buFontTx/>
              <a:buNone/>
              <a:defRPr/>
            </a:pPr>
            <a:endParaRPr lang="en-US" altLang="en-US" sz="2400" dirty="0" smtClean="0"/>
          </a:p>
          <a:p>
            <a:pPr eaLnBrk="1" hangingPunct="1">
              <a:lnSpc>
                <a:spcPct val="90000"/>
              </a:lnSpc>
              <a:buFontTx/>
              <a:buNone/>
              <a:defRPr/>
            </a:pPr>
            <a:endParaRPr lang="en-US" altLang="en-US" sz="2400" dirty="0" smtClean="0"/>
          </a:p>
        </p:txBody>
      </p:sp>
    </p:spTree>
    <p:extLst>
      <p:ext uri="{BB962C8B-B14F-4D97-AF65-F5344CB8AC3E}">
        <p14:creationId xmlns:p14="http://schemas.microsoft.com/office/powerpoint/2010/main" val="3183201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sz="quarter" idx="13"/>
          </p:nvPr>
        </p:nvSpPr>
        <p:spPr>
          <a:xfrm>
            <a:off x="0" y="76200"/>
            <a:ext cx="9144000" cy="6553200"/>
          </a:xfrm>
        </p:spPr>
        <p:txBody>
          <a:bodyPr/>
          <a:lstStyle/>
          <a:p>
            <a:pPr eaLnBrk="1" hangingPunct="1">
              <a:lnSpc>
                <a:spcPct val="90000"/>
              </a:lnSpc>
              <a:buFontTx/>
              <a:buNone/>
              <a:defRPr/>
            </a:pPr>
            <a:r>
              <a:rPr lang="en-US" altLang="en-US" sz="2800" b="1" dirty="0" smtClean="0">
                <a:solidFill>
                  <a:schemeClr val="tx1"/>
                </a:solidFill>
                <a:effectLst/>
              </a:rPr>
              <a:t>Task 4 : Improve Fe Cycle – External Fe Sources</a:t>
            </a:r>
          </a:p>
          <a:p>
            <a:pPr eaLnBrk="1" hangingPunct="1">
              <a:lnSpc>
                <a:spcPct val="90000"/>
              </a:lnSpc>
              <a:buFontTx/>
              <a:buNone/>
              <a:defRPr/>
            </a:pPr>
            <a:endParaRPr lang="en-US" altLang="en-US" sz="1200" b="1" dirty="0">
              <a:solidFill>
                <a:schemeClr val="tx1"/>
              </a:solidFill>
              <a:effectLst/>
            </a:endParaRPr>
          </a:p>
          <a:p>
            <a:pPr eaLnBrk="1" hangingPunct="1">
              <a:lnSpc>
                <a:spcPct val="90000"/>
              </a:lnSpc>
              <a:buFontTx/>
              <a:buNone/>
              <a:defRPr/>
            </a:pPr>
            <a:r>
              <a:rPr lang="en-US" altLang="en-US" sz="2400" b="1" dirty="0" smtClean="0">
                <a:solidFill>
                  <a:schemeClr val="tx1"/>
                </a:solidFill>
                <a:effectLst/>
              </a:rPr>
              <a:t>4a. Add the </a:t>
            </a:r>
            <a:r>
              <a:rPr lang="en-US" altLang="en-US" sz="2400" b="1" dirty="0" smtClean="0">
                <a:solidFill>
                  <a:srgbClr val="C00000"/>
                </a:solidFill>
                <a:effectLst/>
              </a:rPr>
              <a:t>hydrothermal vent iron source </a:t>
            </a:r>
            <a:r>
              <a:rPr lang="en-US" altLang="en-US" sz="2400" b="1" dirty="0" smtClean="0">
                <a:solidFill>
                  <a:schemeClr val="tx1"/>
                </a:solidFill>
                <a:effectLst/>
              </a:rPr>
              <a:t>to ACME.</a:t>
            </a:r>
          </a:p>
          <a:p>
            <a:pPr eaLnBrk="1" hangingPunct="1">
              <a:lnSpc>
                <a:spcPct val="90000"/>
              </a:lnSpc>
              <a:buFontTx/>
              <a:buNone/>
              <a:defRPr/>
            </a:pPr>
            <a:endParaRPr lang="en-US" altLang="en-US" sz="800" b="1" dirty="0" smtClean="0">
              <a:solidFill>
                <a:schemeClr val="tx1"/>
              </a:solidFill>
              <a:effectLst/>
            </a:endParaRPr>
          </a:p>
          <a:p>
            <a:pPr eaLnBrk="1" hangingPunct="1">
              <a:lnSpc>
                <a:spcPct val="90000"/>
              </a:lnSpc>
              <a:buFontTx/>
              <a:buNone/>
              <a:defRPr/>
            </a:pPr>
            <a:r>
              <a:rPr lang="en-US" altLang="en-US" sz="2400" b="1" dirty="0" smtClean="0">
                <a:solidFill>
                  <a:schemeClr val="tx1"/>
                </a:solidFill>
                <a:effectLst/>
              </a:rPr>
              <a:t>4b. Constrain and optimize </a:t>
            </a:r>
            <a:r>
              <a:rPr lang="en-US" altLang="en-US" sz="2400" b="1" dirty="0" smtClean="0">
                <a:solidFill>
                  <a:srgbClr val="C00000"/>
                </a:solidFill>
                <a:effectLst/>
              </a:rPr>
              <a:t>external iron sources</a:t>
            </a:r>
            <a:r>
              <a:rPr lang="en-US" altLang="en-US" sz="2400" b="1" dirty="0" smtClean="0">
                <a:solidFill>
                  <a:schemeClr val="tx1"/>
                </a:solidFill>
                <a:effectLst/>
              </a:rPr>
              <a:t> using model   </a:t>
            </a:r>
          </a:p>
          <a:p>
            <a:pPr eaLnBrk="1" hangingPunct="1">
              <a:lnSpc>
                <a:spcPct val="90000"/>
              </a:lnSpc>
              <a:buFontTx/>
              <a:buNone/>
              <a:defRPr/>
            </a:pPr>
            <a:r>
              <a:rPr lang="en-US" altLang="en-US" sz="2400" b="1" dirty="0">
                <a:solidFill>
                  <a:schemeClr val="tx1"/>
                </a:solidFill>
              </a:rPr>
              <a:t>	</a:t>
            </a:r>
            <a:r>
              <a:rPr lang="en-US" altLang="en-US" sz="2400" b="1" dirty="0" smtClean="0">
                <a:solidFill>
                  <a:schemeClr val="tx1"/>
                </a:solidFill>
              </a:rPr>
              <a:t>	</a:t>
            </a:r>
            <a:r>
              <a:rPr lang="en-US" altLang="en-US" sz="2400" b="1" dirty="0" smtClean="0">
                <a:solidFill>
                  <a:schemeClr val="tx1"/>
                </a:solidFill>
                <a:effectLst/>
              </a:rPr>
              <a:t>simulations with observational datasets (GEOTRACES).</a:t>
            </a:r>
          </a:p>
          <a:p>
            <a:pPr eaLnBrk="1" hangingPunct="1">
              <a:lnSpc>
                <a:spcPct val="90000"/>
              </a:lnSpc>
              <a:buFontTx/>
              <a:buNone/>
              <a:defRPr/>
            </a:pPr>
            <a:endParaRPr lang="en-US" altLang="en-US" sz="800" dirty="0" smtClean="0">
              <a:solidFill>
                <a:schemeClr val="tx1"/>
              </a:solidFill>
              <a:effectLst/>
            </a:endParaRPr>
          </a:p>
          <a:p>
            <a:pPr eaLnBrk="1" hangingPunct="1">
              <a:lnSpc>
                <a:spcPct val="90000"/>
              </a:lnSpc>
              <a:buFontTx/>
              <a:buNone/>
              <a:defRPr/>
            </a:pPr>
            <a:r>
              <a:rPr lang="en-US" altLang="en-US" sz="2400" b="1" dirty="0" smtClean="0">
                <a:solidFill>
                  <a:schemeClr val="tx1"/>
                </a:solidFill>
                <a:effectLst/>
              </a:rPr>
              <a:t>4c.  GEOTRACES datasets will constrain atmospheric inputs of </a:t>
            </a:r>
          </a:p>
          <a:p>
            <a:pPr eaLnBrk="1" hangingPunct="1">
              <a:lnSpc>
                <a:spcPct val="90000"/>
              </a:lnSpc>
              <a:buFontTx/>
              <a:buNone/>
              <a:defRPr/>
            </a:pPr>
            <a:r>
              <a:rPr lang="en-US" altLang="en-US" sz="2400" b="1" dirty="0">
                <a:solidFill>
                  <a:schemeClr val="tx1"/>
                </a:solidFill>
              </a:rPr>
              <a:t>	</a:t>
            </a:r>
            <a:r>
              <a:rPr lang="en-US" altLang="en-US" sz="2400" b="1" dirty="0" smtClean="0">
                <a:solidFill>
                  <a:schemeClr val="tx1"/>
                </a:solidFill>
              </a:rPr>
              <a:t>	</a:t>
            </a:r>
            <a:r>
              <a:rPr lang="en-US" altLang="en-US" sz="2400" b="1" dirty="0" smtClean="0">
                <a:solidFill>
                  <a:schemeClr val="tx1"/>
                </a:solidFill>
                <a:effectLst/>
              </a:rPr>
              <a:t>mineral dust and dissolved </a:t>
            </a:r>
            <a:r>
              <a:rPr lang="en-US" altLang="en-US" sz="2400" b="1" dirty="0" smtClean="0">
                <a:solidFill>
                  <a:srgbClr val="C00000"/>
                </a:solidFill>
                <a:effectLst/>
              </a:rPr>
              <a:t>Fe</a:t>
            </a:r>
            <a:r>
              <a:rPr lang="en-US" altLang="en-US" sz="2400" b="1" dirty="0" smtClean="0">
                <a:solidFill>
                  <a:schemeClr val="tx1"/>
                </a:solidFill>
                <a:effectLst/>
              </a:rPr>
              <a:t>, but also </a:t>
            </a:r>
            <a:r>
              <a:rPr lang="en-US" altLang="en-US" sz="2400" b="1" dirty="0" smtClean="0">
                <a:solidFill>
                  <a:srgbClr val="C00000"/>
                </a:solidFill>
                <a:effectLst/>
              </a:rPr>
              <a:t>N, Si and P.</a:t>
            </a:r>
          </a:p>
          <a:p>
            <a:pPr eaLnBrk="1" hangingPunct="1">
              <a:lnSpc>
                <a:spcPct val="90000"/>
              </a:lnSpc>
              <a:buFontTx/>
              <a:buNone/>
              <a:defRPr/>
            </a:pPr>
            <a:endParaRPr lang="en-US" altLang="en-US" sz="800" b="1" dirty="0" smtClean="0">
              <a:solidFill>
                <a:schemeClr val="tx1"/>
              </a:solidFill>
              <a:effectLst/>
            </a:endParaRPr>
          </a:p>
          <a:p>
            <a:pPr eaLnBrk="1" hangingPunct="1">
              <a:lnSpc>
                <a:spcPct val="90000"/>
              </a:lnSpc>
              <a:buFontTx/>
              <a:buNone/>
              <a:defRPr/>
            </a:pPr>
            <a:r>
              <a:rPr lang="en-US" altLang="en-US" sz="2400" b="1" dirty="0" smtClean="0">
                <a:solidFill>
                  <a:schemeClr val="tx1"/>
                </a:solidFill>
                <a:effectLst/>
              </a:rPr>
              <a:t>4c. Optimized model will quantify </a:t>
            </a:r>
            <a:r>
              <a:rPr lang="en-US" altLang="en-US" sz="2400" b="1" dirty="0" smtClean="0">
                <a:solidFill>
                  <a:schemeClr val="tx1"/>
                </a:solidFill>
              </a:rPr>
              <a:t>how varying</a:t>
            </a:r>
            <a:r>
              <a:rPr lang="en-US" altLang="en-US" sz="2400" b="1" dirty="0" smtClean="0">
                <a:solidFill>
                  <a:schemeClr val="tx1"/>
                </a:solidFill>
                <a:effectLst/>
              </a:rPr>
              <a:t> nutrient </a:t>
            </a:r>
          </a:p>
          <a:p>
            <a:pPr eaLnBrk="1" hangingPunct="1">
              <a:lnSpc>
                <a:spcPct val="90000"/>
              </a:lnSpc>
              <a:buFontTx/>
              <a:buNone/>
              <a:defRPr/>
            </a:pPr>
            <a:r>
              <a:rPr lang="en-US" altLang="en-US" sz="2400" b="1" dirty="0">
                <a:solidFill>
                  <a:schemeClr val="tx1"/>
                </a:solidFill>
              </a:rPr>
              <a:t>	</a:t>
            </a:r>
            <a:r>
              <a:rPr lang="en-US" altLang="en-US" sz="2400" b="1" dirty="0" smtClean="0">
                <a:solidFill>
                  <a:schemeClr val="tx1"/>
                </a:solidFill>
              </a:rPr>
              <a:t>	</a:t>
            </a:r>
            <a:r>
              <a:rPr lang="en-US" altLang="en-US" sz="2400" b="1" dirty="0" smtClean="0">
                <a:solidFill>
                  <a:schemeClr val="tx1"/>
                </a:solidFill>
                <a:effectLst/>
              </a:rPr>
              <a:t>deposition modifies </a:t>
            </a:r>
            <a:r>
              <a:rPr lang="en-US" altLang="en-US" sz="2400" b="1" dirty="0" smtClean="0">
                <a:solidFill>
                  <a:srgbClr val="C00000"/>
                </a:solidFill>
                <a:effectLst/>
              </a:rPr>
              <a:t>carbon</a:t>
            </a:r>
            <a:r>
              <a:rPr lang="en-US" altLang="en-US" sz="2400" b="1" dirty="0" smtClean="0">
                <a:solidFill>
                  <a:schemeClr val="tx1"/>
                </a:solidFill>
                <a:effectLst/>
              </a:rPr>
              <a:t> and </a:t>
            </a:r>
            <a:r>
              <a:rPr lang="en-US" altLang="en-US" sz="2400" b="1" dirty="0" smtClean="0">
                <a:solidFill>
                  <a:srgbClr val="C00000"/>
                </a:solidFill>
                <a:effectLst/>
              </a:rPr>
              <a:t>air-sea CO</a:t>
            </a:r>
            <a:r>
              <a:rPr lang="en-US" altLang="en-US" sz="2400" b="1" baseline="-25000" dirty="0" smtClean="0">
                <a:solidFill>
                  <a:srgbClr val="C00000"/>
                </a:solidFill>
                <a:effectLst/>
              </a:rPr>
              <a:t>2</a:t>
            </a:r>
            <a:r>
              <a:rPr lang="en-US" altLang="en-US" sz="2400" b="1" dirty="0" smtClean="0">
                <a:solidFill>
                  <a:srgbClr val="C00000"/>
                </a:solidFill>
                <a:effectLst/>
              </a:rPr>
              <a:t> exchange</a:t>
            </a:r>
            <a:r>
              <a:rPr lang="en-US" altLang="en-US" sz="2400" b="1" dirty="0" smtClean="0">
                <a:solidFill>
                  <a:schemeClr val="tx1"/>
                </a:solidFill>
                <a:effectLst/>
              </a:rPr>
              <a:t>.</a:t>
            </a:r>
          </a:p>
          <a:p>
            <a:pPr eaLnBrk="1" hangingPunct="1">
              <a:lnSpc>
                <a:spcPct val="90000"/>
              </a:lnSpc>
              <a:buFontTx/>
              <a:buNone/>
              <a:defRPr/>
            </a:pPr>
            <a:endParaRPr lang="en-US" altLang="en-US" sz="800" b="1" dirty="0" smtClean="0">
              <a:solidFill>
                <a:schemeClr val="tx1"/>
              </a:solidFill>
              <a:effectLst/>
            </a:endParaRPr>
          </a:p>
          <a:p>
            <a:pPr eaLnBrk="1" hangingPunct="1">
              <a:lnSpc>
                <a:spcPct val="90000"/>
              </a:lnSpc>
              <a:buFontTx/>
              <a:buNone/>
              <a:defRPr/>
            </a:pPr>
            <a:r>
              <a:rPr lang="en-US" altLang="en-US" sz="2400" b="1" dirty="0" smtClean="0">
                <a:solidFill>
                  <a:schemeClr val="tx1"/>
                </a:solidFill>
                <a:effectLst/>
              </a:rPr>
              <a:t>5c. Coupled and ocean-only simulations will allow us to 	</a:t>
            </a:r>
            <a:r>
              <a:rPr lang="en-US" altLang="en-US" sz="2400" b="1" dirty="0" smtClean="0">
                <a:solidFill>
                  <a:srgbClr val="C00000"/>
                </a:solidFill>
                <a:effectLst/>
              </a:rPr>
              <a:t>isolate natural and anthropogenic impacts </a:t>
            </a:r>
            <a:r>
              <a:rPr lang="en-US" altLang="en-US" sz="2400" b="1" dirty="0" smtClean="0">
                <a:solidFill>
                  <a:schemeClr val="tx1"/>
                </a:solidFill>
                <a:effectLst/>
              </a:rPr>
              <a:t>on marine 	biogeochemistry and quantify the </a:t>
            </a:r>
            <a:r>
              <a:rPr lang="en-US" altLang="en-US" sz="2400" b="1" dirty="0" smtClean="0">
                <a:solidFill>
                  <a:srgbClr val="C00000"/>
                </a:solidFill>
                <a:effectLst/>
              </a:rPr>
              <a:t>climate feedbacks</a:t>
            </a:r>
            <a:r>
              <a:rPr lang="en-US" altLang="en-US" sz="2400" b="1" dirty="0" smtClean="0">
                <a:solidFill>
                  <a:schemeClr val="tx1"/>
                </a:solidFill>
                <a:effectLst/>
              </a:rPr>
              <a:t>.</a:t>
            </a:r>
            <a:endParaRPr lang="en-US" altLang="en-US" sz="2400" b="1" dirty="0">
              <a:solidFill>
                <a:schemeClr val="tx1"/>
              </a:solidFill>
              <a:effectLst/>
            </a:endParaRPr>
          </a:p>
          <a:p>
            <a:pPr eaLnBrk="1" hangingPunct="1">
              <a:lnSpc>
                <a:spcPct val="90000"/>
              </a:lnSpc>
              <a:buFontTx/>
              <a:buNone/>
              <a:defRPr/>
            </a:pPr>
            <a:endParaRPr lang="en-US" altLang="en-US" sz="2400" b="1" dirty="0" smtClean="0">
              <a:solidFill>
                <a:srgbClr val="FFFF00"/>
              </a:solidFill>
              <a:effectLst/>
            </a:endParaRPr>
          </a:p>
          <a:p>
            <a:pPr eaLnBrk="1" hangingPunct="1">
              <a:lnSpc>
                <a:spcPct val="90000"/>
              </a:lnSpc>
              <a:buFontTx/>
              <a:buNone/>
              <a:defRPr/>
            </a:pPr>
            <a:endParaRPr lang="en-US" altLang="en-US" sz="800" b="1" dirty="0" smtClean="0">
              <a:solidFill>
                <a:srgbClr val="FFFF00"/>
              </a:solidFill>
              <a:effectLst/>
            </a:endParaRPr>
          </a:p>
          <a:p>
            <a:pPr eaLnBrk="1" hangingPunct="1">
              <a:lnSpc>
                <a:spcPct val="90000"/>
              </a:lnSpc>
              <a:buFontTx/>
              <a:buNone/>
              <a:defRPr/>
            </a:pPr>
            <a:r>
              <a:rPr lang="en-US" altLang="en-US" sz="2400" b="1" dirty="0" smtClean="0">
                <a:solidFill>
                  <a:srgbClr val="FFFF00"/>
                </a:solidFill>
                <a:effectLst/>
              </a:rPr>
              <a:t>							</a:t>
            </a:r>
            <a:endParaRPr lang="en-US" altLang="en-US" sz="2400" b="1" dirty="0">
              <a:solidFill>
                <a:srgbClr val="FFFF00"/>
              </a:solidFill>
              <a:effectLst/>
            </a:endParaRPr>
          </a:p>
          <a:p>
            <a:pPr eaLnBrk="1" hangingPunct="1">
              <a:lnSpc>
                <a:spcPct val="90000"/>
              </a:lnSpc>
              <a:buFontTx/>
              <a:buNone/>
              <a:defRPr/>
            </a:pPr>
            <a:endParaRPr lang="en-US" altLang="en-US" sz="2400" dirty="0" smtClean="0">
              <a:solidFill>
                <a:srgbClr val="FFFF00"/>
              </a:solidFill>
              <a:effectLst/>
            </a:endParaRPr>
          </a:p>
          <a:p>
            <a:pPr eaLnBrk="1" hangingPunct="1">
              <a:lnSpc>
                <a:spcPct val="90000"/>
              </a:lnSpc>
              <a:buFontTx/>
              <a:buNone/>
              <a:defRPr/>
            </a:pPr>
            <a:endParaRPr lang="en-US" altLang="en-US" sz="2400" dirty="0" smtClean="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400" dirty="0" smtClean="0">
              <a:solidFill>
                <a:srgbClr val="FFFF00"/>
              </a:solidFill>
              <a:effectLst/>
            </a:endParaRPr>
          </a:p>
          <a:p>
            <a:pPr eaLnBrk="1" hangingPunct="1">
              <a:lnSpc>
                <a:spcPct val="90000"/>
              </a:lnSpc>
              <a:buFontTx/>
              <a:buNone/>
              <a:defRPr/>
            </a:pPr>
            <a:r>
              <a:rPr lang="en-US" altLang="en-US" sz="2400" dirty="0">
                <a:solidFill>
                  <a:srgbClr val="FFFF00"/>
                </a:solidFill>
                <a:effectLst/>
              </a:rPr>
              <a:t>	</a:t>
            </a:r>
          </a:p>
          <a:p>
            <a:pPr eaLnBrk="1" hangingPunct="1">
              <a:lnSpc>
                <a:spcPct val="90000"/>
              </a:lnSpc>
              <a:buFontTx/>
              <a:buNone/>
              <a:defRPr/>
            </a:pPr>
            <a:endParaRPr lang="en-US" altLang="en-US" sz="2400" dirty="0" smtClean="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400" dirty="0">
              <a:solidFill>
                <a:srgbClr val="FFFF00"/>
              </a:solidFill>
              <a:effectLst/>
            </a:endParaRPr>
          </a:p>
          <a:p>
            <a:pPr eaLnBrk="1" hangingPunct="1">
              <a:lnSpc>
                <a:spcPct val="90000"/>
              </a:lnSpc>
              <a:buFontTx/>
              <a:buNone/>
              <a:defRPr/>
            </a:pPr>
            <a:endParaRPr lang="en-US" altLang="en-US" sz="2800" u="sng" dirty="0" smtClean="0">
              <a:solidFill>
                <a:srgbClr val="FFFF00"/>
              </a:solidFill>
            </a:endParaRPr>
          </a:p>
          <a:p>
            <a:pPr eaLnBrk="1" hangingPunct="1">
              <a:lnSpc>
                <a:spcPct val="90000"/>
              </a:lnSpc>
              <a:buFontTx/>
              <a:buNone/>
              <a:defRPr/>
            </a:pPr>
            <a:endParaRPr lang="en-US" altLang="en-US" sz="2800" dirty="0">
              <a:solidFill>
                <a:srgbClr val="FFFF00"/>
              </a:solidFill>
              <a:effectLst/>
            </a:endParaRPr>
          </a:p>
          <a:p>
            <a:pPr eaLnBrk="1" hangingPunct="1">
              <a:lnSpc>
                <a:spcPct val="90000"/>
              </a:lnSpc>
              <a:buFontTx/>
              <a:buNone/>
              <a:defRPr/>
            </a:pPr>
            <a:endParaRPr lang="en-US" altLang="en-US" sz="2400" dirty="0" smtClean="0">
              <a:solidFill>
                <a:srgbClr val="FFFF00"/>
              </a:solidFill>
            </a:endParaRPr>
          </a:p>
          <a:p>
            <a:pPr eaLnBrk="1" hangingPunct="1">
              <a:lnSpc>
                <a:spcPct val="90000"/>
              </a:lnSpc>
              <a:buFontTx/>
              <a:buNone/>
              <a:defRPr/>
            </a:pPr>
            <a:r>
              <a:rPr lang="en-US" altLang="en-US" sz="2400" dirty="0" smtClean="0">
                <a:solidFill>
                  <a:schemeClr val="accent6">
                    <a:lumMod val="60000"/>
                    <a:lumOff val="40000"/>
                  </a:schemeClr>
                </a:solidFill>
              </a:rPr>
              <a:t> </a:t>
            </a:r>
          </a:p>
          <a:p>
            <a:pPr eaLnBrk="1" hangingPunct="1">
              <a:lnSpc>
                <a:spcPct val="90000"/>
              </a:lnSpc>
              <a:buFontTx/>
              <a:buNone/>
              <a:defRPr/>
            </a:pPr>
            <a:endParaRPr lang="en-US" altLang="en-US" sz="2400" dirty="0" smtClean="0"/>
          </a:p>
          <a:p>
            <a:pPr eaLnBrk="1" hangingPunct="1">
              <a:lnSpc>
                <a:spcPct val="90000"/>
              </a:lnSpc>
              <a:buFontTx/>
              <a:buNone/>
              <a:defRPr/>
            </a:pPr>
            <a:endParaRPr lang="en-US" altLang="en-US" sz="2400" dirty="0" smtClean="0"/>
          </a:p>
        </p:txBody>
      </p:sp>
    </p:spTree>
    <p:extLst>
      <p:ext uri="{BB962C8B-B14F-4D97-AF65-F5344CB8AC3E}">
        <p14:creationId xmlns:p14="http://schemas.microsoft.com/office/powerpoint/2010/main" val="1310458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204000"/>
            <a:ext cx="5562600" cy="2371046"/>
          </a:xfrm>
          <a:prstGeom prst="rect">
            <a:avLst/>
          </a:prstGeom>
        </p:spPr>
      </p:pic>
      <p:sp>
        <p:nvSpPr>
          <p:cNvPr id="44036" name="TextBox 2"/>
          <p:cNvSpPr txBox="1">
            <a:spLocks noChangeArrowheads="1"/>
          </p:cNvSpPr>
          <p:nvPr/>
        </p:nvSpPr>
        <p:spPr bwMode="auto">
          <a:xfrm>
            <a:off x="9525" y="0"/>
            <a:ext cx="9134475" cy="1200329"/>
          </a:xfrm>
          <a:prstGeom prst="rect">
            <a:avLst/>
          </a:prstGeom>
          <a:gradFill>
            <a:gsLst>
              <a:gs pos="0">
                <a:schemeClr val="accent1">
                  <a:tint val="66000"/>
                  <a:satMod val="160000"/>
                  <a:lumMod val="54000"/>
                  <a:lumOff val="46000"/>
                </a:schemeClr>
              </a:gs>
              <a:gs pos="50000">
                <a:schemeClr val="accent1">
                  <a:tint val="44500"/>
                  <a:satMod val="160000"/>
                </a:schemeClr>
              </a:gs>
              <a:gs pos="100000">
                <a:schemeClr val="accent1">
                  <a:tint val="23500"/>
                  <a:satMod val="160000"/>
                </a:schemeClr>
              </a:gs>
            </a:gsLst>
            <a:lin ang="5400000" scaled="0"/>
          </a:gradFill>
          <a:ln>
            <a:noFill/>
          </a:ln>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spcBef>
                <a:spcPct val="0"/>
              </a:spcBef>
              <a:spcAft>
                <a:spcPct val="0"/>
              </a:spcAft>
              <a:buClrTx/>
              <a:buSzTx/>
              <a:buFontTx/>
              <a:buNone/>
            </a:pPr>
            <a:r>
              <a:rPr lang="en-US" altLang="en-US" sz="3600" b="1" dirty="0" smtClean="0">
                <a:solidFill>
                  <a:prstClr val="black"/>
                </a:solidFill>
                <a:latin typeface="Times New Roman" pitchFamily="18" charset="0"/>
              </a:rPr>
              <a:t>Improving Marine Biogeochemistry-Climate Feedbacks in ACME</a:t>
            </a:r>
            <a:endParaRPr lang="en-US" altLang="en-US" sz="3600" b="1" dirty="0">
              <a:solidFill>
                <a:prstClr val="black"/>
              </a:solidFill>
              <a:latin typeface="Times New Roman" pitchFamily="18" charset="0"/>
            </a:endParaRPr>
          </a:p>
        </p:txBody>
      </p:sp>
      <p:sp>
        <p:nvSpPr>
          <p:cNvPr id="44037" name="TextBox 2"/>
          <p:cNvSpPr txBox="1">
            <a:spLocks noChangeArrowheads="1"/>
          </p:cNvSpPr>
          <p:nvPr/>
        </p:nvSpPr>
        <p:spPr bwMode="auto">
          <a:xfrm>
            <a:off x="178633" y="3575046"/>
            <a:ext cx="8889167" cy="305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4000"/>
              </a:lnSpc>
              <a:spcBef>
                <a:spcPct val="0"/>
              </a:spcBef>
              <a:spcAft>
                <a:spcPct val="0"/>
              </a:spcAft>
              <a:buClrTx/>
              <a:buSzTx/>
              <a:buFontTx/>
              <a:buNone/>
            </a:pPr>
            <a:r>
              <a:rPr lang="en-US" altLang="en-US" sz="2500" b="1" u="sng" dirty="0" smtClean="0">
                <a:solidFill>
                  <a:prstClr val="black"/>
                </a:solidFill>
                <a:latin typeface="Times New Roman" pitchFamily="18" charset="0"/>
              </a:rPr>
              <a:t>Capturing Biogeochemistry-Climate Feedbacks in ACME</a:t>
            </a:r>
          </a:p>
          <a:p>
            <a:pPr eaLnBrk="1" fontAlgn="base" hangingPunct="1">
              <a:lnSpc>
                <a:spcPct val="114000"/>
              </a:lnSpc>
              <a:spcBef>
                <a:spcPct val="0"/>
              </a:spcBef>
              <a:spcAft>
                <a:spcPct val="0"/>
              </a:spcAft>
              <a:buClrTx/>
              <a:buSzTx/>
              <a:buFontTx/>
              <a:buNone/>
            </a:pPr>
            <a:r>
              <a:rPr lang="en-US" altLang="en-US" sz="2400" b="1" dirty="0" smtClean="0">
                <a:solidFill>
                  <a:prstClr val="black"/>
                </a:solidFill>
                <a:latin typeface="Times New Roman" pitchFamily="18" charset="0"/>
              </a:rPr>
              <a:t>1) Implement new Fe-Ligand Model, Optimize Fe/C Stoichiometry</a:t>
            </a:r>
          </a:p>
          <a:p>
            <a:pPr eaLnBrk="1" fontAlgn="base" hangingPunct="1">
              <a:lnSpc>
                <a:spcPct val="114000"/>
              </a:lnSpc>
              <a:spcBef>
                <a:spcPct val="0"/>
              </a:spcBef>
              <a:spcAft>
                <a:spcPct val="0"/>
              </a:spcAft>
              <a:buClrTx/>
              <a:buSzTx/>
              <a:buFontTx/>
              <a:buNone/>
            </a:pPr>
            <a:r>
              <a:rPr lang="en-US" altLang="en-US" sz="2400" b="1" dirty="0" smtClean="0">
                <a:solidFill>
                  <a:prstClr val="black"/>
                </a:solidFill>
                <a:latin typeface="Times New Roman" pitchFamily="18" charset="0"/>
              </a:rPr>
              <a:t>2) Improve Carbon, Nitrogen, Oxygen Interactions (N</a:t>
            </a:r>
            <a:r>
              <a:rPr lang="en-US" altLang="en-US" sz="2400" b="1" baseline="-25000" dirty="0" smtClean="0">
                <a:solidFill>
                  <a:prstClr val="black"/>
                </a:solidFill>
                <a:latin typeface="Times New Roman" pitchFamily="18" charset="0"/>
              </a:rPr>
              <a:t>2</a:t>
            </a:r>
            <a:r>
              <a:rPr lang="en-US" altLang="en-US" sz="2400" b="1" dirty="0" smtClean="0">
                <a:solidFill>
                  <a:prstClr val="black"/>
                </a:solidFill>
                <a:latin typeface="Times New Roman" pitchFamily="18" charset="0"/>
              </a:rPr>
              <a:t>O)</a:t>
            </a:r>
          </a:p>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3) Explicit </a:t>
            </a:r>
            <a:r>
              <a:rPr lang="en-US" altLang="en-US" sz="2400" b="1" dirty="0" smtClean="0">
                <a:solidFill>
                  <a:prstClr val="black"/>
                </a:solidFill>
                <a:latin typeface="Times New Roman" pitchFamily="18" charset="0"/>
              </a:rPr>
              <a:t>Treatment of Dissolved Organic Matter</a:t>
            </a:r>
          </a:p>
          <a:p>
            <a:pPr eaLnBrk="1" fontAlgn="base" hangingPunct="1">
              <a:lnSpc>
                <a:spcPct val="114000"/>
              </a:lnSpc>
              <a:spcBef>
                <a:spcPct val="0"/>
              </a:spcBef>
              <a:spcAft>
                <a:spcPct val="0"/>
              </a:spcAft>
              <a:buClrTx/>
              <a:buSzTx/>
              <a:buFontTx/>
              <a:buNone/>
            </a:pPr>
            <a:r>
              <a:rPr lang="en-US" altLang="en-US" sz="2400" b="1" dirty="0" smtClean="0">
                <a:solidFill>
                  <a:prstClr val="black"/>
                </a:solidFill>
                <a:latin typeface="Times New Roman" pitchFamily="18" charset="0"/>
              </a:rPr>
              <a:t>4) Variable Stoichiometry in all Organic Pools</a:t>
            </a:r>
          </a:p>
          <a:p>
            <a:pPr eaLnBrk="1" fontAlgn="base" hangingPunct="1">
              <a:lnSpc>
                <a:spcPct val="114000"/>
              </a:lnSpc>
              <a:spcBef>
                <a:spcPct val="0"/>
              </a:spcBef>
              <a:spcAft>
                <a:spcPct val="0"/>
              </a:spcAft>
              <a:buClrTx/>
              <a:buSzTx/>
              <a:buFontTx/>
              <a:buNone/>
            </a:pPr>
            <a:r>
              <a:rPr lang="en-US" altLang="en-US" sz="2400" b="1" dirty="0" smtClean="0">
                <a:solidFill>
                  <a:prstClr val="black"/>
                </a:solidFill>
                <a:latin typeface="Times New Roman" pitchFamily="18" charset="0"/>
              </a:rPr>
              <a:t>5) Develop and Apply Offline and Inverse Tools for Development,</a:t>
            </a:r>
          </a:p>
          <a:p>
            <a:pPr eaLnBrk="1" fontAlgn="base" hangingPunct="1">
              <a:lnSpc>
                <a:spcPct val="114000"/>
              </a:lnSpc>
              <a:spcBef>
                <a:spcPct val="0"/>
              </a:spcBef>
              <a:spcAft>
                <a:spcPct val="0"/>
              </a:spcAft>
              <a:buClrTx/>
              <a:buSzTx/>
              <a:buFontTx/>
              <a:buNone/>
            </a:pPr>
            <a:r>
              <a:rPr lang="en-US" altLang="en-US" sz="2400" b="1" dirty="0">
                <a:solidFill>
                  <a:prstClr val="black"/>
                </a:solidFill>
                <a:latin typeface="Times New Roman" pitchFamily="18" charset="0"/>
              </a:rPr>
              <a:t>	</a:t>
            </a:r>
            <a:r>
              <a:rPr lang="en-US" altLang="en-US" sz="2400" b="1" dirty="0" smtClean="0">
                <a:solidFill>
                  <a:prstClr val="black"/>
                </a:solidFill>
                <a:latin typeface="Times New Roman" pitchFamily="18" charset="0"/>
              </a:rPr>
              <a:t>Parameter Optimization and Initialization</a:t>
            </a:r>
            <a:endParaRPr lang="en-US" altLang="en-US" sz="2400" b="1" dirty="0">
              <a:solidFill>
                <a:prstClr val="black"/>
              </a:solidFill>
              <a:latin typeface="Times New Roman" pitchFamily="18" charset="0"/>
            </a:endParaRPr>
          </a:p>
        </p:txBody>
      </p:sp>
      <p:sp>
        <p:nvSpPr>
          <p:cNvPr id="6" name="TextBox 2"/>
          <p:cNvSpPr txBox="1">
            <a:spLocks noChangeArrowheads="1"/>
          </p:cNvSpPr>
          <p:nvPr/>
        </p:nvSpPr>
        <p:spPr bwMode="auto">
          <a:xfrm>
            <a:off x="-1" y="1208142"/>
            <a:ext cx="373380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spcBef>
                <a:spcPct val="0"/>
              </a:spcBef>
              <a:spcAft>
                <a:spcPct val="0"/>
              </a:spcAft>
              <a:buClrTx/>
              <a:buSzTx/>
              <a:buFontTx/>
              <a:buNone/>
            </a:pPr>
            <a:r>
              <a:rPr lang="en-US" altLang="en-US" sz="2000" b="1" dirty="0" smtClean="0">
                <a:solidFill>
                  <a:prstClr val="black"/>
                </a:solidFill>
                <a:latin typeface="Palatino Linotype" panose="02040502050505030304" pitchFamily="18" charset="0"/>
              </a:rPr>
              <a:t>Prof. J. Keith Moore, PI</a:t>
            </a:r>
          </a:p>
          <a:p>
            <a:pPr eaLnBrk="1" fontAlgn="base" hangingPunct="1">
              <a:spcBef>
                <a:spcPct val="0"/>
              </a:spcBef>
              <a:spcAft>
                <a:spcPct val="0"/>
              </a:spcAft>
              <a:buClrTx/>
              <a:buSzTx/>
              <a:buFontTx/>
              <a:buNone/>
            </a:pPr>
            <a:r>
              <a:rPr lang="en-US" altLang="en-US" sz="2000" b="1" dirty="0" smtClean="0">
                <a:solidFill>
                  <a:prstClr val="black"/>
                </a:solidFill>
                <a:latin typeface="Palatino Linotype" panose="02040502050505030304" pitchFamily="18" charset="0"/>
              </a:rPr>
              <a:t>Prof. Francois </a:t>
            </a:r>
            <a:r>
              <a:rPr lang="en-US" altLang="en-US" sz="2000" b="1" dirty="0" err="1" smtClean="0">
                <a:solidFill>
                  <a:prstClr val="black"/>
                </a:solidFill>
                <a:latin typeface="Palatino Linotype" panose="02040502050505030304" pitchFamily="18" charset="0"/>
              </a:rPr>
              <a:t>Primeau</a:t>
            </a:r>
            <a:r>
              <a:rPr lang="en-US" altLang="en-US" sz="2000" b="1" dirty="0" smtClean="0">
                <a:solidFill>
                  <a:prstClr val="black"/>
                </a:solidFill>
                <a:latin typeface="Palatino Linotype" panose="02040502050505030304" pitchFamily="18" charset="0"/>
              </a:rPr>
              <a:t>, Co-I</a:t>
            </a:r>
          </a:p>
          <a:p>
            <a:pPr eaLnBrk="1" fontAlgn="base" hangingPunct="1">
              <a:spcBef>
                <a:spcPct val="0"/>
              </a:spcBef>
              <a:spcAft>
                <a:spcPct val="0"/>
              </a:spcAft>
              <a:buClrTx/>
              <a:buSzTx/>
              <a:buFontTx/>
              <a:buNone/>
            </a:pPr>
            <a:r>
              <a:rPr lang="en-US" altLang="en-US" sz="2000" b="1" dirty="0" smtClean="0">
                <a:solidFill>
                  <a:prstClr val="black"/>
                </a:solidFill>
                <a:latin typeface="Palatino Linotype" panose="02040502050505030304" pitchFamily="18" charset="0"/>
              </a:rPr>
              <a:t>Dr. Rob </a:t>
            </a:r>
            <a:r>
              <a:rPr lang="en-US" altLang="en-US" sz="2000" b="1" dirty="0" err="1" smtClean="0">
                <a:solidFill>
                  <a:prstClr val="black"/>
                </a:solidFill>
                <a:latin typeface="Palatino Linotype" panose="02040502050505030304" pitchFamily="18" charset="0"/>
              </a:rPr>
              <a:t>Letscher</a:t>
            </a:r>
            <a:r>
              <a:rPr lang="en-US" altLang="en-US" sz="2000" b="1" dirty="0" smtClean="0">
                <a:solidFill>
                  <a:prstClr val="black"/>
                </a:solidFill>
                <a:latin typeface="Palatino Linotype" panose="02040502050505030304" pitchFamily="18" charset="0"/>
              </a:rPr>
              <a:t>, Co-I</a:t>
            </a:r>
          </a:p>
          <a:p>
            <a:pPr eaLnBrk="1" fontAlgn="base" hangingPunct="1">
              <a:spcBef>
                <a:spcPct val="0"/>
              </a:spcBef>
              <a:spcAft>
                <a:spcPct val="0"/>
              </a:spcAft>
              <a:buClrTx/>
              <a:buSzTx/>
              <a:buFontTx/>
              <a:buNone/>
            </a:pPr>
            <a:r>
              <a:rPr lang="en-US" altLang="en-US" sz="2000" b="1" dirty="0" smtClean="0">
                <a:solidFill>
                  <a:prstClr val="black"/>
                </a:solidFill>
                <a:latin typeface="Palatino Linotype" panose="02040502050505030304" pitchFamily="18" charset="0"/>
              </a:rPr>
              <a:t>University of </a:t>
            </a:r>
            <a:r>
              <a:rPr lang="en-US" altLang="en-US" sz="2000" b="1" dirty="0" err="1" smtClean="0">
                <a:solidFill>
                  <a:prstClr val="black"/>
                </a:solidFill>
                <a:latin typeface="Palatino Linotype" panose="02040502050505030304" pitchFamily="18" charset="0"/>
              </a:rPr>
              <a:t>California,Irvine</a:t>
            </a:r>
            <a:r>
              <a:rPr lang="en-US" altLang="en-US" sz="2000" b="1" dirty="0" smtClean="0">
                <a:solidFill>
                  <a:prstClr val="black"/>
                </a:solidFill>
                <a:latin typeface="Palatino Linotype" panose="02040502050505030304" pitchFamily="18" charset="0"/>
              </a:rPr>
              <a:t> </a:t>
            </a:r>
          </a:p>
        </p:txBody>
      </p:sp>
    </p:spTree>
    <p:extLst>
      <p:ext uri="{BB962C8B-B14F-4D97-AF65-F5344CB8AC3E}">
        <p14:creationId xmlns:p14="http://schemas.microsoft.com/office/powerpoint/2010/main" val="2861680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Box 2"/>
          <p:cNvSpPr txBox="1">
            <a:spLocks noChangeArrowheads="1"/>
          </p:cNvSpPr>
          <p:nvPr/>
        </p:nvSpPr>
        <p:spPr bwMode="auto">
          <a:xfrm>
            <a:off x="9525" y="0"/>
            <a:ext cx="9134475" cy="1200329"/>
          </a:xfrm>
          <a:prstGeom prst="rect">
            <a:avLst/>
          </a:prstGeom>
          <a:gradFill>
            <a:gsLst>
              <a:gs pos="0">
                <a:schemeClr val="accent1">
                  <a:tint val="66000"/>
                  <a:satMod val="160000"/>
                  <a:lumMod val="54000"/>
                  <a:lumOff val="46000"/>
                </a:schemeClr>
              </a:gs>
              <a:gs pos="50000">
                <a:schemeClr val="accent1">
                  <a:tint val="44500"/>
                  <a:satMod val="160000"/>
                </a:schemeClr>
              </a:gs>
              <a:gs pos="100000">
                <a:schemeClr val="accent1">
                  <a:tint val="23500"/>
                  <a:satMod val="160000"/>
                </a:schemeClr>
              </a:gs>
            </a:gsLst>
            <a:lin ang="5400000" scaled="0"/>
          </a:gradFill>
          <a:ln>
            <a:noFill/>
          </a:ln>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spcBef>
                <a:spcPct val="0"/>
              </a:spcBef>
              <a:spcAft>
                <a:spcPct val="0"/>
              </a:spcAft>
              <a:buClrTx/>
              <a:buSzTx/>
              <a:buFontTx/>
              <a:buNone/>
            </a:pPr>
            <a:r>
              <a:rPr lang="en-US" altLang="en-US" sz="3600" b="1" smtClean="0">
                <a:solidFill>
                  <a:prstClr val="black"/>
                </a:solidFill>
                <a:latin typeface="Times New Roman" pitchFamily="18" charset="0"/>
              </a:rPr>
              <a:t>Tasks 1,4,5: Implement new Fe Model, Optimize Fe Quotas (Moore, Primeau)</a:t>
            </a:r>
          </a:p>
        </p:txBody>
      </p:sp>
      <p:sp>
        <p:nvSpPr>
          <p:cNvPr id="44037" name="TextBox 2"/>
          <p:cNvSpPr txBox="1">
            <a:spLocks noChangeArrowheads="1"/>
          </p:cNvSpPr>
          <p:nvPr/>
        </p:nvSpPr>
        <p:spPr bwMode="auto">
          <a:xfrm>
            <a:off x="132178" y="1447800"/>
            <a:ext cx="8889167" cy="500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1</a:t>
            </a:r>
            <a:r>
              <a:rPr lang="en-US" altLang="en-US" sz="2400" b="1" dirty="0" smtClean="0">
                <a:solidFill>
                  <a:prstClr val="black"/>
                </a:solidFill>
                <a:latin typeface="Times New Roman" pitchFamily="18" charset="0"/>
              </a:rPr>
              <a:t>) Implement </a:t>
            </a:r>
            <a:r>
              <a:rPr lang="en-US" altLang="en-US" sz="2400" b="1" smtClean="0">
                <a:solidFill>
                  <a:prstClr val="black"/>
                </a:solidFill>
                <a:latin typeface="Times New Roman" pitchFamily="18" charset="0"/>
              </a:rPr>
              <a:t>new </a:t>
            </a:r>
            <a:r>
              <a:rPr lang="en-US" altLang="en-US" sz="2400" b="1" smtClean="0">
                <a:solidFill>
                  <a:prstClr val="black"/>
                </a:solidFill>
                <a:latin typeface="Times New Roman" pitchFamily="18" charset="0"/>
              </a:rPr>
              <a:t>marine Fe model that includes explicit, dynamic</a:t>
            </a:r>
          </a:p>
          <a:p>
            <a:pPr eaLnBrk="1" fontAlgn="base" hangingPunct="1">
              <a:lnSpc>
                <a:spcPct val="114000"/>
              </a:lnSpc>
              <a:spcBef>
                <a:spcPct val="0"/>
              </a:spcBef>
              <a:spcAft>
                <a:spcPct val="0"/>
              </a:spcAft>
              <a:buClrTx/>
              <a:buSzTx/>
              <a:buFontTx/>
              <a:buNone/>
            </a:pPr>
            <a:r>
              <a:rPr lang="en-US" altLang="en-US" sz="2400" b="1">
                <a:solidFill>
                  <a:prstClr val="black"/>
                </a:solidFill>
                <a:latin typeface="Times New Roman" pitchFamily="18" charset="0"/>
              </a:rPr>
              <a:t>	</a:t>
            </a:r>
            <a:r>
              <a:rPr lang="en-US" altLang="en-US" sz="2400" b="1" smtClean="0">
                <a:solidFill>
                  <a:prstClr val="black"/>
                </a:solidFill>
                <a:latin typeface="Times New Roman" pitchFamily="18" charset="0"/>
              </a:rPr>
              <a:t>treatment of the organic ligands that influence iron losses. </a:t>
            </a:r>
          </a:p>
          <a:p>
            <a:pPr eaLnBrk="1" fontAlgn="base" hangingPunct="1">
              <a:lnSpc>
                <a:spcPct val="114000"/>
              </a:lnSpc>
              <a:spcBef>
                <a:spcPct val="0"/>
              </a:spcBef>
              <a:spcAft>
                <a:spcPct val="0"/>
              </a:spcAft>
              <a:buClrTx/>
              <a:buSzTx/>
              <a:buFontTx/>
              <a:buNone/>
            </a:pPr>
            <a:endParaRPr lang="en-US" altLang="en-US" sz="800" b="1">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2) Optimize iron quotas (Fe/C ratios) in the plankton.  Optimize </a:t>
            </a:r>
          </a:p>
          <a:p>
            <a:pPr eaLnBrk="1" fontAlgn="base" hangingPunct="1">
              <a:lnSpc>
                <a:spcPct val="114000"/>
              </a:lnSpc>
              <a:spcBef>
                <a:spcPct val="0"/>
              </a:spcBef>
              <a:spcAft>
                <a:spcPct val="0"/>
              </a:spcAft>
              <a:buClrTx/>
              <a:buSzTx/>
              <a:buFontTx/>
              <a:buNone/>
            </a:pPr>
            <a:r>
              <a:rPr lang="en-US" altLang="en-US" sz="2400" b="1">
                <a:solidFill>
                  <a:prstClr val="black"/>
                </a:solidFill>
                <a:latin typeface="Times New Roman" pitchFamily="18" charset="0"/>
              </a:rPr>
              <a:t>	</a:t>
            </a:r>
            <a:r>
              <a:rPr lang="en-US" altLang="en-US" sz="2400" b="1" smtClean="0">
                <a:solidFill>
                  <a:prstClr val="black"/>
                </a:solidFill>
                <a:latin typeface="Times New Roman" pitchFamily="18" charset="0"/>
              </a:rPr>
              <a:t>the Fe/C in sinking exported organic matter, with inverse 	approach using extensive new observational datasets.  	Compliments ongoing similar efforts for N, P, Si, and O 	quotas in the sinking material.</a:t>
            </a:r>
          </a:p>
          <a:p>
            <a:pPr eaLnBrk="1" fontAlgn="base" hangingPunct="1">
              <a:lnSpc>
                <a:spcPct val="114000"/>
              </a:lnSpc>
              <a:spcBef>
                <a:spcPct val="0"/>
              </a:spcBef>
              <a:spcAft>
                <a:spcPct val="0"/>
              </a:spcAft>
              <a:buClrTx/>
              <a:buSzTx/>
              <a:buFontTx/>
              <a:buNone/>
            </a:pPr>
            <a:endParaRPr lang="en-US" altLang="en-US" sz="800" b="1">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3) The iron quota of the sinking particles constrains the total iron</a:t>
            </a:r>
          </a:p>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	removal by biological uptake and abiotically scavenged 	onto the sinking particles.  Field observations of plankton 	quotas will help separate the two effects.</a:t>
            </a:r>
            <a:endParaRPr lang="en-US" altLang="en-US" sz="2400" b="1" dirty="0" smtClean="0">
              <a:solidFill>
                <a:prstClr val="black"/>
              </a:solidFill>
              <a:latin typeface="Times New Roman" pitchFamily="18" charset="0"/>
            </a:endParaRPr>
          </a:p>
        </p:txBody>
      </p:sp>
    </p:spTree>
    <p:extLst>
      <p:ext uri="{BB962C8B-B14F-4D97-AF65-F5344CB8AC3E}">
        <p14:creationId xmlns:p14="http://schemas.microsoft.com/office/powerpoint/2010/main" val="1000407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Box 2"/>
          <p:cNvSpPr txBox="1">
            <a:spLocks noChangeArrowheads="1"/>
          </p:cNvSpPr>
          <p:nvPr/>
        </p:nvSpPr>
        <p:spPr bwMode="auto">
          <a:xfrm>
            <a:off x="9525" y="0"/>
            <a:ext cx="9134475" cy="1200329"/>
          </a:xfrm>
          <a:prstGeom prst="rect">
            <a:avLst/>
          </a:prstGeom>
          <a:gradFill>
            <a:gsLst>
              <a:gs pos="0">
                <a:schemeClr val="accent1">
                  <a:tint val="66000"/>
                  <a:satMod val="160000"/>
                  <a:lumMod val="54000"/>
                  <a:lumOff val="46000"/>
                </a:schemeClr>
              </a:gs>
              <a:gs pos="50000">
                <a:schemeClr val="accent1">
                  <a:tint val="44500"/>
                  <a:satMod val="160000"/>
                </a:schemeClr>
              </a:gs>
              <a:gs pos="100000">
                <a:schemeClr val="accent1">
                  <a:tint val="23500"/>
                  <a:satMod val="160000"/>
                </a:schemeClr>
              </a:gs>
            </a:gsLst>
            <a:lin ang="5400000" scaled="0"/>
          </a:gradFill>
          <a:ln>
            <a:noFill/>
          </a:ln>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spcBef>
                <a:spcPct val="0"/>
              </a:spcBef>
              <a:spcAft>
                <a:spcPct val="0"/>
              </a:spcAft>
              <a:buClrTx/>
              <a:buSzTx/>
              <a:buFontTx/>
              <a:buNone/>
            </a:pPr>
            <a:r>
              <a:rPr lang="en-US" altLang="en-US" sz="3600" b="1" smtClean="0">
                <a:solidFill>
                  <a:prstClr val="black"/>
                </a:solidFill>
                <a:latin typeface="Times New Roman" pitchFamily="18" charset="0"/>
              </a:rPr>
              <a:t>Task 1: Implement new marine Fe model, </a:t>
            </a:r>
          </a:p>
          <a:p>
            <a:pPr algn="ctr" eaLnBrk="1" fontAlgn="base" hangingPunct="1">
              <a:spcBef>
                <a:spcPct val="0"/>
              </a:spcBef>
              <a:spcAft>
                <a:spcPct val="0"/>
              </a:spcAft>
              <a:buClrTx/>
              <a:buSzTx/>
              <a:buFontTx/>
              <a:buNone/>
            </a:pPr>
            <a:r>
              <a:rPr lang="en-US" altLang="en-US" sz="3600" b="1" smtClean="0">
                <a:solidFill>
                  <a:prstClr val="black"/>
                </a:solidFill>
                <a:latin typeface="Times New Roman" pitchFamily="18" charset="0"/>
              </a:rPr>
              <a:t>Optimize Fe Quotas (Moore, Primeau)</a:t>
            </a:r>
          </a:p>
        </p:txBody>
      </p:sp>
      <p:sp>
        <p:nvSpPr>
          <p:cNvPr id="44037" name="TextBox 2"/>
          <p:cNvSpPr txBox="1">
            <a:spLocks noChangeArrowheads="1"/>
          </p:cNvSpPr>
          <p:nvPr/>
        </p:nvSpPr>
        <p:spPr bwMode="auto">
          <a:xfrm>
            <a:off x="132177" y="5291314"/>
            <a:ext cx="8889167" cy="135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Ligands treated implicitly in CESM 1 and ACME 1, the explicit ligand model should better capture shifts in iron distributions </a:t>
            </a:r>
          </a:p>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with changing climate and ocean biogeochemistry.</a:t>
            </a:r>
            <a:endParaRPr lang="en-US" altLang="en-US" sz="2400" b="1" dirty="0" smtClean="0">
              <a:solidFill>
                <a:prstClr val="black"/>
              </a:solidFill>
              <a:latin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177" y="1200329"/>
            <a:ext cx="4444585" cy="388721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399" y="1200328"/>
            <a:ext cx="4230029" cy="3887219"/>
          </a:xfrm>
          <a:prstGeom prst="rect">
            <a:avLst/>
          </a:prstGeom>
        </p:spPr>
      </p:pic>
    </p:spTree>
    <p:extLst>
      <p:ext uri="{BB962C8B-B14F-4D97-AF65-F5344CB8AC3E}">
        <p14:creationId xmlns:p14="http://schemas.microsoft.com/office/powerpoint/2010/main" val="2968705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Box 2"/>
          <p:cNvSpPr txBox="1">
            <a:spLocks noChangeArrowheads="1"/>
          </p:cNvSpPr>
          <p:nvPr/>
        </p:nvSpPr>
        <p:spPr bwMode="auto">
          <a:xfrm>
            <a:off x="9525" y="0"/>
            <a:ext cx="9134475" cy="1200329"/>
          </a:xfrm>
          <a:prstGeom prst="rect">
            <a:avLst/>
          </a:prstGeom>
          <a:gradFill>
            <a:gsLst>
              <a:gs pos="0">
                <a:schemeClr val="accent1">
                  <a:tint val="66000"/>
                  <a:satMod val="160000"/>
                  <a:lumMod val="54000"/>
                  <a:lumOff val="46000"/>
                </a:schemeClr>
              </a:gs>
              <a:gs pos="50000">
                <a:schemeClr val="accent1">
                  <a:tint val="44500"/>
                  <a:satMod val="160000"/>
                </a:schemeClr>
              </a:gs>
              <a:gs pos="100000">
                <a:schemeClr val="accent1">
                  <a:tint val="23500"/>
                  <a:satMod val="160000"/>
                </a:schemeClr>
              </a:gs>
            </a:gsLst>
            <a:lin ang="5400000" scaled="0"/>
          </a:gradFill>
          <a:ln>
            <a:noFill/>
          </a:ln>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spcBef>
                <a:spcPct val="0"/>
              </a:spcBef>
              <a:spcAft>
                <a:spcPct val="0"/>
              </a:spcAft>
              <a:buClrTx/>
              <a:buSzTx/>
              <a:buNone/>
            </a:pPr>
            <a:r>
              <a:rPr lang="en-US" altLang="en-US" sz="3600" b="1" smtClean="0">
                <a:solidFill>
                  <a:prstClr val="black"/>
                </a:solidFill>
                <a:latin typeface="Times New Roman" pitchFamily="18" charset="0"/>
              </a:rPr>
              <a:t>Tasks 2 and 5:  </a:t>
            </a:r>
            <a:r>
              <a:rPr lang="en-US" altLang="en-US" sz="3600" b="1">
                <a:solidFill>
                  <a:prstClr val="black"/>
                </a:solidFill>
                <a:latin typeface="Times New Roman" pitchFamily="18" charset="0"/>
              </a:rPr>
              <a:t>Improve Carbon, Nitrogen, </a:t>
            </a:r>
            <a:r>
              <a:rPr lang="en-US" altLang="en-US" sz="3600" b="1">
                <a:solidFill>
                  <a:prstClr val="black"/>
                </a:solidFill>
                <a:latin typeface="Times New Roman" pitchFamily="18" charset="0"/>
              </a:rPr>
              <a:t>Oxygen </a:t>
            </a:r>
            <a:r>
              <a:rPr lang="en-US" altLang="en-US" sz="3600" b="1" smtClean="0">
                <a:solidFill>
                  <a:prstClr val="black"/>
                </a:solidFill>
                <a:latin typeface="Times New Roman" pitchFamily="18" charset="0"/>
              </a:rPr>
              <a:t>Interactions  (Moore, Primeau)</a:t>
            </a:r>
          </a:p>
        </p:txBody>
      </p:sp>
      <p:sp>
        <p:nvSpPr>
          <p:cNvPr id="44037" name="TextBox 2"/>
          <p:cNvSpPr txBox="1">
            <a:spLocks noChangeArrowheads="1"/>
          </p:cNvSpPr>
          <p:nvPr/>
        </p:nvSpPr>
        <p:spPr bwMode="auto">
          <a:xfrm>
            <a:off x="9525" y="1221664"/>
            <a:ext cx="9134475" cy="542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1) Quantify and optimize the low oxygen effect on the efficiency of 	downward transport of sinking organic matter in the 	Oxygen Minimum Zones (OMZs).</a:t>
            </a:r>
          </a:p>
          <a:p>
            <a:pPr eaLnBrk="1" fontAlgn="base" hangingPunct="1">
              <a:lnSpc>
                <a:spcPct val="114000"/>
              </a:lnSpc>
              <a:spcBef>
                <a:spcPct val="0"/>
              </a:spcBef>
              <a:spcAft>
                <a:spcPct val="0"/>
              </a:spcAft>
              <a:buClrTx/>
              <a:buSzTx/>
              <a:buFontTx/>
              <a:buNone/>
            </a:pPr>
            <a:endParaRPr lang="en-US" altLang="en-US" sz="800" b="1">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2) Optimize rates and locations of nitrogen fixation and 		denitrification using constraints from nutrient and NSTAR 	distributions (NSTAR relates nitrate to phosphate 		concentrations).</a:t>
            </a:r>
          </a:p>
          <a:p>
            <a:pPr eaLnBrk="1" fontAlgn="base" hangingPunct="1">
              <a:lnSpc>
                <a:spcPct val="114000"/>
              </a:lnSpc>
              <a:spcBef>
                <a:spcPct val="0"/>
              </a:spcBef>
              <a:spcAft>
                <a:spcPct val="0"/>
              </a:spcAft>
              <a:buClrTx/>
              <a:buSzTx/>
              <a:buFontTx/>
              <a:buNone/>
            </a:pPr>
            <a:endParaRPr lang="en-US" altLang="en-US" sz="800" b="1">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3) Add a new tracer for N</a:t>
            </a:r>
            <a:r>
              <a:rPr lang="en-US" altLang="en-US" sz="2400" b="1" baseline="-25000" smtClean="0">
                <a:solidFill>
                  <a:prstClr val="black"/>
                </a:solidFill>
                <a:latin typeface="Times New Roman" pitchFamily="18" charset="0"/>
              </a:rPr>
              <a:t>2</a:t>
            </a:r>
            <a:r>
              <a:rPr lang="en-US" altLang="en-US" sz="2400" b="1" smtClean="0">
                <a:solidFill>
                  <a:prstClr val="black"/>
                </a:solidFill>
                <a:latin typeface="Times New Roman" pitchFamily="18" charset="0"/>
              </a:rPr>
              <a:t>O to represent oceanic sources from </a:t>
            </a:r>
          </a:p>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	nitrification and denitrification, and emission to 	atmosphere.  	Ocean production may account for 40% of all natural 	sources, similar magnitude to anthropogenic sources.</a:t>
            </a:r>
          </a:p>
          <a:p>
            <a:pPr eaLnBrk="1" fontAlgn="base" hangingPunct="1">
              <a:lnSpc>
                <a:spcPct val="114000"/>
              </a:lnSpc>
              <a:spcBef>
                <a:spcPct val="0"/>
              </a:spcBef>
              <a:spcAft>
                <a:spcPct val="0"/>
              </a:spcAft>
              <a:buClrTx/>
              <a:buSzTx/>
              <a:buFontTx/>
              <a:buNone/>
            </a:pPr>
            <a:r>
              <a:rPr lang="en-US" altLang="en-US" sz="2400" b="1">
                <a:solidFill>
                  <a:prstClr val="black"/>
                </a:solidFill>
                <a:latin typeface="Times New Roman" pitchFamily="18" charset="0"/>
              </a:rPr>
              <a:t>	</a:t>
            </a:r>
            <a:r>
              <a:rPr lang="en-US" altLang="en-US" sz="2400" b="1" smtClean="0">
                <a:solidFill>
                  <a:prstClr val="black"/>
                </a:solidFill>
                <a:latin typeface="Times New Roman" pitchFamily="18" charset="0"/>
              </a:rPr>
              <a:t>N</a:t>
            </a:r>
            <a:r>
              <a:rPr lang="en-US" altLang="en-US" sz="2400" b="1" baseline="-25000" smtClean="0">
                <a:solidFill>
                  <a:prstClr val="black"/>
                </a:solidFill>
                <a:latin typeface="Times New Roman" pitchFamily="18" charset="0"/>
              </a:rPr>
              <a:t>2</a:t>
            </a:r>
            <a:r>
              <a:rPr lang="en-US" altLang="en-US" sz="2400" b="1" smtClean="0">
                <a:solidFill>
                  <a:prstClr val="black"/>
                </a:solidFill>
                <a:latin typeface="Times New Roman" pitchFamily="18" charset="0"/>
              </a:rPr>
              <a:t>O is a key greenhouse gas, directly impacting climate.</a:t>
            </a:r>
            <a:endParaRPr lang="en-US" altLang="en-US" sz="2400" b="1" dirty="0" smtClean="0">
              <a:solidFill>
                <a:prstClr val="black"/>
              </a:solidFill>
              <a:latin typeface="Times New Roman" pitchFamily="18" charset="0"/>
            </a:endParaRPr>
          </a:p>
        </p:txBody>
      </p:sp>
    </p:spTree>
    <p:extLst>
      <p:ext uri="{BB962C8B-B14F-4D97-AF65-F5344CB8AC3E}">
        <p14:creationId xmlns:p14="http://schemas.microsoft.com/office/powerpoint/2010/main" val="3201001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hord 56"/>
          <p:cNvSpPr/>
          <p:nvPr/>
        </p:nvSpPr>
        <p:spPr>
          <a:xfrm rot="21212625">
            <a:off x="7006326" y="2696399"/>
            <a:ext cx="2865104" cy="3579515"/>
          </a:xfrm>
          <a:prstGeom prst="chord">
            <a:avLst>
              <a:gd name="adj1" fmla="val 6129951"/>
              <a:gd name="adj2" fmla="val 16200000"/>
            </a:avLst>
          </a:prstGeom>
          <a:solidFill>
            <a:schemeClr val="tx2">
              <a:lumMod val="20000"/>
              <a:lumOff val="80000"/>
            </a:schemeClr>
          </a:solid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Optima"/>
              <a:cs typeface="Optima"/>
            </a:endParaRPr>
          </a:p>
        </p:txBody>
      </p:sp>
      <p:sp>
        <p:nvSpPr>
          <p:cNvPr id="1449986" name="Rectangle 2"/>
          <p:cNvSpPr>
            <a:spLocks noChangeArrowheads="1"/>
          </p:cNvSpPr>
          <p:nvPr/>
        </p:nvSpPr>
        <p:spPr bwMode="auto">
          <a:xfrm>
            <a:off x="274777" y="1707187"/>
            <a:ext cx="718008" cy="544118"/>
          </a:xfrm>
          <a:prstGeom prst="rect">
            <a:avLst/>
          </a:prstGeom>
          <a:noFill/>
          <a:ln w="9525">
            <a:noFill/>
            <a:miter lim="800000"/>
            <a:headEnd/>
            <a:tailEnd/>
          </a:ln>
        </p:spPr>
        <p:txBody>
          <a:bodyPr wrap="none" lIns="0" tIns="0" rIns="0" bIns="0">
            <a:prstTxWarp prst="textNoShape">
              <a:avLst/>
            </a:prstTxWarp>
            <a:spAutoFit/>
          </a:bodyPr>
          <a:lstStyle/>
          <a:p>
            <a:pPr algn="ctr"/>
            <a:r>
              <a:rPr lang="en-US" sz="2000" dirty="0">
                <a:solidFill>
                  <a:srgbClr val="000000"/>
                </a:solidFill>
                <a:latin typeface="Optima"/>
                <a:cs typeface="Optima"/>
              </a:rPr>
              <a:t>Surface</a:t>
            </a:r>
            <a:r>
              <a:rPr lang="en-US" sz="2000" dirty="0" smtClean="0">
                <a:solidFill>
                  <a:srgbClr val="000000"/>
                </a:solidFill>
                <a:latin typeface="Optima"/>
                <a:cs typeface="Optima"/>
              </a:rPr>
              <a:t> </a:t>
            </a:r>
          </a:p>
          <a:p>
            <a:pPr algn="ctr"/>
            <a:r>
              <a:rPr lang="en-US" sz="2000" dirty="0" smtClean="0">
                <a:solidFill>
                  <a:srgbClr val="000000"/>
                </a:solidFill>
                <a:latin typeface="Optima"/>
                <a:cs typeface="Optima"/>
              </a:rPr>
              <a:t>ocean</a:t>
            </a:r>
            <a:endParaRPr lang="en-US" sz="2000" dirty="0">
              <a:latin typeface="Optima"/>
              <a:cs typeface="Optima"/>
            </a:endParaRPr>
          </a:p>
        </p:txBody>
      </p:sp>
      <p:sp>
        <p:nvSpPr>
          <p:cNvPr id="1449987" name="Rectangle 3"/>
          <p:cNvSpPr>
            <a:spLocks noChangeArrowheads="1"/>
          </p:cNvSpPr>
          <p:nvPr/>
        </p:nvSpPr>
        <p:spPr bwMode="auto">
          <a:xfrm>
            <a:off x="337690" y="4552848"/>
            <a:ext cx="592182" cy="544118"/>
          </a:xfrm>
          <a:prstGeom prst="rect">
            <a:avLst/>
          </a:prstGeom>
          <a:noFill/>
          <a:ln w="9525">
            <a:noFill/>
            <a:miter lim="800000"/>
            <a:headEnd/>
            <a:tailEnd/>
          </a:ln>
        </p:spPr>
        <p:txBody>
          <a:bodyPr wrap="none" lIns="0" tIns="0" rIns="0" bIns="0">
            <a:prstTxWarp prst="textNoShape">
              <a:avLst/>
            </a:prstTxWarp>
            <a:spAutoFit/>
          </a:bodyPr>
          <a:lstStyle/>
          <a:p>
            <a:pPr algn="ctr"/>
            <a:r>
              <a:rPr lang="en-US" sz="2000" dirty="0">
                <a:solidFill>
                  <a:srgbClr val="000000"/>
                </a:solidFill>
                <a:latin typeface="Optima"/>
                <a:cs typeface="Optima"/>
              </a:rPr>
              <a:t>Deep</a:t>
            </a:r>
            <a:r>
              <a:rPr lang="en-US" sz="2000" dirty="0" smtClean="0">
                <a:solidFill>
                  <a:srgbClr val="000000"/>
                </a:solidFill>
                <a:latin typeface="Optima"/>
                <a:cs typeface="Optima"/>
              </a:rPr>
              <a:t> </a:t>
            </a:r>
          </a:p>
          <a:p>
            <a:pPr algn="ctr"/>
            <a:r>
              <a:rPr lang="en-US" sz="2000" dirty="0" smtClean="0">
                <a:solidFill>
                  <a:srgbClr val="000000"/>
                </a:solidFill>
                <a:latin typeface="Optima"/>
                <a:cs typeface="Optima"/>
              </a:rPr>
              <a:t>ocean</a:t>
            </a:r>
            <a:endParaRPr lang="en-US" sz="2000" dirty="0">
              <a:latin typeface="Optima"/>
              <a:cs typeface="Optima"/>
            </a:endParaRPr>
          </a:p>
        </p:txBody>
      </p:sp>
      <p:sp>
        <p:nvSpPr>
          <p:cNvPr id="1449988" name="Line 4"/>
          <p:cNvSpPr>
            <a:spLocks noChangeShapeType="1"/>
          </p:cNvSpPr>
          <p:nvPr/>
        </p:nvSpPr>
        <p:spPr bwMode="auto">
          <a:xfrm>
            <a:off x="224651" y="2669483"/>
            <a:ext cx="7947774" cy="0"/>
          </a:xfrm>
          <a:prstGeom prst="line">
            <a:avLst/>
          </a:prstGeom>
          <a:noFill/>
          <a:ln w="12700" cap="flat" cmpd="sng" algn="ctr">
            <a:solidFill>
              <a:srgbClr val="000000"/>
            </a:solidFill>
            <a:prstDash val="lgDash"/>
            <a:round/>
            <a:headEnd type="none" w="med" len="med"/>
            <a:tailEnd type="none" w="med" len="med"/>
          </a:ln>
        </p:spPr>
        <p:txBody>
          <a:bodyPr>
            <a:prstTxWarp prst="textNoShape">
              <a:avLst/>
            </a:prstTxWarp>
          </a:bodyPr>
          <a:lstStyle/>
          <a:p>
            <a:endParaRPr lang="en-US" sz="2000">
              <a:latin typeface="Optima"/>
              <a:cs typeface="Optima"/>
            </a:endParaRPr>
          </a:p>
        </p:txBody>
      </p:sp>
      <p:sp>
        <p:nvSpPr>
          <p:cNvPr id="1449992" name="Freeform 8"/>
          <p:cNvSpPr>
            <a:spLocks/>
          </p:cNvSpPr>
          <p:nvPr/>
        </p:nvSpPr>
        <p:spPr bwMode="auto">
          <a:xfrm>
            <a:off x="3257384" y="3491798"/>
            <a:ext cx="697178" cy="197353"/>
          </a:xfrm>
          <a:custGeom>
            <a:avLst/>
            <a:gdLst/>
            <a:ahLst/>
            <a:cxnLst>
              <a:cxn ang="0">
                <a:pos x="0" y="0"/>
              </a:cxn>
              <a:cxn ang="0">
                <a:pos x="0" y="8"/>
              </a:cxn>
              <a:cxn ang="0">
                <a:pos x="0" y="32"/>
              </a:cxn>
              <a:cxn ang="0">
                <a:pos x="8" y="56"/>
              </a:cxn>
              <a:cxn ang="0">
                <a:pos x="24" y="96"/>
              </a:cxn>
              <a:cxn ang="0">
                <a:pos x="48" y="136"/>
              </a:cxn>
              <a:cxn ang="0">
                <a:pos x="80" y="176"/>
              </a:cxn>
              <a:cxn ang="0">
                <a:pos x="128" y="216"/>
              </a:cxn>
              <a:cxn ang="0">
                <a:pos x="200" y="248"/>
              </a:cxn>
              <a:cxn ang="0">
                <a:pos x="288" y="264"/>
              </a:cxn>
              <a:cxn ang="0">
                <a:pos x="392" y="272"/>
              </a:cxn>
            </a:cxnLst>
            <a:rect l="0" t="0" r="r" b="b"/>
            <a:pathLst>
              <a:path w="392" h="272">
                <a:moveTo>
                  <a:pt x="0" y="0"/>
                </a:moveTo>
                <a:lnTo>
                  <a:pt x="0" y="8"/>
                </a:lnTo>
                <a:lnTo>
                  <a:pt x="0" y="32"/>
                </a:lnTo>
                <a:lnTo>
                  <a:pt x="8" y="56"/>
                </a:lnTo>
                <a:lnTo>
                  <a:pt x="24" y="96"/>
                </a:lnTo>
                <a:lnTo>
                  <a:pt x="48" y="136"/>
                </a:lnTo>
                <a:lnTo>
                  <a:pt x="80" y="176"/>
                </a:lnTo>
                <a:lnTo>
                  <a:pt x="128" y="216"/>
                </a:lnTo>
                <a:lnTo>
                  <a:pt x="200" y="248"/>
                </a:lnTo>
                <a:lnTo>
                  <a:pt x="288" y="264"/>
                </a:lnTo>
                <a:lnTo>
                  <a:pt x="392" y="272"/>
                </a:lnTo>
              </a:path>
            </a:pathLst>
          </a:custGeom>
          <a:noFill/>
          <a:ln w="38100" cmpd="sng">
            <a:solidFill>
              <a:srgbClr val="008000"/>
            </a:solidFill>
            <a:prstDash val="solid"/>
            <a:round/>
            <a:headEnd/>
            <a:tailEnd type="arrow" w="med" len="med"/>
          </a:ln>
        </p:spPr>
        <p:txBody>
          <a:bodyPr>
            <a:prstTxWarp prst="textNoShape">
              <a:avLst/>
            </a:prstTxWarp>
          </a:bodyPr>
          <a:lstStyle/>
          <a:p>
            <a:endParaRPr lang="en-US" sz="2000">
              <a:latin typeface="Optima"/>
              <a:cs typeface="Optima"/>
            </a:endParaRPr>
          </a:p>
        </p:txBody>
      </p:sp>
      <p:sp>
        <p:nvSpPr>
          <p:cNvPr id="1449993" name="Line 9">
            <a:hlinkClick r:id="" action="ppaction://noaction"/>
          </p:cNvPr>
          <p:cNvSpPr>
            <a:spLocks noChangeShapeType="1"/>
          </p:cNvSpPr>
          <p:nvPr/>
        </p:nvSpPr>
        <p:spPr bwMode="auto">
          <a:xfrm>
            <a:off x="4549354" y="3683210"/>
            <a:ext cx="516404" cy="1404"/>
          </a:xfrm>
          <a:prstGeom prst="line">
            <a:avLst/>
          </a:prstGeom>
          <a:noFill/>
          <a:ln w="38100" cmpd="sng">
            <a:solidFill>
              <a:srgbClr val="008000"/>
            </a:solidFill>
            <a:round/>
            <a:headEnd/>
            <a:tailEnd type="arrow" w="med" len="med"/>
          </a:ln>
        </p:spPr>
        <p:txBody>
          <a:bodyPr>
            <a:prstTxWarp prst="textNoShape">
              <a:avLst/>
            </a:prstTxWarp>
          </a:bodyPr>
          <a:lstStyle/>
          <a:p>
            <a:endParaRPr lang="en-US" sz="2000">
              <a:latin typeface="Optima"/>
              <a:cs typeface="Optima"/>
            </a:endParaRPr>
          </a:p>
        </p:txBody>
      </p:sp>
      <p:sp>
        <p:nvSpPr>
          <p:cNvPr id="1449994" name="Rectangle 10"/>
          <p:cNvSpPr>
            <a:spLocks noChangeArrowheads="1"/>
          </p:cNvSpPr>
          <p:nvPr/>
        </p:nvSpPr>
        <p:spPr bwMode="auto">
          <a:xfrm rot="16200000">
            <a:off x="6713167" y="5149556"/>
            <a:ext cx="1141338"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FF8000"/>
                </a:solidFill>
                <a:latin typeface="Optima"/>
                <a:cs typeface="Optima"/>
              </a:rPr>
              <a:t>Anammox</a:t>
            </a:r>
          </a:p>
        </p:txBody>
      </p:sp>
      <p:sp>
        <p:nvSpPr>
          <p:cNvPr id="1449998" name="Rectangle 14"/>
          <p:cNvSpPr>
            <a:spLocks noChangeArrowheads="1"/>
          </p:cNvSpPr>
          <p:nvPr/>
        </p:nvSpPr>
        <p:spPr bwMode="auto">
          <a:xfrm>
            <a:off x="6228513" y="3505200"/>
            <a:ext cx="565194"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Optima"/>
                <a:cs typeface="Optima"/>
              </a:rPr>
              <a:t>NO</a:t>
            </a:r>
            <a:r>
              <a:rPr lang="en-US" sz="2000" baseline="-25000" dirty="0">
                <a:solidFill>
                  <a:srgbClr val="000000"/>
                </a:solidFill>
                <a:latin typeface="Optima"/>
                <a:cs typeface="Optima"/>
              </a:rPr>
              <a:t>3</a:t>
            </a:r>
            <a:r>
              <a:rPr lang="en-US" sz="2000" baseline="30000" dirty="0">
                <a:solidFill>
                  <a:srgbClr val="000000"/>
                </a:solidFill>
                <a:latin typeface="Optima"/>
                <a:cs typeface="Optima"/>
              </a:rPr>
              <a:t>-</a:t>
            </a:r>
            <a:endParaRPr lang="en-US" sz="2000" dirty="0">
              <a:latin typeface="Optima"/>
              <a:cs typeface="Optima"/>
            </a:endParaRPr>
          </a:p>
        </p:txBody>
      </p:sp>
      <p:sp>
        <p:nvSpPr>
          <p:cNvPr id="1449999" name="Rectangle 15"/>
          <p:cNvSpPr>
            <a:spLocks noChangeArrowheads="1"/>
          </p:cNvSpPr>
          <p:nvPr/>
        </p:nvSpPr>
        <p:spPr bwMode="auto">
          <a:xfrm>
            <a:off x="5133571" y="3491799"/>
            <a:ext cx="499603" cy="272059"/>
          </a:xfrm>
          <a:prstGeom prst="rect">
            <a:avLst/>
          </a:prstGeom>
          <a:noFill/>
          <a:ln w="9525">
            <a:noFill/>
            <a:miter lim="800000"/>
            <a:headEnd/>
            <a:tailEnd/>
          </a:ln>
        </p:spPr>
        <p:txBody>
          <a:bodyPr wrap="none" lIns="0" tIns="0" rIns="0" bIns="0">
            <a:prstTxWarp prst="textNoShape">
              <a:avLst/>
            </a:prstTxWarp>
            <a:spAutoFit/>
          </a:bodyPr>
          <a:lstStyle/>
          <a:p>
            <a:r>
              <a:rPr lang="en-US" sz="2000">
                <a:solidFill>
                  <a:srgbClr val="000000"/>
                </a:solidFill>
                <a:latin typeface="Optima"/>
                <a:cs typeface="Optima"/>
              </a:rPr>
              <a:t>NO</a:t>
            </a:r>
            <a:r>
              <a:rPr lang="en-US" sz="2000" baseline="-25000">
                <a:solidFill>
                  <a:srgbClr val="000000"/>
                </a:solidFill>
                <a:latin typeface="Optima"/>
                <a:cs typeface="Optima"/>
              </a:rPr>
              <a:t>2</a:t>
            </a:r>
            <a:r>
              <a:rPr lang="en-US" sz="2000" baseline="30000">
                <a:solidFill>
                  <a:srgbClr val="000000"/>
                </a:solidFill>
                <a:latin typeface="Optima"/>
                <a:cs typeface="Optima"/>
              </a:rPr>
              <a:t>-</a:t>
            </a:r>
            <a:endParaRPr lang="en-US" sz="2000">
              <a:latin typeface="Optima"/>
              <a:cs typeface="Optima"/>
            </a:endParaRPr>
          </a:p>
        </p:txBody>
      </p:sp>
      <p:sp>
        <p:nvSpPr>
          <p:cNvPr id="1450000" name="Rectangle 16"/>
          <p:cNvSpPr>
            <a:spLocks noChangeArrowheads="1"/>
          </p:cNvSpPr>
          <p:nvPr/>
        </p:nvSpPr>
        <p:spPr bwMode="auto">
          <a:xfrm>
            <a:off x="4055859" y="3491799"/>
            <a:ext cx="436806" cy="272059"/>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Optima"/>
                <a:cs typeface="Optima"/>
              </a:rPr>
              <a:t>NH</a:t>
            </a:r>
            <a:r>
              <a:rPr lang="en-US" sz="2000" baseline="-25000" dirty="0">
                <a:solidFill>
                  <a:srgbClr val="000000"/>
                </a:solidFill>
                <a:latin typeface="Optima"/>
                <a:cs typeface="Optima"/>
              </a:rPr>
              <a:t>3</a:t>
            </a:r>
            <a:endParaRPr lang="en-US" sz="2000" dirty="0">
              <a:latin typeface="Optima"/>
              <a:cs typeface="Optima"/>
            </a:endParaRPr>
          </a:p>
        </p:txBody>
      </p:sp>
      <p:sp>
        <p:nvSpPr>
          <p:cNvPr id="1450001" name="Line 17"/>
          <p:cNvSpPr>
            <a:spLocks noChangeShapeType="1"/>
          </p:cNvSpPr>
          <p:nvPr/>
        </p:nvSpPr>
        <p:spPr bwMode="auto">
          <a:xfrm>
            <a:off x="5688328" y="3694595"/>
            <a:ext cx="516404" cy="1404"/>
          </a:xfrm>
          <a:prstGeom prst="line">
            <a:avLst/>
          </a:prstGeom>
          <a:noFill/>
          <a:ln w="38100" cmpd="sng">
            <a:solidFill>
              <a:srgbClr val="008000"/>
            </a:solidFill>
            <a:round/>
            <a:headEnd/>
            <a:tailEnd type="arrow" w="med" len="med"/>
          </a:ln>
        </p:spPr>
        <p:txBody>
          <a:bodyPr>
            <a:prstTxWarp prst="textNoShape">
              <a:avLst/>
            </a:prstTxWarp>
          </a:bodyPr>
          <a:lstStyle/>
          <a:p>
            <a:endParaRPr lang="en-US" sz="2000">
              <a:latin typeface="Optima"/>
              <a:cs typeface="Optima"/>
            </a:endParaRPr>
          </a:p>
        </p:txBody>
      </p:sp>
      <p:sp>
        <p:nvSpPr>
          <p:cNvPr id="1450003" name="Rectangle 19"/>
          <p:cNvSpPr>
            <a:spLocks noChangeArrowheads="1"/>
          </p:cNvSpPr>
          <p:nvPr/>
        </p:nvSpPr>
        <p:spPr bwMode="auto">
          <a:xfrm>
            <a:off x="5207945" y="4165369"/>
            <a:ext cx="365238" cy="272059"/>
          </a:xfrm>
          <a:prstGeom prst="rect">
            <a:avLst/>
          </a:prstGeom>
          <a:noFill/>
          <a:ln w="9525">
            <a:noFill/>
            <a:miter lim="800000"/>
            <a:headEnd/>
            <a:tailEnd/>
          </a:ln>
        </p:spPr>
        <p:txBody>
          <a:bodyPr wrap="none" lIns="0" tIns="0" rIns="0" bIns="0">
            <a:prstTxWarp prst="textNoShape">
              <a:avLst/>
            </a:prstTxWarp>
            <a:spAutoFit/>
          </a:bodyPr>
          <a:lstStyle/>
          <a:p>
            <a:r>
              <a:rPr lang="en-US" sz="2000">
                <a:solidFill>
                  <a:srgbClr val="000000"/>
                </a:solidFill>
                <a:latin typeface="Optima"/>
                <a:cs typeface="Optima"/>
              </a:rPr>
              <a:t>NO</a:t>
            </a:r>
            <a:endParaRPr lang="en-US" sz="2000">
              <a:latin typeface="Optima"/>
              <a:cs typeface="Optima"/>
            </a:endParaRPr>
          </a:p>
        </p:txBody>
      </p:sp>
      <p:sp>
        <p:nvSpPr>
          <p:cNvPr id="1450004" name="Rectangle 20"/>
          <p:cNvSpPr>
            <a:spLocks noChangeArrowheads="1"/>
          </p:cNvSpPr>
          <p:nvPr/>
        </p:nvSpPr>
        <p:spPr bwMode="auto">
          <a:xfrm>
            <a:off x="7816958" y="5728727"/>
            <a:ext cx="260421" cy="272059"/>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Optima"/>
                <a:cs typeface="Optima"/>
              </a:rPr>
              <a:t>N</a:t>
            </a:r>
            <a:r>
              <a:rPr lang="en-US" sz="2000" baseline="-25000" dirty="0">
                <a:solidFill>
                  <a:srgbClr val="000000"/>
                </a:solidFill>
                <a:latin typeface="Optima"/>
                <a:cs typeface="Optima"/>
              </a:rPr>
              <a:t>2</a:t>
            </a:r>
            <a:endParaRPr lang="en-US" sz="2000" dirty="0">
              <a:latin typeface="Optima"/>
              <a:cs typeface="Optima"/>
            </a:endParaRPr>
          </a:p>
        </p:txBody>
      </p:sp>
      <p:sp>
        <p:nvSpPr>
          <p:cNvPr id="1450005" name="Rectangle 21"/>
          <p:cNvSpPr>
            <a:spLocks noChangeArrowheads="1"/>
          </p:cNvSpPr>
          <p:nvPr/>
        </p:nvSpPr>
        <p:spPr bwMode="auto">
          <a:xfrm>
            <a:off x="5163040" y="4838939"/>
            <a:ext cx="449274" cy="272059"/>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Optima"/>
                <a:cs typeface="Optima"/>
              </a:rPr>
              <a:t>N</a:t>
            </a:r>
            <a:r>
              <a:rPr lang="en-US" sz="2000" baseline="-25000" dirty="0">
                <a:solidFill>
                  <a:srgbClr val="000000"/>
                </a:solidFill>
                <a:latin typeface="Optima"/>
                <a:cs typeface="Optima"/>
              </a:rPr>
              <a:t>2</a:t>
            </a:r>
            <a:r>
              <a:rPr lang="en-US" sz="2000" dirty="0">
                <a:solidFill>
                  <a:srgbClr val="000000"/>
                </a:solidFill>
                <a:latin typeface="Optima"/>
                <a:cs typeface="Optima"/>
              </a:rPr>
              <a:t>O</a:t>
            </a:r>
            <a:endParaRPr lang="en-US" sz="2000" dirty="0">
              <a:latin typeface="Optima"/>
              <a:cs typeface="Optima"/>
            </a:endParaRPr>
          </a:p>
        </p:txBody>
      </p:sp>
      <p:sp>
        <p:nvSpPr>
          <p:cNvPr id="1450007" name="Line 23"/>
          <p:cNvSpPr>
            <a:spLocks noChangeShapeType="1"/>
          </p:cNvSpPr>
          <p:nvPr/>
        </p:nvSpPr>
        <p:spPr bwMode="auto">
          <a:xfrm>
            <a:off x="2880111" y="3594575"/>
            <a:ext cx="0" cy="2683538"/>
          </a:xfrm>
          <a:prstGeom prst="line">
            <a:avLst/>
          </a:prstGeom>
          <a:noFill/>
          <a:ln w="38100" cap="flat" cmpd="sng" algn="ctr">
            <a:solidFill>
              <a:srgbClr val="FF0000"/>
            </a:solidFill>
            <a:prstDash val="dash"/>
            <a:round/>
            <a:headEnd type="none" w="med" len="med"/>
            <a:tailEnd type="arrow" w="med" len="med"/>
          </a:ln>
        </p:spPr>
        <p:txBody>
          <a:bodyPr>
            <a:prstTxWarp prst="textNoShape">
              <a:avLst/>
            </a:prstTxWarp>
          </a:bodyPr>
          <a:lstStyle/>
          <a:p>
            <a:endParaRPr lang="en-US" sz="2000">
              <a:latin typeface="Optima"/>
              <a:cs typeface="Optima"/>
            </a:endParaRPr>
          </a:p>
        </p:txBody>
      </p:sp>
      <p:sp>
        <p:nvSpPr>
          <p:cNvPr id="1450010" name="Rectangle 26"/>
          <p:cNvSpPr>
            <a:spLocks noChangeArrowheads="1"/>
          </p:cNvSpPr>
          <p:nvPr/>
        </p:nvSpPr>
        <p:spPr bwMode="auto">
          <a:xfrm>
            <a:off x="4778895" y="3140982"/>
            <a:ext cx="1171892" cy="272059"/>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8000"/>
                </a:solidFill>
                <a:latin typeface="Optima"/>
                <a:cs typeface="Optima"/>
              </a:rPr>
              <a:t>Nitrification</a:t>
            </a:r>
          </a:p>
        </p:txBody>
      </p:sp>
      <p:sp>
        <p:nvSpPr>
          <p:cNvPr id="1450011" name="Rectangle 27"/>
          <p:cNvSpPr>
            <a:spLocks noChangeArrowheads="1"/>
          </p:cNvSpPr>
          <p:nvPr/>
        </p:nvSpPr>
        <p:spPr bwMode="auto">
          <a:xfrm rot="5400000">
            <a:off x="7674987" y="3812219"/>
            <a:ext cx="1596589"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smtClean="0">
                <a:solidFill>
                  <a:srgbClr val="FF0000"/>
                </a:solidFill>
                <a:latin typeface="Optima"/>
                <a:cs typeface="Optima"/>
              </a:rPr>
              <a:t>Denitrification</a:t>
            </a:r>
            <a:endParaRPr lang="en-US" sz="2000" dirty="0">
              <a:solidFill>
                <a:srgbClr val="FF0000"/>
              </a:solidFill>
              <a:latin typeface="Optima"/>
              <a:cs typeface="Optima"/>
            </a:endParaRPr>
          </a:p>
        </p:txBody>
      </p:sp>
      <p:sp>
        <p:nvSpPr>
          <p:cNvPr id="1450015" name="Freeform 31"/>
          <p:cNvSpPr>
            <a:spLocks/>
          </p:cNvSpPr>
          <p:nvPr/>
        </p:nvSpPr>
        <p:spPr bwMode="auto">
          <a:xfrm>
            <a:off x="6211283" y="2212017"/>
            <a:ext cx="583761" cy="1212426"/>
          </a:xfrm>
          <a:custGeom>
            <a:avLst/>
            <a:gdLst/>
            <a:ahLst/>
            <a:cxnLst>
              <a:cxn ang="0">
                <a:pos x="192" y="864"/>
              </a:cxn>
              <a:cxn ang="0">
                <a:pos x="384" y="336"/>
              </a:cxn>
              <a:cxn ang="0">
                <a:pos x="0" y="0"/>
              </a:cxn>
            </a:cxnLst>
            <a:rect l="0" t="0" r="r" b="b"/>
            <a:pathLst>
              <a:path w="416" h="864">
                <a:moveTo>
                  <a:pt x="192" y="864"/>
                </a:moveTo>
                <a:cubicBezTo>
                  <a:pt x="304" y="672"/>
                  <a:pt x="416" y="480"/>
                  <a:pt x="384" y="336"/>
                </a:cubicBezTo>
                <a:cubicBezTo>
                  <a:pt x="352" y="192"/>
                  <a:pt x="176" y="96"/>
                  <a:pt x="0" y="0"/>
                </a:cubicBezTo>
              </a:path>
            </a:pathLst>
          </a:custGeom>
          <a:ln w="38100" cap="flat" cmpd="sng" algn="ctr">
            <a:solidFill>
              <a:srgbClr val="008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wrap="none" anchor="ctr">
            <a:prstTxWarp prst="textNoShape">
              <a:avLst/>
            </a:prstTxWarp>
          </a:bodyPr>
          <a:lstStyle/>
          <a:p>
            <a:endParaRPr lang="en-US" sz="2000">
              <a:latin typeface="Optima"/>
              <a:cs typeface="Optima"/>
            </a:endParaRPr>
          </a:p>
        </p:txBody>
      </p:sp>
      <p:sp>
        <p:nvSpPr>
          <p:cNvPr id="1450016" name="Text Box 32"/>
          <p:cNvSpPr txBox="1">
            <a:spLocks noChangeArrowheads="1"/>
          </p:cNvSpPr>
          <p:nvPr/>
        </p:nvSpPr>
        <p:spPr bwMode="auto">
          <a:xfrm>
            <a:off x="5414144" y="2736840"/>
            <a:ext cx="1183911" cy="353677"/>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000000"/>
                </a:solidFill>
                <a:latin typeface="Optima"/>
                <a:cs typeface="Optima"/>
              </a:rPr>
              <a:t>U</a:t>
            </a:r>
            <a:r>
              <a:rPr lang="en-US" sz="2000" dirty="0" smtClean="0">
                <a:solidFill>
                  <a:srgbClr val="000000"/>
                </a:solidFill>
                <a:latin typeface="Optima"/>
                <a:cs typeface="Optima"/>
              </a:rPr>
              <a:t>pwelling</a:t>
            </a:r>
            <a:endParaRPr lang="en-US" sz="2000" dirty="0">
              <a:solidFill>
                <a:srgbClr val="000000"/>
              </a:solidFill>
              <a:latin typeface="Optima"/>
              <a:cs typeface="Optima"/>
            </a:endParaRPr>
          </a:p>
        </p:txBody>
      </p:sp>
      <p:sp>
        <p:nvSpPr>
          <p:cNvPr id="1450017" name="Rectangle 33"/>
          <p:cNvSpPr>
            <a:spLocks noChangeArrowheads="1"/>
          </p:cNvSpPr>
          <p:nvPr/>
        </p:nvSpPr>
        <p:spPr bwMode="auto">
          <a:xfrm>
            <a:off x="5672427" y="1959810"/>
            <a:ext cx="499603" cy="272059"/>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Optima"/>
                <a:cs typeface="Optima"/>
              </a:rPr>
              <a:t>NO</a:t>
            </a:r>
            <a:r>
              <a:rPr lang="en-US" sz="2000" baseline="-25000" dirty="0">
                <a:solidFill>
                  <a:srgbClr val="000000"/>
                </a:solidFill>
                <a:latin typeface="Optima"/>
                <a:cs typeface="Optima"/>
              </a:rPr>
              <a:t>3</a:t>
            </a:r>
            <a:r>
              <a:rPr lang="en-US" sz="2000" baseline="30000" dirty="0">
                <a:solidFill>
                  <a:srgbClr val="000000"/>
                </a:solidFill>
                <a:latin typeface="Optima"/>
                <a:cs typeface="Optima"/>
              </a:rPr>
              <a:t>-</a:t>
            </a:r>
            <a:endParaRPr lang="en-US" sz="2000" dirty="0">
              <a:latin typeface="Optima"/>
              <a:cs typeface="Optima"/>
            </a:endParaRPr>
          </a:p>
        </p:txBody>
      </p:sp>
      <p:sp>
        <p:nvSpPr>
          <p:cNvPr id="1450018" name="Line 34"/>
          <p:cNvSpPr>
            <a:spLocks noChangeShapeType="1"/>
          </p:cNvSpPr>
          <p:nvPr/>
        </p:nvSpPr>
        <p:spPr bwMode="auto">
          <a:xfrm>
            <a:off x="3048000" y="1447800"/>
            <a:ext cx="228600" cy="457200"/>
          </a:xfrm>
          <a:prstGeom prst="line">
            <a:avLst/>
          </a:prstGeom>
          <a:noFill/>
          <a:ln w="38100" cmpd="sng">
            <a:solidFill>
              <a:srgbClr val="0000FF"/>
            </a:solidFill>
            <a:round/>
            <a:headEnd/>
            <a:tailEnd type="arrow" w="med" len="med"/>
          </a:ln>
          <a:effectLst/>
        </p:spPr>
        <p:txBody>
          <a:bodyPr wrap="none" anchor="ctr">
            <a:prstTxWarp prst="textNoShape">
              <a:avLst/>
            </a:prstTxWarp>
          </a:bodyPr>
          <a:lstStyle/>
          <a:p>
            <a:endParaRPr lang="en-US" sz="2000">
              <a:latin typeface="Optima"/>
              <a:cs typeface="Optima"/>
            </a:endParaRPr>
          </a:p>
        </p:txBody>
      </p:sp>
      <p:sp>
        <p:nvSpPr>
          <p:cNvPr id="1450022" name="Line 38"/>
          <p:cNvSpPr>
            <a:spLocks noChangeShapeType="1"/>
          </p:cNvSpPr>
          <p:nvPr/>
        </p:nvSpPr>
        <p:spPr bwMode="auto">
          <a:xfrm>
            <a:off x="5335642" y="4488122"/>
            <a:ext cx="0" cy="336785"/>
          </a:xfrm>
          <a:prstGeom prst="line">
            <a:avLst/>
          </a:prstGeom>
          <a:noFill/>
          <a:ln w="38100" cap="flat" cmpd="sng" algn="ctr">
            <a:solidFill>
              <a:srgbClr val="FF0000"/>
            </a:solidFill>
            <a:prstDash val="dash"/>
            <a:round/>
            <a:headEnd type="none" w="med" len="med"/>
            <a:tailEnd type="arrow" w="med" len="med"/>
          </a:ln>
          <a:effectLst/>
        </p:spPr>
        <p:txBody>
          <a:bodyPr wrap="none" anchor="ctr">
            <a:prstTxWarp prst="textNoShape">
              <a:avLst/>
            </a:prstTxWarp>
          </a:bodyPr>
          <a:lstStyle/>
          <a:p>
            <a:endParaRPr lang="en-US" sz="2000">
              <a:latin typeface="Optima"/>
              <a:cs typeface="Optima"/>
            </a:endParaRPr>
          </a:p>
        </p:txBody>
      </p:sp>
      <p:sp>
        <p:nvSpPr>
          <p:cNvPr id="1450023" name="Line 39"/>
          <p:cNvSpPr>
            <a:spLocks noChangeShapeType="1"/>
          </p:cNvSpPr>
          <p:nvPr/>
        </p:nvSpPr>
        <p:spPr bwMode="auto">
          <a:xfrm>
            <a:off x="5335642" y="3814552"/>
            <a:ext cx="0" cy="336785"/>
          </a:xfrm>
          <a:prstGeom prst="line">
            <a:avLst/>
          </a:prstGeom>
          <a:noFill/>
          <a:ln w="38100" cap="flat" cmpd="sng" algn="ctr">
            <a:solidFill>
              <a:srgbClr val="FF0000"/>
            </a:solidFill>
            <a:prstDash val="dash"/>
            <a:round/>
            <a:headEnd type="none" w="med" len="med"/>
            <a:tailEnd type="arrow" w="med" len="med"/>
          </a:ln>
          <a:effectLst/>
        </p:spPr>
        <p:txBody>
          <a:bodyPr wrap="none" anchor="ctr">
            <a:prstTxWarp prst="textNoShape">
              <a:avLst/>
            </a:prstTxWarp>
          </a:bodyPr>
          <a:lstStyle/>
          <a:p>
            <a:endParaRPr lang="en-US" sz="2000">
              <a:latin typeface="Optima"/>
              <a:cs typeface="Optima"/>
            </a:endParaRPr>
          </a:p>
        </p:txBody>
      </p:sp>
      <p:sp>
        <p:nvSpPr>
          <p:cNvPr id="1450029" name="Rectangle 45"/>
          <p:cNvSpPr>
            <a:spLocks noChangeArrowheads="1"/>
          </p:cNvSpPr>
          <p:nvPr/>
        </p:nvSpPr>
        <p:spPr bwMode="auto">
          <a:xfrm>
            <a:off x="4612396" y="2265341"/>
            <a:ext cx="436806" cy="272059"/>
          </a:xfrm>
          <a:prstGeom prst="rect">
            <a:avLst/>
          </a:prstGeom>
          <a:noFill/>
          <a:ln w="9525">
            <a:noFill/>
            <a:miter lim="800000"/>
            <a:headEnd/>
            <a:tailEnd/>
          </a:ln>
        </p:spPr>
        <p:txBody>
          <a:bodyPr wrap="none" lIns="0" tIns="0" rIns="0" bIns="0">
            <a:prstTxWarp prst="textNoShape">
              <a:avLst/>
            </a:prstTxWarp>
            <a:spAutoFit/>
          </a:bodyPr>
          <a:lstStyle/>
          <a:p>
            <a:r>
              <a:rPr lang="en-US" sz="2000" dirty="0" smtClean="0">
                <a:solidFill>
                  <a:srgbClr val="000000"/>
                </a:solidFill>
                <a:latin typeface="Optima"/>
                <a:cs typeface="Optima"/>
              </a:rPr>
              <a:t>NH</a:t>
            </a:r>
            <a:r>
              <a:rPr lang="en-US" sz="2000" baseline="-25000" dirty="0" smtClean="0">
                <a:solidFill>
                  <a:srgbClr val="000000"/>
                </a:solidFill>
                <a:latin typeface="Optima"/>
                <a:cs typeface="Optima"/>
              </a:rPr>
              <a:t>3</a:t>
            </a:r>
            <a:endParaRPr lang="en-US" sz="2000" dirty="0">
              <a:solidFill>
                <a:srgbClr val="000000"/>
              </a:solidFill>
              <a:latin typeface="Optima"/>
              <a:cs typeface="Optima"/>
            </a:endParaRPr>
          </a:p>
        </p:txBody>
      </p:sp>
      <p:sp>
        <p:nvSpPr>
          <p:cNvPr id="1450030" name="Freeform 46"/>
          <p:cNvSpPr>
            <a:spLocks/>
          </p:cNvSpPr>
          <p:nvPr/>
        </p:nvSpPr>
        <p:spPr bwMode="auto">
          <a:xfrm>
            <a:off x="4038629" y="1928556"/>
            <a:ext cx="1616568" cy="134714"/>
          </a:xfrm>
          <a:custGeom>
            <a:avLst/>
            <a:gdLst/>
            <a:ahLst/>
            <a:cxnLst>
              <a:cxn ang="0">
                <a:pos x="1152" y="96"/>
              </a:cxn>
              <a:cxn ang="0">
                <a:pos x="480" y="0"/>
              </a:cxn>
              <a:cxn ang="0">
                <a:pos x="0" y="96"/>
              </a:cxn>
            </a:cxnLst>
            <a:rect l="0" t="0" r="r" b="b"/>
            <a:pathLst>
              <a:path w="1152" h="96">
                <a:moveTo>
                  <a:pt x="1152" y="96"/>
                </a:moveTo>
                <a:cubicBezTo>
                  <a:pt x="912" y="48"/>
                  <a:pt x="672" y="0"/>
                  <a:pt x="480" y="0"/>
                </a:cubicBezTo>
                <a:cubicBezTo>
                  <a:pt x="288" y="0"/>
                  <a:pt x="144" y="48"/>
                  <a:pt x="0" y="96"/>
                </a:cubicBezTo>
              </a:path>
            </a:pathLst>
          </a:custGeom>
          <a:noFill/>
          <a:ln w="38100" cmpd="sng">
            <a:solidFill>
              <a:srgbClr val="008040"/>
            </a:solidFill>
            <a:round/>
            <a:headEnd/>
            <a:tailEnd type="arrow" w="med" len="med"/>
          </a:ln>
          <a:effectLst/>
        </p:spPr>
        <p:txBody>
          <a:bodyPr wrap="none" anchor="ctr">
            <a:prstTxWarp prst="textNoShape">
              <a:avLst/>
            </a:prstTxWarp>
          </a:bodyPr>
          <a:lstStyle/>
          <a:p>
            <a:endParaRPr lang="en-US" sz="2000">
              <a:latin typeface="Optima"/>
              <a:cs typeface="Optima"/>
            </a:endParaRPr>
          </a:p>
        </p:txBody>
      </p:sp>
      <p:sp>
        <p:nvSpPr>
          <p:cNvPr id="1450031" name="Freeform 47"/>
          <p:cNvSpPr>
            <a:spLocks/>
          </p:cNvSpPr>
          <p:nvPr/>
        </p:nvSpPr>
        <p:spPr bwMode="auto">
          <a:xfrm>
            <a:off x="3954562" y="2400054"/>
            <a:ext cx="691252" cy="115068"/>
          </a:xfrm>
          <a:custGeom>
            <a:avLst/>
            <a:gdLst/>
            <a:ahLst/>
            <a:cxnLst>
              <a:cxn ang="0">
                <a:pos x="0" y="0"/>
              </a:cxn>
              <a:cxn ang="0">
                <a:pos x="96" y="48"/>
              </a:cxn>
              <a:cxn ang="0">
                <a:pos x="240" y="48"/>
              </a:cxn>
            </a:cxnLst>
            <a:rect l="0" t="0" r="r" b="b"/>
            <a:pathLst>
              <a:path w="240" h="56">
                <a:moveTo>
                  <a:pt x="0" y="0"/>
                </a:moveTo>
                <a:cubicBezTo>
                  <a:pt x="28" y="20"/>
                  <a:pt x="56" y="40"/>
                  <a:pt x="96" y="48"/>
                </a:cubicBezTo>
                <a:cubicBezTo>
                  <a:pt x="136" y="56"/>
                  <a:pt x="188" y="52"/>
                  <a:pt x="240" y="48"/>
                </a:cubicBezTo>
              </a:path>
            </a:pathLst>
          </a:custGeom>
          <a:noFill/>
          <a:ln w="38100" cmpd="sng">
            <a:solidFill>
              <a:srgbClr val="008040"/>
            </a:solidFill>
            <a:round/>
            <a:headEnd type="none" w="med" len="med"/>
            <a:tailEnd type="arrow" w="med" len="med"/>
          </a:ln>
          <a:effectLst/>
        </p:spPr>
        <p:txBody>
          <a:bodyPr wrap="none" anchor="ctr">
            <a:prstTxWarp prst="textNoShape">
              <a:avLst/>
            </a:prstTxWarp>
          </a:bodyPr>
          <a:lstStyle/>
          <a:p>
            <a:endParaRPr lang="en-US" sz="2000">
              <a:latin typeface="Optima"/>
              <a:cs typeface="Optima"/>
            </a:endParaRPr>
          </a:p>
        </p:txBody>
      </p:sp>
      <p:sp>
        <p:nvSpPr>
          <p:cNvPr id="1450033" name="Freeform 49"/>
          <p:cNvSpPr>
            <a:spLocks/>
          </p:cNvSpPr>
          <p:nvPr/>
        </p:nvSpPr>
        <p:spPr bwMode="auto">
          <a:xfrm>
            <a:off x="4055859" y="2175532"/>
            <a:ext cx="875641" cy="157166"/>
          </a:xfrm>
          <a:custGeom>
            <a:avLst/>
            <a:gdLst/>
            <a:ahLst/>
            <a:cxnLst>
              <a:cxn ang="0">
                <a:pos x="672" y="112"/>
              </a:cxn>
              <a:cxn ang="0">
                <a:pos x="432" y="16"/>
              </a:cxn>
              <a:cxn ang="0">
                <a:pos x="0" y="16"/>
              </a:cxn>
            </a:cxnLst>
            <a:rect l="0" t="0" r="r" b="b"/>
            <a:pathLst>
              <a:path w="672" h="112">
                <a:moveTo>
                  <a:pt x="672" y="112"/>
                </a:moveTo>
                <a:cubicBezTo>
                  <a:pt x="608" y="72"/>
                  <a:pt x="544" y="32"/>
                  <a:pt x="432" y="16"/>
                </a:cubicBezTo>
                <a:cubicBezTo>
                  <a:pt x="320" y="0"/>
                  <a:pt x="160" y="8"/>
                  <a:pt x="0" y="16"/>
                </a:cubicBezTo>
              </a:path>
            </a:pathLst>
          </a:custGeom>
          <a:noFill/>
          <a:ln w="38100" cmpd="sng">
            <a:solidFill>
              <a:srgbClr val="008040"/>
            </a:solidFill>
            <a:round/>
            <a:headEnd/>
            <a:tailEnd type="arrow" w="med" len="med"/>
          </a:ln>
          <a:effectLst/>
        </p:spPr>
        <p:txBody>
          <a:bodyPr wrap="none" anchor="ctr">
            <a:prstTxWarp prst="textNoShape">
              <a:avLst/>
            </a:prstTxWarp>
          </a:bodyPr>
          <a:lstStyle/>
          <a:p>
            <a:endParaRPr lang="en-US" sz="2000">
              <a:latin typeface="Optima"/>
              <a:cs typeface="Optima"/>
            </a:endParaRPr>
          </a:p>
        </p:txBody>
      </p:sp>
      <p:sp>
        <p:nvSpPr>
          <p:cNvPr id="1450034" name="Text Box 50"/>
          <p:cNvSpPr txBox="1">
            <a:spLocks noChangeArrowheads="1"/>
          </p:cNvSpPr>
          <p:nvPr/>
        </p:nvSpPr>
        <p:spPr bwMode="auto">
          <a:xfrm>
            <a:off x="2514666" y="6318583"/>
            <a:ext cx="742718" cy="353677"/>
          </a:xfrm>
          <a:prstGeom prst="rect">
            <a:avLst/>
          </a:prstGeom>
          <a:noFill/>
          <a:ln w="9525">
            <a:noFill/>
            <a:miter lim="800000"/>
            <a:headEnd/>
            <a:tailEnd/>
          </a:ln>
          <a:effectLst/>
        </p:spPr>
        <p:txBody>
          <a:bodyPr wrap="none">
            <a:prstTxWarp prst="textNoShape">
              <a:avLst/>
            </a:prstTxWarp>
            <a:spAutoFit/>
          </a:bodyPr>
          <a:lstStyle/>
          <a:p>
            <a:r>
              <a:rPr lang="en-US" sz="2000" dirty="0">
                <a:latin typeface="Optima"/>
                <a:cs typeface="Optima"/>
              </a:rPr>
              <a:t>Burial</a:t>
            </a:r>
          </a:p>
        </p:txBody>
      </p:sp>
      <p:sp>
        <p:nvSpPr>
          <p:cNvPr id="61" name="TextBox 60"/>
          <p:cNvSpPr txBox="1"/>
          <p:nvPr/>
        </p:nvSpPr>
        <p:spPr>
          <a:xfrm>
            <a:off x="7181066" y="1571727"/>
            <a:ext cx="1197764" cy="1015663"/>
          </a:xfrm>
          <a:prstGeom prst="rect">
            <a:avLst/>
          </a:prstGeom>
          <a:noFill/>
        </p:spPr>
        <p:txBody>
          <a:bodyPr wrap="none" rtlCol="0">
            <a:spAutoFit/>
          </a:bodyPr>
          <a:lstStyle/>
          <a:p>
            <a:pPr algn="ctr"/>
            <a:r>
              <a:rPr lang="en-US" sz="2000" dirty="0" smtClean="0">
                <a:latin typeface="Optima"/>
                <a:cs typeface="Optima"/>
              </a:rPr>
              <a:t>Oxygen </a:t>
            </a:r>
          </a:p>
          <a:p>
            <a:pPr algn="ctr"/>
            <a:r>
              <a:rPr lang="en-US" sz="2000" dirty="0" smtClean="0">
                <a:latin typeface="Optima"/>
                <a:cs typeface="Optima"/>
              </a:rPr>
              <a:t>Deficient</a:t>
            </a:r>
          </a:p>
          <a:p>
            <a:pPr algn="ctr"/>
            <a:r>
              <a:rPr lang="en-US" sz="2000" dirty="0" smtClean="0">
                <a:latin typeface="Optima"/>
                <a:cs typeface="Optima"/>
              </a:rPr>
              <a:t>Zones</a:t>
            </a:r>
            <a:endParaRPr lang="en-US" sz="2000" dirty="0">
              <a:latin typeface="Optima"/>
              <a:cs typeface="Optima"/>
            </a:endParaRPr>
          </a:p>
        </p:txBody>
      </p:sp>
      <p:sp>
        <p:nvSpPr>
          <p:cNvPr id="62" name="Rectangle 14"/>
          <p:cNvSpPr>
            <a:spLocks noChangeArrowheads="1"/>
          </p:cNvSpPr>
          <p:nvPr/>
        </p:nvSpPr>
        <p:spPr bwMode="auto">
          <a:xfrm>
            <a:off x="7665710" y="2889046"/>
            <a:ext cx="499603" cy="272059"/>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Optima"/>
                <a:cs typeface="Optima"/>
              </a:rPr>
              <a:t>NO</a:t>
            </a:r>
            <a:r>
              <a:rPr lang="en-US" sz="2000" baseline="-25000" dirty="0">
                <a:solidFill>
                  <a:srgbClr val="000000"/>
                </a:solidFill>
                <a:latin typeface="Optima"/>
                <a:cs typeface="Optima"/>
              </a:rPr>
              <a:t>3</a:t>
            </a:r>
            <a:r>
              <a:rPr lang="en-US" sz="2000" baseline="30000" dirty="0">
                <a:solidFill>
                  <a:srgbClr val="000000"/>
                </a:solidFill>
                <a:latin typeface="Optima"/>
                <a:cs typeface="Optima"/>
              </a:rPr>
              <a:t>-</a:t>
            </a:r>
            <a:endParaRPr lang="en-US" sz="2000" dirty="0">
              <a:latin typeface="Optima"/>
              <a:cs typeface="Optima"/>
            </a:endParaRPr>
          </a:p>
        </p:txBody>
      </p:sp>
      <p:sp>
        <p:nvSpPr>
          <p:cNvPr id="63" name="Rectangle 15"/>
          <p:cNvSpPr>
            <a:spLocks noChangeArrowheads="1"/>
          </p:cNvSpPr>
          <p:nvPr/>
        </p:nvSpPr>
        <p:spPr bwMode="auto">
          <a:xfrm>
            <a:off x="7665710" y="3590893"/>
            <a:ext cx="499603" cy="272059"/>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Optima"/>
                <a:cs typeface="Optima"/>
              </a:rPr>
              <a:t>NO</a:t>
            </a:r>
            <a:r>
              <a:rPr lang="en-US" sz="2000" baseline="-25000" dirty="0">
                <a:solidFill>
                  <a:srgbClr val="000000"/>
                </a:solidFill>
                <a:latin typeface="Optima"/>
                <a:cs typeface="Optima"/>
              </a:rPr>
              <a:t>2</a:t>
            </a:r>
            <a:r>
              <a:rPr lang="en-US" sz="2000" baseline="30000" dirty="0">
                <a:solidFill>
                  <a:srgbClr val="000000"/>
                </a:solidFill>
                <a:latin typeface="Optima"/>
                <a:cs typeface="Optima"/>
              </a:rPr>
              <a:t>-</a:t>
            </a:r>
            <a:endParaRPr lang="en-US" sz="2000" dirty="0">
              <a:latin typeface="Optima"/>
              <a:cs typeface="Optima"/>
            </a:endParaRPr>
          </a:p>
        </p:txBody>
      </p:sp>
      <p:sp>
        <p:nvSpPr>
          <p:cNvPr id="65" name="Rectangle 19"/>
          <p:cNvSpPr>
            <a:spLocks noChangeArrowheads="1"/>
          </p:cNvSpPr>
          <p:nvPr/>
        </p:nvSpPr>
        <p:spPr bwMode="auto">
          <a:xfrm>
            <a:off x="7772855" y="4289818"/>
            <a:ext cx="365238" cy="272059"/>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Optima"/>
                <a:cs typeface="Optima"/>
              </a:rPr>
              <a:t>NO</a:t>
            </a:r>
            <a:endParaRPr lang="en-US" sz="2000" dirty="0">
              <a:latin typeface="Optima"/>
              <a:cs typeface="Optima"/>
            </a:endParaRPr>
          </a:p>
        </p:txBody>
      </p:sp>
      <p:sp>
        <p:nvSpPr>
          <p:cNvPr id="66" name="Rectangle 21"/>
          <p:cNvSpPr>
            <a:spLocks noChangeArrowheads="1"/>
          </p:cNvSpPr>
          <p:nvPr/>
        </p:nvSpPr>
        <p:spPr bwMode="auto">
          <a:xfrm>
            <a:off x="7726892" y="4986067"/>
            <a:ext cx="449274" cy="272059"/>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Optima"/>
                <a:cs typeface="Optima"/>
              </a:rPr>
              <a:t>N</a:t>
            </a:r>
            <a:r>
              <a:rPr lang="en-US" sz="2000" baseline="-25000" dirty="0">
                <a:solidFill>
                  <a:srgbClr val="000000"/>
                </a:solidFill>
                <a:latin typeface="Optima"/>
                <a:cs typeface="Optima"/>
              </a:rPr>
              <a:t>2</a:t>
            </a:r>
            <a:r>
              <a:rPr lang="en-US" sz="2000" dirty="0">
                <a:solidFill>
                  <a:srgbClr val="000000"/>
                </a:solidFill>
                <a:latin typeface="Optima"/>
                <a:cs typeface="Optima"/>
              </a:rPr>
              <a:t>O</a:t>
            </a:r>
            <a:endParaRPr lang="en-US" sz="2000" dirty="0">
              <a:latin typeface="Optima"/>
              <a:cs typeface="Optima"/>
            </a:endParaRPr>
          </a:p>
        </p:txBody>
      </p:sp>
      <p:sp>
        <p:nvSpPr>
          <p:cNvPr id="67" name="Line 38"/>
          <p:cNvSpPr>
            <a:spLocks noChangeShapeType="1"/>
          </p:cNvSpPr>
          <p:nvPr/>
        </p:nvSpPr>
        <p:spPr bwMode="auto">
          <a:xfrm>
            <a:off x="7967438" y="4646588"/>
            <a:ext cx="0" cy="336785"/>
          </a:xfrm>
          <a:prstGeom prst="line">
            <a:avLst/>
          </a:prstGeom>
          <a:noFill/>
          <a:ln w="38100" cap="flat" cmpd="sng" algn="ctr">
            <a:solidFill>
              <a:srgbClr val="FF0000"/>
            </a:solidFill>
            <a:prstDash val="solid"/>
            <a:round/>
            <a:headEnd type="none" w="med" len="med"/>
            <a:tailEnd type="arrow" w="med" len="med"/>
          </a:ln>
          <a:effectLst/>
        </p:spPr>
        <p:txBody>
          <a:bodyPr wrap="none" anchor="ctr">
            <a:prstTxWarp prst="textNoShape">
              <a:avLst/>
            </a:prstTxWarp>
          </a:bodyPr>
          <a:lstStyle/>
          <a:p>
            <a:endParaRPr lang="en-US" sz="2000">
              <a:latin typeface="Optima"/>
              <a:cs typeface="Optima"/>
            </a:endParaRPr>
          </a:p>
        </p:txBody>
      </p:sp>
      <p:sp>
        <p:nvSpPr>
          <p:cNvPr id="68" name="Line 39"/>
          <p:cNvSpPr>
            <a:spLocks noChangeShapeType="1"/>
          </p:cNvSpPr>
          <p:nvPr/>
        </p:nvSpPr>
        <p:spPr bwMode="auto">
          <a:xfrm>
            <a:off x="7967438" y="3939000"/>
            <a:ext cx="0" cy="336785"/>
          </a:xfrm>
          <a:prstGeom prst="line">
            <a:avLst/>
          </a:prstGeom>
          <a:noFill/>
          <a:ln w="38100" cap="flat" cmpd="sng" algn="ctr">
            <a:solidFill>
              <a:srgbClr val="FF0000"/>
            </a:solidFill>
            <a:prstDash val="solid"/>
            <a:round/>
            <a:headEnd type="none" w="med" len="med"/>
            <a:tailEnd type="arrow" w="med" len="med"/>
          </a:ln>
          <a:effectLst/>
        </p:spPr>
        <p:txBody>
          <a:bodyPr wrap="none" anchor="ctr">
            <a:prstTxWarp prst="textNoShape">
              <a:avLst/>
            </a:prstTxWarp>
          </a:bodyPr>
          <a:lstStyle/>
          <a:p>
            <a:endParaRPr lang="en-US" sz="2000">
              <a:latin typeface="Optima"/>
              <a:cs typeface="Optima"/>
            </a:endParaRPr>
          </a:p>
        </p:txBody>
      </p:sp>
      <p:sp>
        <p:nvSpPr>
          <p:cNvPr id="69" name="Line 39"/>
          <p:cNvSpPr>
            <a:spLocks noChangeShapeType="1"/>
          </p:cNvSpPr>
          <p:nvPr/>
        </p:nvSpPr>
        <p:spPr bwMode="auto">
          <a:xfrm>
            <a:off x="7946236" y="3275696"/>
            <a:ext cx="0" cy="336785"/>
          </a:xfrm>
          <a:prstGeom prst="line">
            <a:avLst/>
          </a:prstGeom>
          <a:noFill/>
          <a:ln w="38100" cap="flat" cmpd="sng" algn="ctr">
            <a:solidFill>
              <a:srgbClr val="FF0000"/>
            </a:solidFill>
            <a:prstDash val="solid"/>
            <a:round/>
            <a:headEnd type="none" w="med" len="med"/>
            <a:tailEnd type="arrow" w="med" len="med"/>
          </a:ln>
          <a:effectLst/>
        </p:spPr>
        <p:txBody>
          <a:bodyPr wrap="none" anchor="ctr">
            <a:prstTxWarp prst="textNoShape">
              <a:avLst/>
            </a:prstTxWarp>
          </a:bodyPr>
          <a:lstStyle/>
          <a:p>
            <a:endParaRPr lang="en-US" sz="2000">
              <a:latin typeface="Optima"/>
              <a:cs typeface="Optima"/>
            </a:endParaRPr>
          </a:p>
        </p:txBody>
      </p:sp>
      <p:sp>
        <p:nvSpPr>
          <p:cNvPr id="70" name="Line 39"/>
          <p:cNvSpPr>
            <a:spLocks noChangeShapeType="1"/>
          </p:cNvSpPr>
          <p:nvPr/>
        </p:nvSpPr>
        <p:spPr bwMode="auto">
          <a:xfrm>
            <a:off x="7967438" y="5409776"/>
            <a:ext cx="0" cy="336785"/>
          </a:xfrm>
          <a:prstGeom prst="line">
            <a:avLst/>
          </a:prstGeom>
          <a:noFill/>
          <a:ln w="38100" cap="flat" cmpd="sng" algn="ctr">
            <a:solidFill>
              <a:srgbClr val="FF0000"/>
            </a:solidFill>
            <a:prstDash val="solid"/>
            <a:round/>
            <a:headEnd type="none" w="med" len="med"/>
            <a:tailEnd type="arrow" w="med" len="med"/>
          </a:ln>
          <a:effectLst/>
        </p:spPr>
        <p:txBody>
          <a:bodyPr wrap="none" anchor="ctr">
            <a:prstTxWarp prst="textNoShape">
              <a:avLst/>
            </a:prstTxWarp>
          </a:bodyPr>
          <a:lstStyle/>
          <a:p>
            <a:endParaRPr lang="en-US" sz="2000">
              <a:latin typeface="Optima"/>
              <a:cs typeface="Optima"/>
            </a:endParaRPr>
          </a:p>
        </p:txBody>
      </p:sp>
      <p:sp>
        <p:nvSpPr>
          <p:cNvPr id="71" name="Rectangle 16"/>
          <p:cNvSpPr>
            <a:spLocks noChangeArrowheads="1"/>
          </p:cNvSpPr>
          <p:nvPr/>
        </p:nvSpPr>
        <p:spPr bwMode="auto">
          <a:xfrm>
            <a:off x="7053299" y="4008331"/>
            <a:ext cx="436806" cy="272059"/>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Optima"/>
                <a:cs typeface="Optima"/>
              </a:rPr>
              <a:t>NH</a:t>
            </a:r>
            <a:r>
              <a:rPr lang="en-US" sz="2000" baseline="-25000" dirty="0">
                <a:solidFill>
                  <a:srgbClr val="000000"/>
                </a:solidFill>
                <a:latin typeface="Optima"/>
                <a:cs typeface="Optima"/>
              </a:rPr>
              <a:t>3</a:t>
            </a:r>
            <a:endParaRPr lang="en-US" sz="2000" dirty="0">
              <a:latin typeface="Optima"/>
              <a:cs typeface="Optima"/>
            </a:endParaRPr>
          </a:p>
        </p:txBody>
      </p:sp>
      <p:sp>
        <p:nvSpPr>
          <p:cNvPr id="72" name="Freeform 71"/>
          <p:cNvSpPr/>
          <p:nvPr/>
        </p:nvSpPr>
        <p:spPr>
          <a:xfrm>
            <a:off x="7546445" y="3894445"/>
            <a:ext cx="227530" cy="1882279"/>
          </a:xfrm>
          <a:custGeom>
            <a:avLst/>
            <a:gdLst>
              <a:gd name="connsiteX0" fmla="*/ 401981 w 504614"/>
              <a:gd name="connsiteY0" fmla="*/ 0 h 2129395"/>
              <a:gd name="connsiteX1" fmla="*/ 17105 w 504614"/>
              <a:gd name="connsiteY1" fmla="*/ 679867 h 2129395"/>
              <a:gd name="connsiteX2" fmla="*/ 504614 w 504614"/>
              <a:gd name="connsiteY2" fmla="*/ 2129395 h 2129395"/>
            </a:gdLst>
            <a:ahLst/>
            <a:cxnLst>
              <a:cxn ang="0">
                <a:pos x="connsiteX0" y="connsiteY0"/>
              </a:cxn>
              <a:cxn ang="0">
                <a:pos x="connsiteX1" y="connsiteY1"/>
              </a:cxn>
              <a:cxn ang="0">
                <a:pos x="connsiteX2" y="connsiteY2"/>
              </a:cxn>
            </a:cxnLst>
            <a:rect l="l" t="t" r="r" b="b"/>
            <a:pathLst>
              <a:path w="504614" h="2129395">
                <a:moveTo>
                  <a:pt x="401981" y="0"/>
                </a:moveTo>
                <a:cubicBezTo>
                  <a:pt x="200990" y="162484"/>
                  <a:pt x="0" y="324968"/>
                  <a:pt x="17105" y="679867"/>
                </a:cubicBezTo>
                <a:cubicBezTo>
                  <a:pt x="34210" y="1034766"/>
                  <a:pt x="504614" y="2129395"/>
                  <a:pt x="504614" y="2129395"/>
                </a:cubicBezTo>
              </a:path>
            </a:pathLst>
          </a:custGeom>
          <a:ln w="38100" cap="flat" cmpd="sng" algn="ctr">
            <a:solidFill>
              <a:srgbClr val="FF66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latin typeface="Optima"/>
              <a:cs typeface="Optima"/>
            </a:endParaRPr>
          </a:p>
        </p:txBody>
      </p:sp>
      <p:sp>
        <p:nvSpPr>
          <p:cNvPr id="73" name="Freeform 72"/>
          <p:cNvSpPr/>
          <p:nvPr/>
        </p:nvSpPr>
        <p:spPr>
          <a:xfrm>
            <a:off x="7282560" y="4348016"/>
            <a:ext cx="321310" cy="589629"/>
          </a:xfrm>
          <a:custGeom>
            <a:avLst/>
            <a:gdLst>
              <a:gd name="connsiteX0" fmla="*/ 29934 w 363493"/>
              <a:gd name="connsiteY0" fmla="*/ 0 h 667039"/>
              <a:gd name="connsiteX1" fmla="*/ 55593 w 363493"/>
              <a:gd name="connsiteY1" fmla="*/ 243726 h 667039"/>
              <a:gd name="connsiteX2" fmla="*/ 363493 w 363493"/>
              <a:gd name="connsiteY2" fmla="*/ 667039 h 667039"/>
            </a:gdLst>
            <a:ahLst/>
            <a:cxnLst>
              <a:cxn ang="0">
                <a:pos x="connsiteX0" y="connsiteY0"/>
              </a:cxn>
              <a:cxn ang="0">
                <a:pos x="connsiteX1" y="connsiteY1"/>
              </a:cxn>
              <a:cxn ang="0">
                <a:pos x="connsiteX2" y="connsiteY2"/>
              </a:cxn>
            </a:cxnLst>
            <a:rect l="l" t="t" r="r" b="b"/>
            <a:pathLst>
              <a:path w="363493" h="667039">
                <a:moveTo>
                  <a:pt x="29934" y="0"/>
                </a:moveTo>
                <a:cubicBezTo>
                  <a:pt x="14967" y="66276"/>
                  <a:pt x="0" y="132553"/>
                  <a:pt x="55593" y="243726"/>
                </a:cubicBezTo>
                <a:cubicBezTo>
                  <a:pt x="111186" y="354899"/>
                  <a:pt x="363493" y="667039"/>
                  <a:pt x="363493" y="667039"/>
                </a:cubicBezTo>
              </a:path>
            </a:pathLst>
          </a:custGeom>
          <a:ln w="381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latin typeface="Optima"/>
              <a:cs typeface="Optima"/>
            </a:endParaRPr>
          </a:p>
        </p:txBody>
      </p:sp>
      <p:cxnSp>
        <p:nvCxnSpPr>
          <p:cNvPr id="58" name="Straight Arrow Connector 57"/>
          <p:cNvCxnSpPr/>
          <p:nvPr/>
        </p:nvCxnSpPr>
        <p:spPr>
          <a:xfrm flipV="1">
            <a:off x="6797453" y="3098483"/>
            <a:ext cx="868257" cy="413493"/>
          </a:xfrm>
          <a:prstGeom prst="straightConnector1">
            <a:avLst/>
          </a:prstGeom>
          <a:ln w="19050" cap="flat" cmpd="sng" algn="ctr">
            <a:solidFill>
              <a:schemeClr val="tx1"/>
            </a:solidFill>
            <a:prstDash val="sysDash"/>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8241404" y="5916651"/>
            <a:ext cx="411821" cy="140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8652523" y="1142067"/>
            <a:ext cx="1" cy="477528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8246007" y="5178238"/>
            <a:ext cx="411821" cy="140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Freeform 78"/>
          <p:cNvSpPr/>
          <p:nvPr/>
        </p:nvSpPr>
        <p:spPr>
          <a:xfrm>
            <a:off x="7694593" y="3248120"/>
            <a:ext cx="102064" cy="374188"/>
          </a:xfrm>
          <a:custGeom>
            <a:avLst/>
            <a:gdLst>
              <a:gd name="connsiteX0" fmla="*/ 38488 w 115463"/>
              <a:gd name="connsiteY0" fmla="*/ 423313 h 423313"/>
              <a:gd name="connsiteX1" fmla="*/ 12829 w 115463"/>
              <a:gd name="connsiteY1" fmla="*/ 230898 h 423313"/>
              <a:gd name="connsiteX2" fmla="*/ 115463 w 115463"/>
              <a:gd name="connsiteY2" fmla="*/ 0 h 423313"/>
            </a:gdLst>
            <a:ahLst/>
            <a:cxnLst>
              <a:cxn ang="0">
                <a:pos x="connsiteX0" y="connsiteY0"/>
              </a:cxn>
              <a:cxn ang="0">
                <a:pos x="connsiteX1" y="connsiteY1"/>
              </a:cxn>
              <a:cxn ang="0">
                <a:pos x="connsiteX2" y="connsiteY2"/>
              </a:cxn>
            </a:cxnLst>
            <a:rect l="l" t="t" r="r" b="b"/>
            <a:pathLst>
              <a:path w="115463" h="423313">
                <a:moveTo>
                  <a:pt x="38488" y="423313"/>
                </a:moveTo>
                <a:cubicBezTo>
                  <a:pt x="19244" y="362381"/>
                  <a:pt x="0" y="301450"/>
                  <a:pt x="12829" y="230898"/>
                </a:cubicBezTo>
                <a:cubicBezTo>
                  <a:pt x="25658" y="160346"/>
                  <a:pt x="115463" y="0"/>
                  <a:pt x="115463" y="0"/>
                </a:cubicBezTo>
              </a:path>
            </a:pathLst>
          </a:custGeom>
          <a:ln w="38100"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latin typeface="Optima"/>
              <a:cs typeface="Optima"/>
            </a:endParaRPr>
          </a:p>
        </p:txBody>
      </p:sp>
      <p:sp>
        <p:nvSpPr>
          <p:cNvPr id="59" name="Rectangle 10"/>
          <p:cNvSpPr>
            <a:spLocks noChangeArrowheads="1"/>
          </p:cNvSpPr>
          <p:nvPr/>
        </p:nvSpPr>
        <p:spPr bwMode="auto">
          <a:xfrm>
            <a:off x="2209800" y="838200"/>
            <a:ext cx="879215" cy="615553"/>
          </a:xfrm>
          <a:prstGeom prst="rect">
            <a:avLst/>
          </a:prstGeom>
          <a:noFill/>
          <a:ln w="9525">
            <a:noFill/>
            <a:miter lim="800000"/>
            <a:headEnd/>
            <a:tailEnd/>
          </a:ln>
        </p:spPr>
        <p:txBody>
          <a:bodyPr wrap="none" lIns="0" tIns="0" rIns="0" bIns="0">
            <a:prstTxWarp prst="textNoShape">
              <a:avLst/>
            </a:prstTxWarp>
            <a:spAutoFit/>
          </a:bodyPr>
          <a:lstStyle/>
          <a:p>
            <a:pPr algn="ctr"/>
            <a:r>
              <a:rPr lang="en-US" sz="2000" dirty="0" smtClean="0">
                <a:solidFill>
                  <a:srgbClr val="0000FF"/>
                </a:solidFill>
                <a:latin typeface="Optima"/>
                <a:cs typeface="Optima"/>
              </a:rPr>
              <a:t>N</a:t>
            </a:r>
            <a:r>
              <a:rPr lang="en-US" sz="2000" baseline="-25000" dirty="0" smtClean="0">
                <a:solidFill>
                  <a:srgbClr val="0000FF"/>
                </a:solidFill>
                <a:latin typeface="Optima"/>
                <a:cs typeface="Optima"/>
              </a:rPr>
              <a:t>2</a:t>
            </a:r>
            <a:r>
              <a:rPr lang="en-US" sz="2000" dirty="0" smtClean="0">
                <a:solidFill>
                  <a:srgbClr val="0000FF"/>
                </a:solidFill>
                <a:latin typeface="Optima"/>
                <a:cs typeface="Optima"/>
              </a:rPr>
              <a:t> </a:t>
            </a:r>
          </a:p>
          <a:p>
            <a:pPr algn="ctr"/>
            <a:r>
              <a:rPr lang="en-US" sz="2000" dirty="0" smtClean="0">
                <a:solidFill>
                  <a:srgbClr val="0000FF"/>
                </a:solidFill>
                <a:latin typeface="Optima"/>
                <a:cs typeface="Optima"/>
              </a:rPr>
              <a:t>Fixation</a:t>
            </a:r>
            <a:endParaRPr lang="en-US" sz="2000" dirty="0">
              <a:solidFill>
                <a:srgbClr val="0000FF"/>
              </a:solidFill>
              <a:latin typeface="Optima"/>
              <a:cs typeface="Optima"/>
            </a:endParaRPr>
          </a:p>
        </p:txBody>
      </p:sp>
      <p:sp>
        <p:nvSpPr>
          <p:cNvPr id="64" name="Rectangle 35"/>
          <p:cNvSpPr>
            <a:spLocks noChangeArrowheads="1"/>
          </p:cNvSpPr>
          <p:nvPr/>
        </p:nvSpPr>
        <p:spPr bwMode="auto">
          <a:xfrm>
            <a:off x="8075456" y="815596"/>
            <a:ext cx="835748" cy="272059"/>
          </a:xfrm>
          <a:prstGeom prst="rect">
            <a:avLst/>
          </a:prstGeom>
          <a:noFill/>
          <a:ln w="9525">
            <a:noFill/>
            <a:miter lim="800000"/>
            <a:headEnd/>
            <a:tailEnd/>
          </a:ln>
        </p:spPr>
        <p:txBody>
          <a:bodyPr wrap="none" lIns="0" tIns="0" rIns="0" bIns="0">
            <a:prstTxWarp prst="textNoShape">
              <a:avLst/>
            </a:prstTxWarp>
            <a:spAutoFit/>
          </a:bodyPr>
          <a:lstStyle/>
          <a:p>
            <a:r>
              <a:rPr lang="en-US" sz="2000" dirty="0" smtClean="0">
                <a:solidFill>
                  <a:srgbClr val="000000"/>
                </a:solidFill>
                <a:latin typeface="Optima"/>
                <a:cs typeface="Optima"/>
              </a:rPr>
              <a:t>N</a:t>
            </a:r>
            <a:r>
              <a:rPr lang="en-US" sz="2000" baseline="-25000" dirty="0" smtClean="0">
                <a:solidFill>
                  <a:srgbClr val="000000"/>
                </a:solidFill>
                <a:latin typeface="Optima"/>
                <a:cs typeface="Optima"/>
              </a:rPr>
              <a:t>2</a:t>
            </a:r>
            <a:r>
              <a:rPr lang="en-US" sz="2000" dirty="0" smtClean="0">
                <a:solidFill>
                  <a:srgbClr val="000000"/>
                </a:solidFill>
                <a:latin typeface="Optima"/>
                <a:cs typeface="Optima"/>
              </a:rPr>
              <a:t>, N</a:t>
            </a:r>
            <a:r>
              <a:rPr lang="en-US" sz="2000" baseline="-25000" dirty="0" smtClean="0">
                <a:solidFill>
                  <a:srgbClr val="000000"/>
                </a:solidFill>
                <a:latin typeface="Optima"/>
                <a:cs typeface="Optima"/>
              </a:rPr>
              <a:t>2</a:t>
            </a:r>
            <a:r>
              <a:rPr lang="en-US" sz="2000" dirty="0" smtClean="0">
                <a:solidFill>
                  <a:srgbClr val="000000"/>
                </a:solidFill>
                <a:latin typeface="Optima"/>
                <a:cs typeface="Optima"/>
              </a:rPr>
              <a:t>O</a:t>
            </a:r>
            <a:endParaRPr lang="en-US" sz="2000" dirty="0">
              <a:latin typeface="Optima"/>
              <a:cs typeface="Optima"/>
            </a:endParaRPr>
          </a:p>
        </p:txBody>
      </p:sp>
      <p:sp>
        <p:nvSpPr>
          <p:cNvPr id="60" name="TextBox 59"/>
          <p:cNvSpPr txBox="1"/>
          <p:nvPr/>
        </p:nvSpPr>
        <p:spPr>
          <a:xfrm>
            <a:off x="5495351" y="488698"/>
            <a:ext cx="1915067" cy="625736"/>
          </a:xfrm>
          <a:prstGeom prst="rect">
            <a:avLst/>
          </a:prstGeom>
          <a:noFill/>
        </p:spPr>
        <p:txBody>
          <a:bodyPr wrap="none" rtlCol="0">
            <a:spAutoFit/>
          </a:bodyPr>
          <a:lstStyle/>
          <a:p>
            <a:r>
              <a:rPr lang="en-US" sz="2000" dirty="0" smtClean="0">
                <a:solidFill>
                  <a:srgbClr val="0000FF"/>
                </a:solidFill>
                <a:latin typeface="Optima"/>
                <a:cs typeface="Optima"/>
              </a:rPr>
              <a:t>Atmospheric and </a:t>
            </a:r>
          </a:p>
          <a:p>
            <a:r>
              <a:rPr lang="en-US" sz="2000" dirty="0" smtClean="0">
                <a:solidFill>
                  <a:srgbClr val="0000FF"/>
                </a:solidFill>
                <a:latin typeface="Optima"/>
                <a:cs typeface="Optima"/>
              </a:rPr>
              <a:t>continental inputs</a:t>
            </a:r>
            <a:endParaRPr lang="en-US" sz="2000" dirty="0">
              <a:solidFill>
                <a:srgbClr val="0000FF"/>
              </a:solidFill>
              <a:latin typeface="Optima"/>
              <a:cs typeface="Optima"/>
            </a:endParaRPr>
          </a:p>
        </p:txBody>
      </p:sp>
      <p:sp>
        <p:nvSpPr>
          <p:cNvPr id="76" name="Line 34"/>
          <p:cNvSpPr>
            <a:spLocks noChangeShapeType="1"/>
          </p:cNvSpPr>
          <p:nvPr/>
        </p:nvSpPr>
        <p:spPr bwMode="auto">
          <a:xfrm flipH="1">
            <a:off x="5991320" y="1147859"/>
            <a:ext cx="442391" cy="862087"/>
          </a:xfrm>
          <a:prstGeom prst="line">
            <a:avLst/>
          </a:prstGeom>
          <a:noFill/>
          <a:ln w="38100" cmpd="sng">
            <a:solidFill>
              <a:srgbClr val="0000FF"/>
            </a:solidFill>
            <a:round/>
            <a:headEnd/>
            <a:tailEnd type="arrow" w="med" len="med"/>
          </a:ln>
          <a:effectLst/>
        </p:spPr>
        <p:txBody>
          <a:bodyPr wrap="none" anchor="ctr">
            <a:prstTxWarp prst="textNoShape">
              <a:avLst/>
            </a:prstTxWarp>
          </a:bodyPr>
          <a:lstStyle/>
          <a:p>
            <a:endParaRPr lang="en-US" sz="2000">
              <a:latin typeface="Optima"/>
              <a:cs typeface="Optima"/>
            </a:endParaRPr>
          </a:p>
        </p:txBody>
      </p:sp>
      <p:sp>
        <p:nvSpPr>
          <p:cNvPr id="80" name="Line 34"/>
          <p:cNvSpPr>
            <a:spLocks noChangeShapeType="1"/>
          </p:cNvSpPr>
          <p:nvPr/>
        </p:nvSpPr>
        <p:spPr bwMode="auto">
          <a:xfrm flipH="1">
            <a:off x="4980965" y="1147859"/>
            <a:ext cx="1452747" cy="1184840"/>
          </a:xfrm>
          <a:prstGeom prst="line">
            <a:avLst/>
          </a:prstGeom>
          <a:noFill/>
          <a:ln w="38100" cmpd="sng">
            <a:solidFill>
              <a:srgbClr val="0000FF"/>
            </a:solidFill>
            <a:round/>
            <a:headEnd/>
            <a:tailEnd type="arrow" w="med" len="med"/>
          </a:ln>
          <a:effectLst/>
        </p:spPr>
        <p:txBody>
          <a:bodyPr wrap="none" anchor="ctr">
            <a:prstTxWarp prst="textNoShape">
              <a:avLst/>
            </a:prstTxWarp>
          </a:bodyPr>
          <a:lstStyle/>
          <a:p>
            <a:endParaRPr lang="en-US" sz="2000">
              <a:latin typeface="Optima"/>
              <a:cs typeface="Optima"/>
            </a:endParaRPr>
          </a:p>
        </p:txBody>
      </p:sp>
      <p:sp>
        <p:nvSpPr>
          <p:cNvPr id="81" name="Freeform 48"/>
          <p:cNvSpPr>
            <a:spLocks/>
          </p:cNvSpPr>
          <p:nvPr/>
        </p:nvSpPr>
        <p:spPr bwMode="auto">
          <a:xfrm>
            <a:off x="5016026" y="2248629"/>
            <a:ext cx="757696" cy="145028"/>
          </a:xfrm>
          <a:custGeom>
            <a:avLst/>
            <a:gdLst/>
            <a:ahLst/>
            <a:cxnLst>
              <a:cxn ang="0">
                <a:pos x="0" y="96"/>
              </a:cxn>
              <a:cxn ang="0">
                <a:pos x="192" y="96"/>
              </a:cxn>
              <a:cxn ang="0">
                <a:pos x="336" y="0"/>
              </a:cxn>
            </a:cxnLst>
            <a:rect l="0" t="0" r="r" b="b"/>
            <a:pathLst>
              <a:path w="336" h="112">
                <a:moveTo>
                  <a:pt x="0" y="96"/>
                </a:moveTo>
                <a:cubicBezTo>
                  <a:pt x="68" y="104"/>
                  <a:pt x="136" y="112"/>
                  <a:pt x="192" y="96"/>
                </a:cubicBezTo>
                <a:cubicBezTo>
                  <a:pt x="248" y="80"/>
                  <a:pt x="292" y="40"/>
                  <a:pt x="336" y="0"/>
                </a:cubicBezTo>
              </a:path>
            </a:pathLst>
          </a:custGeom>
          <a:noFill/>
          <a:ln w="38100" cmpd="sng">
            <a:solidFill>
              <a:srgbClr val="008000"/>
            </a:solidFill>
            <a:round/>
            <a:headEnd/>
            <a:tailEnd type="arrow" w="med" len="med"/>
          </a:ln>
          <a:effectLst/>
        </p:spPr>
        <p:txBody>
          <a:bodyPr wrap="none" anchor="ctr">
            <a:prstTxWarp prst="textNoShape">
              <a:avLst/>
            </a:prstTxWarp>
          </a:bodyPr>
          <a:lstStyle/>
          <a:p>
            <a:endParaRPr lang="en-US" sz="2000">
              <a:latin typeface="Optima"/>
              <a:cs typeface="Optima"/>
            </a:endParaRPr>
          </a:p>
        </p:txBody>
      </p:sp>
      <p:sp>
        <p:nvSpPr>
          <p:cNvPr id="82" name="Rectangle 21"/>
          <p:cNvSpPr>
            <a:spLocks noChangeArrowheads="1"/>
          </p:cNvSpPr>
          <p:nvPr/>
        </p:nvSpPr>
        <p:spPr bwMode="auto">
          <a:xfrm>
            <a:off x="5789250" y="2299274"/>
            <a:ext cx="449274" cy="272059"/>
          </a:xfrm>
          <a:prstGeom prst="rect">
            <a:avLst/>
          </a:prstGeom>
          <a:noFill/>
          <a:ln w="9525">
            <a:noFill/>
            <a:miter lim="800000"/>
            <a:headEnd/>
            <a:tailEnd/>
          </a:ln>
        </p:spPr>
        <p:txBody>
          <a:bodyPr wrap="none" lIns="0" tIns="0" rIns="0" bIns="0">
            <a:prstTxWarp prst="textNoShape">
              <a:avLst/>
            </a:prstTxWarp>
            <a:spAutoFit/>
          </a:bodyPr>
          <a:lstStyle/>
          <a:p>
            <a:r>
              <a:rPr lang="en-US" sz="2000" dirty="0">
                <a:solidFill>
                  <a:srgbClr val="000000"/>
                </a:solidFill>
                <a:latin typeface="Optima"/>
                <a:cs typeface="Optima"/>
              </a:rPr>
              <a:t>N</a:t>
            </a:r>
            <a:r>
              <a:rPr lang="en-US" sz="2000" baseline="-25000" dirty="0">
                <a:solidFill>
                  <a:srgbClr val="000000"/>
                </a:solidFill>
                <a:latin typeface="Optima"/>
                <a:cs typeface="Optima"/>
              </a:rPr>
              <a:t>2</a:t>
            </a:r>
            <a:r>
              <a:rPr lang="en-US" sz="2000" dirty="0">
                <a:solidFill>
                  <a:srgbClr val="000000"/>
                </a:solidFill>
                <a:latin typeface="Optima"/>
                <a:cs typeface="Optima"/>
              </a:rPr>
              <a:t>O</a:t>
            </a:r>
            <a:endParaRPr lang="en-US" sz="2000" dirty="0">
              <a:latin typeface="Optima"/>
              <a:cs typeface="Optima"/>
            </a:endParaRPr>
          </a:p>
        </p:txBody>
      </p:sp>
      <p:cxnSp>
        <p:nvCxnSpPr>
          <p:cNvPr id="83" name="Curved Connector 82"/>
          <p:cNvCxnSpPr>
            <a:endCxn id="82" idx="1"/>
          </p:cNvCxnSpPr>
          <p:nvPr/>
        </p:nvCxnSpPr>
        <p:spPr bwMode="auto">
          <a:xfrm>
            <a:off x="5385108" y="2366631"/>
            <a:ext cx="404142" cy="68673"/>
          </a:xfrm>
          <a:prstGeom prst="curvedConnector3">
            <a:avLst/>
          </a:prstGeom>
          <a:solidFill>
            <a:schemeClr val="accent1"/>
          </a:solidFill>
          <a:ln w="38100" cap="flat" cmpd="sng" algn="ctr">
            <a:solidFill>
              <a:srgbClr val="FF0000"/>
            </a:solidFill>
            <a:prstDash val="sysDash"/>
            <a:round/>
            <a:headEnd type="none" w="med" len="med"/>
            <a:tailEnd type="arrow" w="med" len="med"/>
          </a:ln>
          <a:effectLst/>
        </p:spPr>
      </p:cxnSp>
      <p:sp>
        <p:nvSpPr>
          <p:cNvPr id="86" name="Freeform 3"/>
          <p:cNvSpPr>
            <a:spLocks/>
          </p:cNvSpPr>
          <p:nvPr/>
        </p:nvSpPr>
        <p:spPr bwMode="auto">
          <a:xfrm rot="174572">
            <a:off x="236450" y="1194525"/>
            <a:ext cx="8013440" cy="668412"/>
          </a:xfrm>
          <a:custGeom>
            <a:avLst/>
            <a:gdLst>
              <a:gd name="T0" fmla="*/ 0 w 5328"/>
              <a:gd name="T1" fmla="*/ 2147483647 h 384"/>
              <a:gd name="T2" fmla="*/ 2147483647 w 5328"/>
              <a:gd name="T3" fmla="*/ 2147483647 h 384"/>
              <a:gd name="T4" fmla="*/ 2147483647 w 5328"/>
              <a:gd name="T5" fmla="*/ 2147483647 h 384"/>
              <a:gd name="T6" fmla="*/ 2147483647 w 5328"/>
              <a:gd name="T7" fmla="*/ 2147483647 h 384"/>
              <a:gd name="T8" fmla="*/ 2147483647 w 5328"/>
              <a:gd name="T9" fmla="*/ 2147483647 h 384"/>
              <a:gd name="T10" fmla="*/ 2147483647 w 5328"/>
              <a:gd name="T11" fmla="*/ 2147483647 h 384"/>
              <a:gd name="T12" fmla="*/ 2147483647 w 5328"/>
              <a:gd name="T13" fmla="*/ 2147483647 h 384"/>
              <a:gd name="T14" fmla="*/ 2147483647 w 5328"/>
              <a:gd name="T15" fmla="*/ 2147483647 h 384"/>
              <a:gd name="T16" fmla="*/ 2147483647 w 5328"/>
              <a:gd name="T17" fmla="*/ 2147483647 h 384"/>
              <a:gd name="T18" fmla="*/ 2147483647 w 5328"/>
              <a:gd name="T19" fmla="*/ 2147483647 h 384"/>
              <a:gd name="T20" fmla="*/ 2147483647 w 5328"/>
              <a:gd name="T21" fmla="*/ 2147483647 h 384"/>
              <a:gd name="T22" fmla="*/ 2147483647 w 5328"/>
              <a:gd name="T23" fmla="*/ 0 h 384"/>
              <a:gd name="T24" fmla="*/ 2147483647 w 5328"/>
              <a:gd name="T25" fmla="*/ 2147483647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28"/>
              <a:gd name="T40" fmla="*/ 0 h 384"/>
              <a:gd name="T41" fmla="*/ 5328 w 53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28" h="384">
                <a:moveTo>
                  <a:pt x="0" y="384"/>
                </a:moveTo>
                <a:cubicBezTo>
                  <a:pt x="148" y="268"/>
                  <a:pt x="296" y="152"/>
                  <a:pt x="432" y="144"/>
                </a:cubicBezTo>
                <a:cubicBezTo>
                  <a:pt x="568" y="136"/>
                  <a:pt x="672" y="320"/>
                  <a:pt x="816" y="336"/>
                </a:cubicBezTo>
                <a:cubicBezTo>
                  <a:pt x="960" y="352"/>
                  <a:pt x="1120" y="240"/>
                  <a:pt x="1296" y="240"/>
                </a:cubicBezTo>
                <a:cubicBezTo>
                  <a:pt x="1472" y="240"/>
                  <a:pt x="1688" y="352"/>
                  <a:pt x="1872" y="336"/>
                </a:cubicBezTo>
                <a:cubicBezTo>
                  <a:pt x="2056" y="320"/>
                  <a:pt x="2232" y="152"/>
                  <a:pt x="2400" y="144"/>
                </a:cubicBezTo>
                <a:cubicBezTo>
                  <a:pt x="2568" y="136"/>
                  <a:pt x="2720" y="296"/>
                  <a:pt x="2880" y="288"/>
                </a:cubicBezTo>
                <a:cubicBezTo>
                  <a:pt x="3040" y="280"/>
                  <a:pt x="3224" y="112"/>
                  <a:pt x="3360" y="96"/>
                </a:cubicBezTo>
                <a:cubicBezTo>
                  <a:pt x="3496" y="80"/>
                  <a:pt x="3568" y="200"/>
                  <a:pt x="3696" y="192"/>
                </a:cubicBezTo>
                <a:cubicBezTo>
                  <a:pt x="3824" y="184"/>
                  <a:pt x="3992" y="56"/>
                  <a:pt x="4128" y="48"/>
                </a:cubicBezTo>
                <a:cubicBezTo>
                  <a:pt x="4264" y="40"/>
                  <a:pt x="4368" y="152"/>
                  <a:pt x="4512" y="144"/>
                </a:cubicBezTo>
                <a:cubicBezTo>
                  <a:pt x="4656" y="136"/>
                  <a:pt x="4856" y="0"/>
                  <a:pt x="4992" y="0"/>
                </a:cubicBezTo>
                <a:cubicBezTo>
                  <a:pt x="5128" y="0"/>
                  <a:pt x="5228" y="72"/>
                  <a:pt x="5328" y="144"/>
                </a:cubicBezTo>
              </a:path>
            </a:pathLst>
          </a:custGeom>
          <a:noFill/>
          <a:ln w="1905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Optima"/>
              <a:cs typeface="Optima"/>
            </a:endParaRPr>
          </a:p>
        </p:txBody>
      </p:sp>
      <p:sp>
        <p:nvSpPr>
          <p:cNvPr id="84" name="Text Box 32"/>
          <p:cNvSpPr txBox="1">
            <a:spLocks noChangeArrowheads="1"/>
          </p:cNvSpPr>
          <p:nvPr/>
        </p:nvSpPr>
        <p:spPr bwMode="auto">
          <a:xfrm>
            <a:off x="2469650" y="3167016"/>
            <a:ext cx="786704" cy="353677"/>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rgbClr val="000000"/>
                </a:solidFill>
                <a:latin typeface="Optima"/>
                <a:cs typeface="Optima"/>
              </a:rPr>
              <a:t>Export</a:t>
            </a:r>
            <a:endParaRPr lang="en-US" sz="2000" dirty="0">
              <a:solidFill>
                <a:srgbClr val="000000"/>
              </a:solidFill>
              <a:latin typeface="Optima"/>
              <a:cs typeface="Optima"/>
            </a:endParaRPr>
          </a:p>
        </p:txBody>
      </p:sp>
      <p:sp>
        <p:nvSpPr>
          <p:cNvPr id="85" name="Freeform 7"/>
          <p:cNvSpPr>
            <a:spLocks/>
          </p:cNvSpPr>
          <p:nvPr/>
        </p:nvSpPr>
        <p:spPr bwMode="auto">
          <a:xfrm>
            <a:off x="3008507" y="1785662"/>
            <a:ext cx="1077712" cy="750888"/>
          </a:xfrm>
          <a:custGeom>
            <a:avLst/>
            <a:gdLst>
              <a:gd name="T0" fmla="*/ 2147483647 w 881"/>
              <a:gd name="T1" fmla="*/ 2147483647 h 408"/>
              <a:gd name="T2" fmla="*/ 2147483647 w 881"/>
              <a:gd name="T3" fmla="*/ 2147483647 h 408"/>
              <a:gd name="T4" fmla="*/ 2147483647 w 881"/>
              <a:gd name="T5" fmla="*/ 2147483647 h 408"/>
              <a:gd name="T6" fmla="*/ 2147483647 w 881"/>
              <a:gd name="T7" fmla="*/ 2147483647 h 408"/>
              <a:gd name="T8" fmla="*/ 2147483647 w 881"/>
              <a:gd name="T9" fmla="*/ 2147483647 h 408"/>
              <a:gd name="T10" fmla="*/ 2147483647 w 881"/>
              <a:gd name="T11" fmla="*/ 2147483647 h 408"/>
              <a:gd name="T12" fmla="*/ 2147483647 w 881"/>
              <a:gd name="T13" fmla="*/ 2147483647 h 408"/>
              <a:gd name="T14" fmla="*/ 2147483647 w 881"/>
              <a:gd name="T15" fmla="*/ 2147483647 h 408"/>
              <a:gd name="T16" fmla="*/ 2147483647 w 881"/>
              <a:gd name="T17" fmla="*/ 2147483647 h 408"/>
              <a:gd name="T18" fmla="*/ 2147483647 w 881"/>
              <a:gd name="T19" fmla="*/ 2147483647 h 408"/>
              <a:gd name="T20" fmla="*/ 2147483647 w 881"/>
              <a:gd name="T21" fmla="*/ 2147483647 h 408"/>
              <a:gd name="T22" fmla="*/ 2147483647 w 881"/>
              <a:gd name="T23" fmla="*/ 2147483647 h 408"/>
              <a:gd name="T24" fmla="*/ 2147483647 w 881"/>
              <a:gd name="T25" fmla="*/ 2147483647 h 408"/>
              <a:gd name="T26" fmla="*/ 2147483647 w 881"/>
              <a:gd name="T27" fmla="*/ 2147483647 h 408"/>
              <a:gd name="T28" fmla="*/ 0 w 881"/>
              <a:gd name="T29" fmla="*/ 2147483647 h 408"/>
              <a:gd name="T30" fmla="*/ 2147483647 w 881"/>
              <a:gd name="T31" fmla="*/ 2147483647 h 408"/>
              <a:gd name="T32" fmla="*/ 2147483647 w 881"/>
              <a:gd name="T33" fmla="*/ 2147483647 h 408"/>
              <a:gd name="T34" fmla="*/ 2147483647 w 881"/>
              <a:gd name="T35" fmla="*/ 2147483647 h 408"/>
              <a:gd name="T36" fmla="*/ 2147483647 w 881"/>
              <a:gd name="T37" fmla="*/ 2147483647 h 408"/>
              <a:gd name="T38" fmla="*/ 2147483647 w 881"/>
              <a:gd name="T39" fmla="*/ 2147483647 h 408"/>
              <a:gd name="T40" fmla="*/ 2147483647 w 881"/>
              <a:gd name="T41" fmla="*/ 2147483647 h 408"/>
              <a:gd name="T42" fmla="*/ 2147483647 w 881"/>
              <a:gd name="T43" fmla="*/ 0 h 408"/>
              <a:gd name="T44" fmla="*/ 2147483647 w 881"/>
              <a:gd name="T45" fmla="*/ 2147483647 h 408"/>
              <a:gd name="T46" fmla="*/ 2147483647 w 881"/>
              <a:gd name="T47" fmla="*/ 2147483647 h 408"/>
              <a:gd name="T48" fmla="*/ 2147483647 w 881"/>
              <a:gd name="T49" fmla="*/ 2147483647 h 408"/>
              <a:gd name="T50" fmla="*/ 2147483647 w 881"/>
              <a:gd name="T51" fmla="*/ 2147483647 h 408"/>
              <a:gd name="T52" fmla="*/ 2147483647 w 881"/>
              <a:gd name="T53" fmla="*/ 2147483647 h 408"/>
              <a:gd name="T54" fmla="*/ 2147483647 w 881"/>
              <a:gd name="T55" fmla="*/ 2147483647 h 408"/>
              <a:gd name="T56" fmla="*/ 2147483647 w 881"/>
              <a:gd name="T57" fmla="*/ 2147483647 h 408"/>
              <a:gd name="T58" fmla="*/ 2147483647 w 881"/>
              <a:gd name="T59" fmla="*/ 2147483647 h 4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1"/>
              <a:gd name="T91" fmla="*/ 0 h 408"/>
              <a:gd name="T92" fmla="*/ 881 w 881"/>
              <a:gd name="T93" fmla="*/ 408 h 4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1" h="408">
                <a:moveTo>
                  <a:pt x="881" y="208"/>
                </a:moveTo>
                <a:lnTo>
                  <a:pt x="865" y="256"/>
                </a:lnTo>
                <a:lnTo>
                  <a:pt x="832" y="296"/>
                </a:lnTo>
                <a:lnTo>
                  <a:pt x="784" y="336"/>
                </a:lnTo>
                <a:lnTo>
                  <a:pt x="712" y="368"/>
                </a:lnTo>
                <a:lnTo>
                  <a:pt x="632" y="392"/>
                </a:lnTo>
                <a:lnTo>
                  <a:pt x="536" y="400"/>
                </a:lnTo>
                <a:lnTo>
                  <a:pt x="440" y="408"/>
                </a:lnTo>
                <a:lnTo>
                  <a:pt x="336" y="400"/>
                </a:lnTo>
                <a:lnTo>
                  <a:pt x="248" y="392"/>
                </a:lnTo>
                <a:lnTo>
                  <a:pt x="160" y="368"/>
                </a:lnTo>
                <a:lnTo>
                  <a:pt x="96" y="336"/>
                </a:lnTo>
                <a:lnTo>
                  <a:pt x="40" y="296"/>
                </a:lnTo>
                <a:lnTo>
                  <a:pt x="8" y="256"/>
                </a:lnTo>
                <a:lnTo>
                  <a:pt x="0" y="208"/>
                </a:lnTo>
                <a:lnTo>
                  <a:pt x="8" y="160"/>
                </a:lnTo>
                <a:lnTo>
                  <a:pt x="40" y="120"/>
                </a:lnTo>
                <a:lnTo>
                  <a:pt x="96" y="80"/>
                </a:lnTo>
                <a:lnTo>
                  <a:pt x="160" y="48"/>
                </a:lnTo>
                <a:lnTo>
                  <a:pt x="248" y="24"/>
                </a:lnTo>
                <a:lnTo>
                  <a:pt x="336" y="8"/>
                </a:lnTo>
                <a:lnTo>
                  <a:pt x="440" y="0"/>
                </a:lnTo>
                <a:lnTo>
                  <a:pt x="536" y="8"/>
                </a:lnTo>
                <a:lnTo>
                  <a:pt x="632" y="24"/>
                </a:lnTo>
                <a:lnTo>
                  <a:pt x="712" y="48"/>
                </a:lnTo>
                <a:lnTo>
                  <a:pt x="784" y="80"/>
                </a:lnTo>
                <a:lnTo>
                  <a:pt x="832" y="120"/>
                </a:lnTo>
                <a:lnTo>
                  <a:pt x="865" y="160"/>
                </a:lnTo>
                <a:lnTo>
                  <a:pt x="881" y="208"/>
                </a:lnTo>
                <a:close/>
              </a:path>
            </a:pathLst>
          </a:custGeom>
          <a:solidFill>
            <a:srgbClr val="00FF00"/>
          </a:solidFill>
          <a:ln w="25400">
            <a:solidFill>
              <a:srgbClr val="008040"/>
            </a:solidFill>
            <a:round/>
            <a:headEnd/>
            <a:tailEnd/>
          </a:ln>
        </p:spPr>
        <p:txBody>
          <a:bodyPr>
            <a:prstTxWarp prst="textNoShape">
              <a:avLst/>
            </a:prstTxWarp>
          </a:bodyPr>
          <a:lstStyle/>
          <a:p>
            <a:endParaRPr lang="en-US">
              <a:latin typeface="Optima"/>
              <a:cs typeface="Optima"/>
            </a:endParaRPr>
          </a:p>
        </p:txBody>
      </p:sp>
      <p:sp>
        <p:nvSpPr>
          <p:cNvPr id="88" name="Rectangle 8"/>
          <p:cNvSpPr>
            <a:spLocks noChangeArrowheads="1"/>
          </p:cNvSpPr>
          <p:nvPr/>
        </p:nvSpPr>
        <p:spPr bwMode="auto">
          <a:xfrm>
            <a:off x="3032205" y="1853175"/>
            <a:ext cx="1054014" cy="615553"/>
          </a:xfrm>
          <a:prstGeom prst="rect">
            <a:avLst/>
          </a:prstGeom>
          <a:noFill/>
          <a:ln w="9525">
            <a:noFill/>
            <a:miter lim="800000"/>
            <a:headEnd/>
            <a:tailEnd/>
          </a:ln>
        </p:spPr>
        <p:txBody>
          <a:bodyPr wrap="square" lIns="0" tIns="0" rIns="0" bIns="0">
            <a:prstTxWarp prst="textNoShape">
              <a:avLst/>
            </a:prstTxWarp>
            <a:spAutoFit/>
          </a:bodyPr>
          <a:lstStyle/>
          <a:p>
            <a:pPr algn="ctr"/>
            <a:r>
              <a:rPr lang="en-US" sz="2000" dirty="0" err="1" smtClean="0">
                <a:latin typeface="Optima"/>
                <a:cs typeface="Optima"/>
              </a:rPr>
              <a:t>Phyto</a:t>
            </a:r>
            <a:r>
              <a:rPr lang="en-US" sz="2000" dirty="0" smtClean="0">
                <a:latin typeface="Optima"/>
                <a:cs typeface="Optima"/>
              </a:rPr>
              <a:t>-</a:t>
            </a:r>
          </a:p>
          <a:p>
            <a:pPr algn="ctr"/>
            <a:r>
              <a:rPr lang="en-US" sz="2000" dirty="0" smtClean="0">
                <a:latin typeface="Optima"/>
                <a:cs typeface="Optima"/>
              </a:rPr>
              <a:t>plankton</a:t>
            </a:r>
            <a:endParaRPr lang="en-US" sz="2000" dirty="0">
              <a:latin typeface="Optima"/>
              <a:cs typeface="Optima"/>
            </a:endParaRPr>
          </a:p>
        </p:txBody>
      </p:sp>
      <p:sp>
        <p:nvSpPr>
          <p:cNvPr id="89" name="Freeform 7"/>
          <p:cNvSpPr>
            <a:spLocks/>
          </p:cNvSpPr>
          <p:nvPr/>
        </p:nvSpPr>
        <p:spPr bwMode="auto">
          <a:xfrm>
            <a:off x="1336720" y="1707187"/>
            <a:ext cx="1065573" cy="829363"/>
          </a:xfrm>
          <a:custGeom>
            <a:avLst/>
            <a:gdLst>
              <a:gd name="T0" fmla="*/ 2147483647 w 881"/>
              <a:gd name="T1" fmla="*/ 2147483647 h 408"/>
              <a:gd name="T2" fmla="*/ 2147483647 w 881"/>
              <a:gd name="T3" fmla="*/ 2147483647 h 408"/>
              <a:gd name="T4" fmla="*/ 2147483647 w 881"/>
              <a:gd name="T5" fmla="*/ 2147483647 h 408"/>
              <a:gd name="T6" fmla="*/ 2147483647 w 881"/>
              <a:gd name="T7" fmla="*/ 2147483647 h 408"/>
              <a:gd name="T8" fmla="*/ 2147483647 w 881"/>
              <a:gd name="T9" fmla="*/ 2147483647 h 408"/>
              <a:gd name="T10" fmla="*/ 2147483647 w 881"/>
              <a:gd name="T11" fmla="*/ 2147483647 h 408"/>
              <a:gd name="T12" fmla="*/ 2147483647 w 881"/>
              <a:gd name="T13" fmla="*/ 2147483647 h 408"/>
              <a:gd name="T14" fmla="*/ 2147483647 w 881"/>
              <a:gd name="T15" fmla="*/ 2147483647 h 408"/>
              <a:gd name="T16" fmla="*/ 2147483647 w 881"/>
              <a:gd name="T17" fmla="*/ 2147483647 h 408"/>
              <a:gd name="T18" fmla="*/ 2147483647 w 881"/>
              <a:gd name="T19" fmla="*/ 2147483647 h 408"/>
              <a:gd name="T20" fmla="*/ 2147483647 w 881"/>
              <a:gd name="T21" fmla="*/ 2147483647 h 408"/>
              <a:gd name="T22" fmla="*/ 2147483647 w 881"/>
              <a:gd name="T23" fmla="*/ 2147483647 h 408"/>
              <a:gd name="T24" fmla="*/ 2147483647 w 881"/>
              <a:gd name="T25" fmla="*/ 2147483647 h 408"/>
              <a:gd name="T26" fmla="*/ 2147483647 w 881"/>
              <a:gd name="T27" fmla="*/ 2147483647 h 408"/>
              <a:gd name="T28" fmla="*/ 0 w 881"/>
              <a:gd name="T29" fmla="*/ 2147483647 h 408"/>
              <a:gd name="T30" fmla="*/ 2147483647 w 881"/>
              <a:gd name="T31" fmla="*/ 2147483647 h 408"/>
              <a:gd name="T32" fmla="*/ 2147483647 w 881"/>
              <a:gd name="T33" fmla="*/ 2147483647 h 408"/>
              <a:gd name="T34" fmla="*/ 2147483647 w 881"/>
              <a:gd name="T35" fmla="*/ 2147483647 h 408"/>
              <a:gd name="T36" fmla="*/ 2147483647 w 881"/>
              <a:gd name="T37" fmla="*/ 2147483647 h 408"/>
              <a:gd name="T38" fmla="*/ 2147483647 w 881"/>
              <a:gd name="T39" fmla="*/ 2147483647 h 408"/>
              <a:gd name="T40" fmla="*/ 2147483647 w 881"/>
              <a:gd name="T41" fmla="*/ 2147483647 h 408"/>
              <a:gd name="T42" fmla="*/ 2147483647 w 881"/>
              <a:gd name="T43" fmla="*/ 0 h 408"/>
              <a:gd name="T44" fmla="*/ 2147483647 w 881"/>
              <a:gd name="T45" fmla="*/ 2147483647 h 408"/>
              <a:gd name="T46" fmla="*/ 2147483647 w 881"/>
              <a:gd name="T47" fmla="*/ 2147483647 h 408"/>
              <a:gd name="T48" fmla="*/ 2147483647 w 881"/>
              <a:gd name="T49" fmla="*/ 2147483647 h 408"/>
              <a:gd name="T50" fmla="*/ 2147483647 w 881"/>
              <a:gd name="T51" fmla="*/ 2147483647 h 408"/>
              <a:gd name="T52" fmla="*/ 2147483647 w 881"/>
              <a:gd name="T53" fmla="*/ 2147483647 h 408"/>
              <a:gd name="T54" fmla="*/ 2147483647 w 881"/>
              <a:gd name="T55" fmla="*/ 2147483647 h 408"/>
              <a:gd name="T56" fmla="*/ 2147483647 w 881"/>
              <a:gd name="T57" fmla="*/ 2147483647 h 408"/>
              <a:gd name="T58" fmla="*/ 2147483647 w 881"/>
              <a:gd name="T59" fmla="*/ 2147483647 h 4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1"/>
              <a:gd name="T91" fmla="*/ 0 h 408"/>
              <a:gd name="T92" fmla="*/ 881 w 881"/>
              <a:gd name="T93" fmla="*/ 408 h 4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1" h="408">
                <a:moveTo>
                  <a:pt x="881" y="208"/>
                </a:moveTo>
                <a:lnTo>
                  <a:pt x="865" y="256"/>
                </a:lnTo>
                <a:lnTo>
                  <a:pt x="832" y="296"/>
                </a:lnTo>
                <a:lnTo>
                  <a:pt x="784" y="336"/>
                </a:lnTo>
                <a:lnTo>
                  <a:pt x="712" y="368"/>
                </a:lnTo>
                <a:lnTo>
                  <a:pt x="632" y="392"/>
                </a:lnTo>
                <a:lnTo>
                  <a:pt x="536" y="400"/>
                </a:lnTo>
                <a:lnTo>
                  <a:pt x="440" y="408"/>
                </a:lnTo>
                <a:lnTo>
                  <a:pt x="336" y="400"/>
                </a:lnTo>
                <a:lnTo>
                  <a:pt x="248" y="392"/>
                </a:lnTo>
                <a:lnTo>
                  <a:pt x="160" y="368"/>
                </a:lnTo>
                <a:lnTo>
                  <a:pt x="96" y="336"/>
                </a:lnTo>
                <a:lnTo>
                  <a:pt x="40" y="296"/>
                </a:lnTo>
                <a:lnTo>
                  <a:pt x="8" y="256"/>
                </a:lnTo>
                <a:lnTo>
                  <a:pt x="0" y="208"/>
                </a:lnTo>
                <a:lnTo>
                  <a:pt x="8" y="160"/>
                </a:lnTo>
                <a:lnTo>
                  <a:pt x="40" y="120"/>
                </a:lnTo>
                <a:lnTo>
                  <a:pt x="96" y="80"/>
                </a:lnTo>
                <a:lnTo>
                  <a:pt x="160" y="48"/>
                </a:lnTo>
                <a:lnTo>
                  <a:pt x="248" y="24"/>
                </a:lnTo>
                <a:lnTo>
                  <a:pt x="336" y="8"/>
                </a:lnTo>
                <a:lnTo>
                  <a:pt x="440" y="0"/>
                </a:lnTo>
                <a:lnTo>
                  <a:pt x="536" y="8"/>
                </a:lnTo>
                <a:lnTo>
                  <a:pt x="632" y="24"/>
                </a:lnTo>
                <a:lnTo>
                  <a:pt x="712" y="48"/>
                </a:lnTo>
                <a:lnTo>
                  <a:pt x="784" y="80"/>
                </a:lnTo>
                <a:lnTo>
                  <a:pt x="832" y="120"/>
                </a:lnTo>
                <a:lnTo>
                  <a:pt x="865" y="160"/>
                </a:lnTo>
                <a:lnTo>
                  <a:pt x="881" y="208"/>
                </a:lnTo>
                <a:close/>
              </a:path>
            </a:pathLst>
          </a:custGeom>
          <a:solidFill>
            <a:srgbClr val="FF6600"/>
          </a:solidFill>
          <a:ln w="25400">
            <a:solidFill>
              <a:srgbClr val="FF0000"/>
            </a:solidFill>
            <a:round/>
            <a:headEnd/>
            <a:tailEnd/>
          </a:ln>
        </p:spPr>
        <p:txBody>
          <a:bodyPr>
            <a:prstTxWarp prst="textNoShape">
              <a:avLst/>
            </a:prstTxWarp>
          </a:bodyPr>
          <a:lstStyle/>
          <a:p>
            <a:endParaRPr lang="en-US">
              <a:latin typeface="Optima"/>
              <a:cs typeface="Optima"/>
            </a:endParaRPr>
          </a:p>
        </p:txBody>
      </p:sp>
      <p:sp>
        <p:nvSpPr>
          <p:cNvPr id="90" name="Rectangle 8"/>
          <p:cNvSpPr>
            <a:spLocks noChangeArrowheads="1"/>
          </p:cNvSpPr>
          <p:nvPr/>
        </p:nvSpPr>
        <p:spPr bwMode="auto">
          <a:xfrm>
            <a:off x="1421355" y="1785662"/>
            <a:ext cx="856986" cy="544118"/>
          </a:xfrm>
          <a:prstGeom prst="rect">
            <a:avLst/>
          </a:prstGeom>
          <a:noFill/>
          <a:ln w="9525">
            <a:noFill/>
            <a:miter lim="800000"/>
            <a:headEnd/>
            <a:tailEnd/>
          </a:ln>
        </p:spPr>
        <p:txBody>
          <a:bodyPr wrap="none" lIns="0" tIns="0" rIns="0" bIns="0">
            <a:prstTxWarp prst="textNoShape">
              <a:avLst/>
            </a:prstTxWarp>
            <a:spAutoFit/>
          </a:bodyPr>
          <a:lstStyle/>
          <a:p>
            <a:pPr algn="ctr"/>
            <a:r>
              <a:rPr lang="en-US" sz="2000" dirty="0" smtClean="0">
                <a:latin typeface="Optima"/>
                <a:cs typeface="Optima"/>
              </a:rPr>
              <a:t>Zoo-</a:t>
            </a:r>
          </a:p>
          <a:p>
            <a:pPr algn="ctr"/>
            <a:r>
              <a:rPr lang="en-US" sz="2000" dirty="0" smtClean="0">
                <a:latin typeface="Optima"/>
                <a:cs typeface="Optima"/>
              </a:rPr>
              <a:t>plankton</a:t>
            </a:r>
            <a:endParaRPr lang="en-US" sz="2000" dirty="0">
              <a:latin typeface="Optima"/>
              <a:cs typeface="Optima"/>
            </a:endParaRPr>
          </a:p>
        </p:txBody>
      </p:sp>
      <p:cxnSp>
        <p:nvCxnSpPr>
          <p:cNvPr id="92" name="Straight Arrow Connector 91"/>
          <p:cNvCxnSpPr/>
          <p:nvPr/>
        </p:nvCxnSpPr>
        <p:spPr bwMode="auto">
          <a:xfrm>
            <a:off x="2436232" y="2168017"/>
            <a:ext cx="538856" cy="1404"/>
          </a:xfrm>
          <a:prstGeom prst="straightConnector1">
            <a:avLst/>
          </a:prstGeom>
          <a:solidFill>
            <a:schemeClr val="accent1"/>
          </a:solidFill>
          <a:ln w="38100" cap="flat" cmpd="sng" algn="ctr">
            <a:solidFill>
              <a:srgbClr val="008040"/>
            </a:solidFill>
            <a:prstDash val="solid"/>
            <a:round/>
            <a:headEnd type="arrow" w="med" len="med"/>
            <a:tailEnd type="none" w="med" len="med"/>
          </a:ln>
          <a:effectLst/>
        </p:spPr>
      </p:cxnSp>
      <p:sp>
        <p:nvSpPr>
          <p:cNvPr id="93" name="Line 41"/>
          <p:cNvSpPr>
            <a:spLocks noChangeShapeType="1"/>
          </p:cNvSpPr>
          <p:nvPr/>
        </p:nvSpPr>
        <p:spPr bwMode="auto">
          <a:xfrm flipH="1">
            <a:off x="2978147" y="2597214"/>
            <a:ext cx="453608" cy="568116"/>
          </a:xfrm>
          <a:prstGeom prst="line">
            <a:avLst/>
          </a:prstGeom>
          <a:noFill/>
          <a:ln w="38100" cap="flat" cmpd="sng" algn="ctr">
            <a:solidFill>
              <a:srgbClr val="008000"/>
            </a:solidFill>
            <a:prstDash val="solid"/>
            <a:round/>
            <a:headEnd type="none" w="med" len="med"/>
            <a:tailEnd type="arrow" w="med" len="med"/>
          </a:ln>
        </p:spPr>
        <p:txBody>
          <a:bodyPr>
            <a:prstTxWarp prst="textNoShape">
              <a:avLst/>
            </a:prstTxWarp>
          </a:bodyPr>
          <a:lstStyle/>
          <a:p>
            <a:endParaRPr lang="en-US">
              <a:latin typeface="Optima"/>
              <a:cs typeface="Optima"/>
            </a:endParaRPr>
          </a:p>
        </p:txBody>
      </p:sp>
      <p:sp>
        <p:nvSpPr>
          <p:cNvPr id="94" name="Line 41"/>
          <p:cNvSpPr>
            <a:spLocks noChangeShapeType="1"/>
          </p:cNvSpPr>
          <p:nvPr/>
        </p:nvSpPr>
        <p:spPr bwMode="auto">
          <a:xfrm>
            <a:off x="2219329" y="2587390"/>
            <a:ext cx="538856" cy="553592"/>
          </a:xfrm>
          <a:prstGeom prst="line">
            <a:avLst/>
          </a:prstGeom>
          <a:noFill/>
          <a:ln w="38100" cap="flat" cmpd="sng" algn="ctr">
            <a:solidFill>
              <a:srgbClr val="008000"/>
            </a:solidFill>
            <a:prstDash val="solid"/>
            <a:round/>
            <a:headEnd type="none" w="med" len="med"/>
            <a:tailEnd type="arrow" w="med" len="med"/>
          </a:ln>
        </p:spPr>
        <p:txBody>
          <a:bodyPr>
            <a:prstTxWarp prst="textNoShape">
              <a:avLst/>
            </a:prstTxWarp>
          </a:bodyPr>
          <a:lstStyle/>
          <a:p>
            <a:endParaRPr lang="en-US">
              <a:latin typeface="Optima"/>
              <a:cs typeface="Optima"/>
            </a:endParaRPr>
          </a:p>
        </p:txBody>
      </p:sp>
      <p:sp>
        <p:nvSpPr>
          <p:cNvPr id="95" name="Line 4"/>
          <p:cNvSpPr>
            <a:spLocks noChangeShapeType="1"/>
          </p:cNvSpPr>
          <p:nvPr/>
        </p:nvSpPr>
        <p:spPr bwMode="auto">
          <a:xfrm>
            <a:off x="224651" y="6278113"/>
            <a:ext cx="8035267" cy="52512"/>
          </a:xfrm>
          <a:prstGeom prst="line">
            <a:avLst/>
          </a:prstGeom>
          <a:noFill/>
          <a:ln w="12700" cap="flat" cmpd="sng" algn="ctr">
            <a:solidFill>
              <a:srgbClr val="000000"/>
            </a:solidFill>
            <a:prstDash val="lgDash"/>
            <a:round/>
            <a:headEnd type="none" w="med" len="med"/>
            <a:tailEnd type="none" w="med" len="med"/>
          </a:ln>
        </p:spPr>
        <p:txBody>
          <a:bodyPr>
            <a:prstTxWarp prst="textNoShape">
              <a:avLst/>
            </a:prstTxWarp>
          </a:bodyPr>
          <a:lstStyle/>
          <a:p>
            <a:endParaRPr lang="en-US" sz="2000">
              <a:latin typeface="Optima"/>
              <a:cs typeface="Optima"/>
            </a:endParaRPr>
          </a:p>
        </p:txBody>
      </p:sp>
      <p:sp>
        <p:nvSpPr>
          <p:cNvPr id="96" name="Rectangle 3"/>
          <p:cNvSpPr>
            <a:spLocks noChangeArrowheads="1"/>
          </p:cNvSpPr>
          <p:nvPr/>
        </p:nvSpPr>
        <p:spPr bwMode="auto">
          <a:xfrm>
            <a:off x="274777" y="6318583"/>
            <a:ext cx="995279" cy="272059"/>
          </a:xfrm>
          <a:prstGeom prst="rect">
            <a:avLst/>
          </a:prstGeom>
          <a:noFill/>
          <a:ln w="9525">
            <a:noFill/>
            <a:miter lim="800000"/>
            <a:headEnd/>
            <a:tailEnd/>
          </a:ln>
        </p:spPr>
        <p:txBody>
          <a:bodyPr wrap="none" lIns="0" tIns="0" rIns="0" bIns="0">
            <a:prstTxWarp prst="textNoShape">
              <a:avLst/>
            </a:prstTxWarp>
            <a:spAutoFit/>
          </a:bodyPr>
          <a:lstStyle/>
          <a:p>
            <a:pPr algn="ctr"/>
            <a:r>
              <a:rPr lang="en-US" sz="2000" dirty="0" smtClean="0">
                <a:solidFill>
                  <a:srgbClr val="000000"/>
                </a:solidFill>
                <a:latin typeface="Optima"/>
                <a:cs typeface="Optima"/>
              </a:rPr>
              <a:t>Sediments</a:t>
            </a:r>
          </a:p>
        </p:txBody>
      </p:sp>
      <p:cxnSp>
        <p:nvCxnSpPr>
          <p:cNvPr id="4" name="Straight Arrow Connector 3"/>
          <p:cNvCxnSpPr/>
          <p:nvPr/>
        </p:nvCxnSpPr>
        <p:spPr>
          <a:xfrm flipV="1">
            <a:off x="7967438" y="6133138"/>
            <a:ext cx="0" cy="29250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7" name="Text Box 50"/>
          <p:cNvSpPr txBox="1">
            <a:spLocks noChangeArrowheads="1"/>
          </p:cNvSpPr>
          <p:nvPr/>
        </p:nvSpPr>
        <p:spPr bwMode="auto">
          <a:xfrm>
            <a:off x="5798576" y="6358798"/>
            <a:ext cx="2636615"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latin typeface="Optima"/>
                <a:cs typeface="Optima"/>
              </a:rPr>
              <a:t>Benthic denitrification</a:t>
            </a:r>
            <a:endParaRPr lang="en-US" sz="2000" dirty="0">
              <a:latin typeface="Optima"/>
              <a:cs typeface="Optima"/>
            </a:endParaRPr>
          </a:p>
        </p:txBody>
      </p:sp>
      <p:sp>
        <p:nvSpPr>
          <p:cNvPr id="98" name="Line 23"/>
          <p:cNvSpPr>
            <a:spLocks noChangeShapeType="1"/>
          </p:cNvSpPr>
          <p:nvPr/>
        </p:nvSpPr>
        <p:spPr bwMode="auto">
          <a:xfrm flipH="1">
            <a:off x="6475311" y="3962400"/>
            <a:ext cx="1688" cy="2463246"/>
          </a:xfrm>
          <a:prstGeom prst="line">
            <a:avLst/>
          </a:prstGeom>
          <a:noFill/>
          <a:ln w="38100" cap="flat" cmpd="sng" algn="ctr">
            <a:solidFill>
              <a:srgbClr val="FF0000"/>
            </a:solidFill>
            <a:prstDash val="dash"/>
            <a:round/>
            <a:headEnd type="none" w="med" len="med"/>
            <a:tailEnd type="arrow" w="med" len="med"/>
          </a:ln>
        </p:spPr>
        <p:txBody>
          <a:bodyPr>
            <a:prstTxWarp prst="textNoShape">
              <a:avLst/>
            </a:prstTxWarp>
          </a:bodyPr>
          <a:lstStyle/>
          <a:p>
            <a:endParaRPr lang="en-US" sz="2000">
              <a:latin typeface="Optima"/>
              <a:cs typeface="Optima"/>
            </a:endParaRPr>
          </a:p>
        </p:txBody>
      </p:sp>
      <p:sp>
        <p:nvSpPr>
          <p:cNvPr id="3" name="TextBox 2"/>
          <p:cNvSpPr txBox="1"/>
          <p:nvPr/>
        </p:nvSpPr>
        <p:spPr>
          <a:xfrm>
            <a:off x="76200" y="24824"/>
            <a:ext cx="3103609" cy="584776"/>
          </a:xfrm>
          <a:prstGeom prst="rect">
            <a:avLst/>
          </a:prstGeom>
          <a:noFill/>
        </p:spPr>
        <p:txBody>
          <a:bodyPr wrap="none" rtlCol="0">
            <a:spAutoFit/>
          </a:bodyPr>
          <a:lstStyle/>
          <a:p>
            <a:r>
              <a:rPr lang="en-US" sz="3200" dirty="0" smtClean="0">
                <a:latin typeface="Optima"/>
                <a:cs typeface="Optima"/>
              </a:rPr>
              <a:t>Marine N Cycle</a:t>
            </a:r>
            <a:endParaRPr lang="en-US" sz="3200" dirty="0">
              <a:latin typeface="Optima"/>
              <a:cs typeface="Optima"/>
            </a:endParaRPr>
          </a:p>
        </p:txBody>
      </p:sp>
      <p:sp>
        <p:nvSpPr>
          <p:cNvPr id="74" name="Rectangle 3"/>
          <p:cNvSpPr>
            <a:spLocks noChangeArrowheads="1"/>
          </p:cNvSpPr>
          <p:nvPr/>
        </p:nvSpPr>
        <p:spPr bwMode="auto">
          <a:xfrm>
            <a:off x="387151" y="3212916"/>
            <a:ext cx="2127515" cy="307777"/>
          </a:xfrm>
          <a:prstGeom prst="rect">
            <a:avLst/>
          </a:prstGeom>
          <a:noFill/>
          <a:ln w="9525">
            <a:noFill/>
            <a:miter lim="800000"/>
            <a:headEnd/>
            <a:tailEnd/>
          </a:ln>
        </p:spPr>
        <p:txBody>
          <a:bodyPr wrap="square" lIns="0" tIns="0" rIns="0" bIns="0">
            <a:prstTxWarp prst="textNoShape">
              <a:avLst/>
            </a:prstTxWarp>
            <a:spAutoFit/>
          </a:bodyPr>
          <a:lstStyle/>
          <a:p>
            <a:pPr algn="ctr"/>
            <a:r>
              <a:rPr lang="en-US" sz="2000" dirty="0" smtClean="0">
                <a:solidFill>
                  <a:srgbClr val="00B0F0"/>
                </a:solidFill>
                <a:latin typeface="Optima"/>
                <a:cs typeface="Optima"/>
              </a:rPr>
              <a:t>Biological Pump</a:t>
            </a:r>
          </a:p>
        </p:txBody>
      </p:sp>
    </p:spTree>
    <p:extLst>
      <p:ext uri="{BB962C8B-B14F-4D97-AF65-F5344CB8AC3E}">
        <p14:creationId xmlns:p14="http://schemas.microsoft.com/office/powerpoint/2010/main" val="3068556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Box 2"/>
          <p:cNvSpPr txBox="1">
            <a:spLocks noChangeArrowheads="1"/>
          </p:cNvSpPr>
          <p:nvPr/>
        </p:nvSpPr>
        <p:spPr bwMode="auto">
          <a:xfrm>
            <a:off x="9525" y="0"/>
            <a:ext cx="9134475" cy="1200329"/>
          </a:xfrm>
          <a:prstGeom prst="rect">
            <a:avLst/>
          </a:prstGeom>
          <a:gradFill>
            <a:gsLst>
              <a:gs pos="0">
                <a:schemeClr val="accent1">
                  <a:tint val="66000"/>
                  <a:satMod val="160000"/>
                  <a:lumMod val="54000"/>
                  <a:lumOff val="46000"/>
                </a:schemeClr>
              </a:gs>
              <a:gs pos="50000">
                <a:schemeClr val="accent1">
                  <a:tint val="44500"/>
                  <a:satMod val="160000"/>
                </a:schemeClr>
              </a:gs>
              <a:gs pos="100000">
                <a:schemeClr val="accent1">
                  <a:tint val="23500"/>
                  <a:satMod val="160000"/>
                </a:schemeClr>
              </a:gs>
            </a:gsLst>
            <a:lin ang="5400000" scaled="0"/>
          </a:gradFill>
          <a:ln>
            <a:noFill/>
          </a:ln>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spcBef>
                <a:spcPct val="0"/>
              </a:spcBef>
              <a:spcAft>
                <a:spcPct val="0"/>
              </a:spcAft>
              <a:buClrTx/>
              <a:buSzTx/>
              <a:buNone/>
            </a:pPr>
            <a:r>
              <a:rPr lang="en-US" altLang="en-US" sz="3600" b="1" smtClean="0">
                <a:solidFill>
                  <a:prstClr val="black"/>
                </a:solidFill>
                <a:latin typeface="Times New Roman" pitchFamily="18" charset="0"/>
              </a:rPr>
              <a:t>Tasks 3 and 4: Realistic Treatment of Dissolved Organic Matter  (Letscher)</a:t>
            </a:r>
          </a:p>
        </p:txBody>
      </p:sp>
      <p:sp>
        <p:nvSpPr>
          <p:cNvPr id="44037" name="TextBox 2"/>
          <p:cNvSpPr txBox="1">
            <a:spLocks noChangeArrowheads="1"/>
          </p:cNvSpPr>
          <p:nvPr/>
        </p:nvSpPr>
        <p:spPr bwMode="auto">
          <a:xfrm>
            <a:off x="9525" y="1221664"/>
            <a:ext cx="9134475" cy="738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1) The goal is to move beyond bulk DOC, DON, and DOP pools to simulate instead the macromolecular constituents.</a:t>
            </a:r>
          </a:p>
          <a:p>
            <a:pPr eaLnBrk="1" fontAlgn="base" hangingPunct="1">
              <a:lnSpc>
                <a:spcPct val="114000"/>
              </a:lnSpc>
              <a:spcBef>
                <a:spcPct val="0"/>
              </a:spcBef>
              <a:spcAft>
                <a:spcPct val="0"/>
              </a:spcAft>
              <a:buClrTx/>
              <a:buSzTx/>
              <a:buFontTx/>
              <a:buNone/>
            </a:pPr>
            <a:endParaRPr lang="en-US" altLang="en-US" sz="2400" b="1">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2)  Account for these consitutents within plankton as well, leading their constiuents (relative amounts) to determine stoichiometry.</a:t>
            </a:r>
          </a:p>
          <a:p>
            <a:pPr eaLnBrk="1" fontAlgn="base" hangingPunct="1">
              <a:lnSpc>
                <a:spcPct val="114000"/>
              </a:lnSpc>
              <a:spcBef>
                <a:spcPct val="0"/>
              </a:spcBef>
              <a:spcAft>
                <a:spcPct val="0"/>
              </a:spcAft>
              <a:buClrTx/>
              <a:buSzTx/>
              <a:buFontTx/>
              <a:buNone/>
            </a:pPr>
            <a:endParaRPr lang="en-US" altLang="en-US" sz="2400" b="1">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endParaRPr lang="en-US" altLang="en-US" sz="2400" b="1"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endParaRPr lang="en-US" altLang="en-US" sz="2400" b="1">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endParaRPr lang="en-US" altLang="en-US" sz="2400" b="1"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r>
              <a:rPr lang="en-US" altLang="en-US" sz="2400" b="1" smtClean="0">
                <a:solidFill>
                  <a:prstClr val="black"/>
                </a:solidFill>
                <a:latin typeface="Times New Roman" pitchFamily="18" charset="0"/>
              </a:rPr>
              <a:t>3) These efforts will improve our estimates of DOM export vertically, but also lateral transports (an important nutrient source for the subtropical gyres).  Also, links with ongoing ACEM efforts to simulate organic aerosol emissions.</a:t>
            </a:r>
          </a:p>
          <a:p>
            <a:pPr eaLnBrk="1" fontAlgn="base" hangingPunct="1">
              <a:lnSpc>
                <a:spcPct val="114000"/>
              </a:lnSpc>
              <a:spcBef>
                <a:spcPct val="0"/>
              </a:spcBef>
              <a:spcAft>
                <a:spcPct val="0"/>
              </a:spcAft>
              <a:buClrTx/>
              <a:buSzTx/>
              <a:buFontTx/>
              <a:buNone/>
            </a:pPr>
            <a:endParaRPr lang="en-US" altLang="en-US" sz="2400" b="1"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endParaRPr lang="en-US" altLang="en-US" sz="2400" b="1"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endParaRPr lang="en-US" altLang="en-US" sz="2400" b="1"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endParaRPr lang="en-US" altLang="en-US" sz="2400" b="1" smtClean="0">
              <a:solidFill>
                <a:prstClr val="black"/>
              </a:solidFill>
              <a:latin typeface="Times New Roman" pitchFamily="18" charset="0"/>
            </a:endParaRPr>
          </a:p>
          <a:p>
            <a:pPr eaLnBrk="1" fontAlgn="base" hangingPunct="1">
              <a:lnSpc>
                <a:spcPct val="114000"/>
              </a:lnSpc>
              <a:spcBef>
                <a:spcPct val="0"/>
              </a:spcBef>
              <a:spcAft>
                <a:spcPct val="0"/>
              </a:spcAft>
              <a:buClrTx/>
              <a:buSzTx/>
              <a:buFontTx/>
              <a:buNone/>
            </a:pPr>
            <a:endParaRPr lang="en-US" altLang="en-US" sz="800" b="1">
              <a:solidFill>
                <a:prstClr val="black"/>
              </a:solidFill>
              <a:latin typeface="Times New Roman" pitchFamily="18" charset="0"/>
            </a:endParaRPr>
          </a:p>
        </p:txBody>
      </p:sp>
      <p:pic>
        <p:nvPicPr>
          <p:cNvPr id="4" name="Picture 3"/>
          <p:cNvPicPr>
            <a:picLocks noChangeAspect="1"/>
          </p:cNvPicPr>
          <p:nvPr/>
        </p:nvPicPr>
        <p:blipFill>
          <a:blip r:embed="rId3"/>
          <a:stretch>
            <a:fillRect/>
          </a:stretch>
        </p:blipFill>
        <p:spPr>
          <a:xfrm>
            <a:off x="940360" y="3543444"/>
            <a:ext cx="7269133" cy="1062295"/>
          </a:xfrm>
          <a:prstGeom prst="rect">
            <a:avLst/>
          </a:prstGeom>
        </p:spPr>
      </p:pic>
    </p:spTree>
    <p:extLst>
      <p:ext uri="{BB962C8B-B14F-4D97-AF65-F5344CB8AC3E}">
        <p14:creationId xmlns:p14="http://schemas.microsoft.com/office/powerpoint/2010/main" val="78770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folHlink"/>
            </a:solidFill>
            <a:effectLst>
              <a:outerShdw blurRad="38100" dist="38100" dir="2700000" algn="tl">
                <a:srgbClr val="000000">
                  <a:alpha val="43137"/>
                </a:srgbClr>
              </a:outerShdw>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TotalTime>
  <Words>954</Words>
  <Application>Microsoft Office PowerPoint</Application>
  <PresentationFormat>On-screen Show (4:3)</PresentationFormat>
  <Paragraphs>242</Paragraphs>
  <Slides>17</Slides>
  <Notes>10</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Slipstream</vt:lpstr>
      <vt:lpstr>Office Theme</vt:lpstr>
      <vt:lpstr>Stream</vt:lpstr>
      <vt:lpstr>1_Office Theme</vt:lpstr>
      <vt:lpstr>2_Office Theme</vt:lpstr>
      <vt:lpstr>Fire, dust, air and water: Improving aerosol biogeochemistry    interactions in ACME (part2)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GEOTRACES International Programme in Marine Geochemistry</vt:lpstr>
      <vt:lpstr>PowerPoint Presentation</vt:lpstr>
      <vt:lpstr>PowerPoint Presentation</vt:lpstr>
      <vt:lpstr>Improving variable stoichiometry in marine plankton and DOM: Implementing macromolecule cycling (Co-I Robert Letscher)</vt:lpstr>
      <vt:lpstr>Primeau Research Plan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dc:creator>
  <cp:lastModifiedBy>prof</cp:lastModifiedBy>
  <cp:revision>29</cp:revision>
  <dcterms:created xsi:type="dcterms:W3CDTF">2016-11-07T22:39:02Z</dcterms:created>
  <dcterms:modified xsi:type="dcterms:W3CDTF">2016-11-08T22:55:03Z</dcterms:modified>
</cp:coreProperties>
</file>