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4"/>
  </p:notesMasterIdLst>
  <p:handoutMasterIdLst>
    <p:handoutMasterId r:id="rId15"/>
  </p:handoutMasterIdLst>
  <p:sldIdLst>
    <p:sldId id="260" r:id="rId2"/>
    <p:sldId id="499" r:id="rId3"/>
    <p:sldId id="509" r:id="rId4"/>
    <p:sldId id="508" r:id="rId5"/>
    <p:sldId id="516" r:id="rId6"/>
    <p:sldId id="517" r:id="rId7"/>
    <p:sldId id="518" r:id="rId8"/>
    <p:sldId id="524" r:id="rId9"/>
    <p:sldId id="514" r:id="rId10"/>
    <p:sldId id="451" r:id="rId11"/>
    <p:sldId id="525" r:id="rId12"/>
    <p:sldId id="268" r:id="rId13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1AB"/>
    <a:srgbClr val="719500"/>
    <a:srgbClr val="007836"/>
    <a:srgbClr val="BE0F34"/>
    <a:srgbClr val="820150"/>
    <a:srgbClr val="502D7F"/>
    <a:srgbClr val="00338E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DC1B4-A58D-924E-B9EE-9CA1BD44E3A3}" v="8" dt="2024-08-05T03:06:02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9" autoAdjust="0"/>
    <p:restoredTop sz="94275"/>
  </p:normalViewPr>
  <p:slideViewPr>
    <p:cSldViewPr snapToGrid="0" snapToObjects="1">
      <p:cViewPr varScale="1">
        <p:scale>
          <a:sx n="89" d="100"/>
          <a:sy n="89" d="100"/>
        </p:scale>
        <p:origin x="5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ung, Lai-Yung (Ruby)" userId="8890b783-e14a-47e3-a682-fbb67b692eba" providerId="ADAL" clId="{F68DC1B4-A58D-924E-B9EE-9CA1BD44E3A3}"/>
    <pc:docChg chg="custSel addSld modSld modShowInfo">
      <pc:chgData name="Leung, Lai-Yung (Ruby)" userId="8890b783-e14a-47e3-a682-fbb67b692eba" providerId="ADAL" clId="{F68DC1B4-A58D-924E-B9EE-9CA1BD44E3A3}" dt="2024-08-06T19:17:14.966" v="1079" actId="1076"/>
      <pc:docMkLst>
        <pc:docMk/>
      </pc:docMkLst>
      <pc:sldChg chg="addSp modSp mod">
        <pc:chgData name="Leung, Lai-Yung (Ruby)" userId="8890b783-e14a-47e3-a682-fbb67b692eba" providerId="ADAL" clId="{F68DC1B4-A58D-924E-B9EE-9CA1BD44E3A3}" dt="2024-08-05T03:06:13.197" v="4" actId="1076"/>
        <pc:sldMkLst>
          <pc:docMk/>
          <pc:sldMk cId="1152154647" sldId="260"/>
        </pc:sldMkLst>
        <pc:picChg chg="add mod">
          <ac:chgData name="Leung, Lai-Yung (Ruby)" userId="8890b783-e14a-47e3-a682-fbb67b692eba" providerId="ADAL" clId="{F68DC1B4-A58D-924E-B9EE-9CA1BD44E3A3}" dt="2024-08-05T03:06:13.197" v="4" actId="1076"/>
          <ac:picMkLst>
            <pc:docMk/>
            <pc:sldMk cId="1152154647" sldId="260"/>
            <ac:picMk id="3" creationId="{0D1784F8-FD95-32C4-3046-E92596947EDB}"/>
          </ac:picMkLst>
        </pc:picChg>
      </pc:sldChg>
      <pc:sldChg chg="modSp mod">
        <pc:chgData name="Leung, Lai-Yung (Ruby)" userId="8890b783-e14a-47e3-a682-fbb67b692eba" providerId="ADAL" clId="{F68DC1B4-A58D-924E-B9EE-9CA1BD44E3A3}" dt="2024-08-06T19:17:14.966" v="1079" actId="1076"/>
        <pc:sldMkLst>
          <pc:docMk/>
          <pc:sldMk cId="3403543151" sldId="451"/>
        </pc:sldMkLst>
        <pc:spChg chg="mod">
          <ac:chgData name="Leung, Lai-Yung (Ruby)" userId="8890b783-e14a-47e3-a682-fbb67b692eba" providerId="ADAL" clId="{F68DC1B4-A58D-924E-B9EE-9CA1BD44E3A3}" dt="2024-08-06T19:17:14.966" v="1079" actId="1076"/>
          <ac:spMkLst>
            <pc:docMk/>
            <pc:sldMk cId="3403543151" sldId="451"/>
            <ac:spMk id="10" creationId="{0230448D-19DD-E046-9157-DF52E848085C}"/>
          </ac:spMkLst>
        </pc:spChg>
        <pc:spChg chg="mod">
          <ac:chgData name="Leung, Lai-Yung (Ruby)" userId="8890b783-e14a-47e3-a682-fbb67b692eba" providerId="ADAL" clId="{F68DC1B4-A58D-924E-B9EE-9CA1BD44E3A3}" dt="2024-08-06T19:09:59.982" v="28" actId="20577"/>
          <ac:spMkLst>
            <pc:docMk/>
            <pc:sldMk cId="3403543151" sldId="451"/>
            <ac:spMk id="17" creationId="{C53F581E-9445-CA44-8F76-C031F7F7D5B8}"/>
          </ac:spMkLst>
        </pc:spChg>
      </pc:sldChg>
      <pc:sldChg chg="add">
        <pc:chgData name="Leung, Lai-Yung (Ruby)" userId="8890b783-e14a-47e3-a682-fbb67b692eba" providerId="ADAL" clId="{F68DC1B4-A58D-924E-B9EE-9CA1BD44E3A3}" dt="2024-08-06T19:09:51.975" v="6" actId="2890"/>
        <pc:sldMkLst>
          <pc:docMk/>
          <pc:sldMk cId="409526924" sldId="52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8/6/24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02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1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7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96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August 6, 2024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8/6/24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68500"/>
            <a:ext cx="4959028" cy="2844800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Uncovering the Interannual Predictability of the 2003 European Summer Heatwave and its Connection to the Tibetan Plateau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0028" y="6135213"/>
            <a:ext cx="4572000" cy="736380"/>
          </a:xfrm>
        </p:spPr>
        <p:txBody>
          <a:bodyPr/>
          <a:lstStyle/>
          <a:p>
            <a:pPr marL="0" indent="0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dirty="0"/>
              <a:t>L. Ruby Leung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C3C0-764A-4145-9480-D79B28BB65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0028" y="6642688"/>
            <a:ext cx="4572000" cy="274320"/>
          </a:xfrm>
        </p:spPr>
        <p:txBody>
          <a:bodyPr/>
          <a:lstStyle/>
          <a:p>
            <a:pPr marL="0" indent="0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dirty="0"/>
              <a:t>Pacific Northwest National Laboratory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11140" y="5156945"/>
            <a:ext cx="3290888" cy="438150"/>
          </a:xfrm>
        </p:spPr>
        <p:txBody>
          <a:bodyPr/>
          <a:lstStyle/>
          <a:p>
            <a:fld id="{4E130ED9-0C27-4EF1-9F86-D29E4EA507BE}" type="datetime4">
              <a:rPr lang="en-US" smtClean="0"/>
              <a:t>August 6, 2024</a:t>
            </a:fld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D1784F8-FD95-32C4-3046-E92596947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99" y="420335"/>
            <a:ext cx="1315411" cy="100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53F581E-9445-CA44-8F76-C031F7F7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936" y="324948"/>
            <a:ext cx="10795819" cy="924232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Gaps and Opportunities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30448D-19DD-E046-9157-DF52E848085C}"/>
              </a:ext>
            </a:extLst>
          </p:cNvPr>
          <p:cNvSpPr txBox="1">
            <a:spLocks/>
          </p:cNvSpPr>
          <p:nvPr/>
        </p:nvSpPr>
        <p:spPr>
          <a:xfrm>
            <a:off x="1354974" y="1653373"/>
            <a:ext cx="12639322" cy="590471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assimilation can play an important role in hindcast experiments to understand predictability and improve predictions of extreme events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assimilation approaches may have different impacts (e.g., uncoupled or coupled, 3D vs. 4D approaches) – more systematic analysis and comparison with hindcast experiments are needed to understand the impacts of DA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land influence atmosphere/ocean locally and remotely to provide predictability of extreme events needs more research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model hierarchy can help understand predictability of extreme events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 events in the 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extratropics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strongly influenced by atmospheric circulations – storyline simulations that isolate the thermodynamics effects may be insufficient to provide actionable information about future changes in extreme events (probability and intensity)</a:t>
            </a:r>
          </a:p>
        </p:txBody>
      </p:sp>
    </p:spTree>
    <p:extLst>
      <p:ext uri="{BB962C8B-B14F-4D97-AF65-F5344CB8AC3E}">
        <p14:creationId xmlns:p14="http://schemas.microsoft.com/office/powerpoint/2010/main" val="34035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53F581E-9445-CA44-8F76-C031F7F7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936" y="324948"/>
            <a:ext cx="10795819" cy="924232"/>
          </a:xfrm>
        </p:spPr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30448D-19DD-E046-9157-DF52E848085C}"/>
              </a:ext>
            </a:extLst>
          </p:cNvPr>
          <p:cNvSpPr txBox="1">
            <a:spLocks/>
          </p:cNvSpPr>
          <p:nvPr/>
        </p:nvSpPr>
        <p:spPr>
          <a:xfrm>
            <a:off x="1354974" y="1867686"/>
            <a:ext cx="12639322" cy="590471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moisture and temperature has important effects on interannual-to-decadal variability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Assimilating soil moisture and temperature over the TP alone improves hindcast of the 2003 European summer heatwave in both FGOALS and E3SMv2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HCAST initialized from ASSIM in 2001 better predicts anomalies of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snow cover (low)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temperature (warm)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the TP and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 Atlantic SST anomalies (cool)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contributing to predictability of the 2003 European heatwave 2 years in advance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Initializing hindcasts using the balanced states from ASSIM enhances skill 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DRP-4DVar implemented in FGOALS and E3SM confirmed that DRP-4DVar reduces model drift by assimilating analysis data through fitting them to the trajectory of the coupled model in the one-month assimilation window (He et al. 2017)</a:t>
            </a: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  <a:spcBef>
                <a:spcPts val="1000"/>
              </a:spcBef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2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53F581E-9445-CA44-8F76-C031F7F7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457200"/>
            <a:ext cx="11658600" cy="740815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Sources of predictability at different timescales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322B42-A5B1-4987-4B69-41B671FA4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6" y="1729100"/>
            <a:ext cx="8066270" cy="6043300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7E7CF0-2D11-459F-CBAA-2B22AA4FA399}"/>
              </a:ext>
            </a:extLst>
          </p:cNvPr>
          <p:cNvSpPr txBox="1"/>
          <p:nvPr/>
        </p:nvSpPr>
        <p:spPr>
          <a:xfrm>
            <a:off x="4345669" y="7860268"/>
            <a:ext cx="296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(Merryfield et al. 2020 BAMS)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DA3EC5-4198-2FD2-FE0D-D8DD43F6B329}"/>
              </a:ext>
            </a:extLst>
          </p:cNvPr>
          <p:cNvSpPr/>
          <p:nvPr/>
        </p:nvSpPr>
        <p:spPr>
          <a:xfrm>
            <a:off x="2482303" y="3518342"/>
            <a:ext cx="2449461" cy="6445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113F0-2917-17A8-6B97-EFF125ADCE0E}"/>
              </a:ext>
            </a:extLst>
          </p:cNvPr>
          <p:cNvSpPr txBox="1"/>
          <p:nvPr/>
        </p:nvSpPr>
        <p:spPr>
          <a:xfrm>
            <a:off x="9953469" y="3204084"/>
            <a:ext cx="4494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soil moisture and temperature provide predictability at interannual-to-decadal timescale through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longer memory land processes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and/or their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influence on ocean with longer memory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413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53F581E-9445-CA44-8F76-C031F7F7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457200"/>
            <a:ext cx="11658600" cy="740815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Land as a source of predictability at decadal timescale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096476-4943-68BE-19DA-DF2080EADE84}"/>
              </a:ext>
            </a:extLst>
          </p:cNvPr>
          <p:cNvSpPr txBox="1"/>
          <p:nvPr/>
        </p:nvSpPr>
        <p:spPr>
          <a:xfrm>
            <a:off x="917399" y="1800155"/>
            <a:ext cx="762997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weakly coupled land data assimilation system based on 4DEnVar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04FA53-757F-0190-1E80-597E0E088B26}"/>
              </a:ext>
            </a:extLst>
          </p:cNvPr>
          <p:cNvGrpSpPr/>
          <p:nvPr/>
        </p:nvGrpSpPr>
        <p:grpSpPr>
          <a:xfrm>
            <a:off x="1196250" y="2356033"/>
            <a:ext cx="6800876" cy="2828019"/>
            <a:chOff x="1143000" y="2971800"/>
            <a:chExt cx="7482177" cy="3111326"/>
          </a:xfrm>
        </p:grpSpPr>
        <p:pic>
          <p:nvPicPr>
            <p:cNvPr id="2" name="图片 3">
              <a:extLst>
                <a:ext uri="{FF2B5EF4-FFF2-40B4-BE49-F238E27FC236}">
                  <a16:creationId xmlns:a16="http://schemas.microsoft.com/office/drawing/2014/main" id="{7FFEBD36-5688-9DFF-6D91-E36C198EF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2971800"/>
              <a:ext cx="7482177" cy="31113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753710-8AD4-CA5C-280F-9B56FD6FD68F}"/>
                </a:ext>
              </a:extLst>
            </p:cNvPr>
            <p:cNvSpPr txBox="1"/>
            <p:nvPr/>
          </p:nvSpPr>
          <p:spPr>
            <a:xfrm>
              <a:off x="5033381" y="5591559"/>
              <a:ext cx="774524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cs typeface="Calibri" panose="020F0502020204030204" pitchFamily="34" charset="0"/>
                </a:rPr>
                <a:t>FGOALS/E3SMv2</a:t>
              </a:r>
            </a:p>
          </p:txBody>
        </p:sp>
      </p:grpSp>
      <p:graphicFrame>
        <p:nvGraphicFramePr>
          <p:cNvPr id="6" name="Google Shape;137;p3">
            <a:extLst>
              <a:ext uri="{FF2B5EF4-FFF2-40B4-BE49-F238E27FC236}">
                <a16:creationId xmlns:a16="http://schemas.microsoft.com/office/drawing/2014/main" id="{1FB556C5-430B-005A-D1D8-531BBFDE6414}"/>
              </a:ext>
            </a:extLst>
          </p:cNvPr>
          <p:cNvGraphicFramePr/>
          <p:nvPr/>
        </p:nvGraphicFramePr>
        <p:xfrm>
          <a:off x="8577854" y="1689216"/>
          <a:ext cx="5900146" cy="4021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77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Experiment</a:t>
                      </a:r>
                      <a:endParaRPr sz="1800" b="1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800" b="1" i="0" u="none" strike="noStrike" cap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CTRL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Free running </a:t>
                      </a: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fully coupled </a:t>
                      </a:r>
                      <a:r>
                        <a:rPr lang="en-US" sz="1800" b="0" i="0" u="none" strike="noStrike" cap="none" dirty="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simulation </a:t>
                      </a:r>
                      <a:endParaRPr sz="1800" b="0" i="0" u="none" strike="noStrike" cap="none" dirty="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ASSIM_G and ASSIM</a:t>
                      </a:r>
                      <a:endParaRPr sz="1800" b="1" i="0" u="none" strike="noStrike" cap="none" dirty="0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Assimilate monthly mean </a:t>
                      </a: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soil moisture and temperature globally (ASSIM_G) and over Tibetan Plateau only (ASSIM) </a:t>
                      </a:r>
                      <a:r>
                        <a:rPr lang="en-US" sz="1800" u="none" strike="noStrike" cap="none" dirty="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into a fully coupled climate simulation</a:t>
                      </a: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HCAST_G and HCAST</a:t>
                      </a:r>
                      <a:r>
                        <a:rPr lang="en-US" sz="1800" b="1" i="0" u="none" strike="noStrike" cap="none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800" b="1" i="0" u="none" strike="noStrike" cap="none" dirty="0">
                        <a:solidFill>
                          <a:srgbClr val="00B05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nitialized using the coupled model states from ASSIM_G and ASSIM </a:t>
                      </a:r>
                      <a:r>
                        <a:rPr lang="en-US" sz="1800" u="none" strike="noStrike" cap="none" dirty="0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 perform hindcast simulations</a:t>
                      </a:r>
                      <a:endParaRPr sz="200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239076B-F2CD-134E-B86C-B6FBAB2E1D46}"/>
              </a:ext>
            </a:extLst>
          </p:cNvPr>
          <p:cNvSpPr txBox="1"/>
          <p:nvPr/>
        </p:nvSpPr>
        <p:spPr>
          <a:xfrm>
            <a:off x="1196249" y="6004713"/>
            <a:ext cx="1307769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CTRL, ASSIM_G, and ASSIM: 36-year long continuous simulations (1980-2015)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HCAST_G and HCAST: 5-year long simulations consisting of 10 ensemble members initialized one month apart (April – Jan) and separated by 5 years (1981, 1986, 1991, 1996, 2001, 2006) using restart files from ASSIM_G and ASSIM as initial conditions, respectively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987D6-4ADF-9BA9-B63C-2E0B0959D39B}"/>
              </a:ext>
            </a:extLst>
          </p:cNvPr>
          <p:cNvSpPr txBox="1"/>
          <p:nvPr/>
        </p:nvSpPr>
        <p:spPr>
          <a:xfrm>
            <a:off x="4035807" y="7756209"/>
            <a:ext cx="811241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(Shi et al. 2021 Earth’s Future; Shi et al. 2024 GMD; Shi et al. in review)</a:t>
            </a:r>
          </a:p>
        </p:txBody>
      </p:sp>
    </p:spTree>
    <p:extLst>
      <p:ext uri="{BB962C8B-B14F-4D97-AF65-F5344CB8AC3E}">
        <p14:creationId xmlns:p14="http://schemas.microsoft.com/office/powerpoint/2010/main" val="208873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53F581E-9445-CA44-8F76-C031F7F7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473148"/>
            <a:ext cx="11658600" cy="81464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HCAST_G reproduces the observed Rossby wave train and anomalous warming in Europe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8D022-AE0E-B9FC-16B9-62EB7E8D9A1A}"/>
              </a:ext>
            </a:extLst>
          </p:cNvPr>
          <p:cNvSpPr txBox="1"/>
          <p:nvPr/>
        </p:nvSpPr>
        <p:spPr>
          <a:xfrm>
            <a:off x="4870787" y="1287795"/>
            <a:ext cx="534094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Surface temperature and 500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anomalies</a:t>
            </a: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894E4261-AC16-F229-D91B-BCB867320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65" t="16587" r="29911" b="70067"/>
          <a:stretch/>
        </p:blipFill>
        <p:spPr bwMode="auto">
          <a:xfrm>
            <a:off x="4418665" y="1815516"/>
            <a:ext cx="5922070" cy="2040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87AC39F-34C1-A2BA-EDC5-C60012E4B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0" t="56344" r="29387" b="17274"/>
          <a:stretch/>
        </p:blipFill>
        <p:spPr bwMode="auto">
          <a:xfrm>
            <a:off x="7739131" y="3933482"/>
            <a:ext cx="6049511" cy="392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2B327ECA-257E-ABA8-8274-B09017C9B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0" t="29368" r="30060" b="43692"/>
          <a:stretch/>
        </p:blipFill>
        <p:spPr bwMode="auto">
          <a:xfrm>
            <a:off x="1048931" y="3824853"/>
            <a:ext cx="6010547" cy="4029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8BEF738-C3EB-B98F-3F31-FCFE2BB6DE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39" t="21733" r="19600" b="22328"/>
          <a:stretch/>
        </p:blipFill>
        <p:spPr bwMode="auto">
          <a:xfrm>
            <a:off x="13788642" y="3061207"/>
            <a:ext cx="631074" cy="4633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7B987-BF37-1789-8E17-48DC3EE33BC9}"/>
              </a:ext>
            </a:extLst>
          </p:cNvPr>
          <p:cNvSpPr txBox="1"/>
          <p:nvPr/>
        </p:nvSpPr>
        <p:spPr>
          <a:xfrm>
            <a:off x="3341019" y="3807030"/>
            <a:ext cx="1338828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FGOALS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8CCAB-5AAF-D189-95B0-352B9640F38F}"/>
              </a:ext>
            </a:extLst>
          </p:cNvPr>
          <p:cNvSpPr txBox="1"/>
          <p:nvPr/>
        </p:nvSpPr>
        <p:spPr>
          <a:xfrm>
            <a:off x="10340735" y="3807030"/>
            <a:ext cx="124585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E3SMv2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97ED9-4844-353E-7B66-4015835A1970}"/>
              </a:ext>
            </a:extLst>
          </p:cNvPr>
          <p:cNvSpPr txBox="1"/>
          <p:nvPr/>
        </p:nvSpPr>
        <p:spPr>
          <a:xfrm>
            <a:off x="6987605" y="1776735"/>
            <a:ext cx="784189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OBS</a:t>
            </a:r>
          </a:p>
        </p:txBody>
      </p:sp>
    </p:spTree>
    <p:extLst>
      <p:ext uri="{BB962C8B-B14F-4D97-AF65-F5344CB8AC3E}">
        <p14:creationId xmlns:p14="http://schemas.microsoft.com/office/powerpoint/2010/main" val="28660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7650124E-537D-0029-C7DF-99C865D8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8" t="15711" r="20861" b="16834"/>
          <a:stretch/>
        </p:blipFill>
        <p:spPr bwMode="auto">
          <a:xfrm>
            <a:off x="9774437" y="1697664"/>
            <a:ext cx="3987384" cy="6303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C21E68C-E919-1874-D4E4-8D4B85DA75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8015" r="9409" b="17047"/>
          <a:stretch/>
        </p:blipFill>
        <p:spPr bwMode="auto">
          <a:xfrm>
            <a:off x="2556801" y="1697664"/>
            <a:ext cx="6295869" cy="6449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C1D682C-A673-07A7-5C24-631CF4B7FE32}"/>
              </a:ext>
            </a:extLst>
          </p:cNvPr>
          <p:cNvSpPr txBox="1">
            <a:spLocks/>
          </p:cNvSpPr>
          <p:nvPr/>
        </p:nvSpPr>
        <p:spPr>
          <a:xfrm>
            <a:off x="2971800" y="228133"/>
            <a:ext cx="11658600" cy="1141065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HCAST initialized in 2001 captures the 2003 European summer heatwave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350EFC-9502-8193-E8B2-AABF22253A9C}"/>
              </a:ext>
            </a:extLst>
          </p:cNvPr>
          <p:cNvSpPr txBox="1"/>
          <p:nvPr/>
        </p:nvSpPr>
        <p:spPr>
          <a:xfrm>
            <a:off x="9268406" y="940534"/>
            <a:ext cx="517911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Barotropic structure of height anomalies indicate long-range propagation</a:t>
            </a:r>
          </a:p>
        </p:txBody>
      </p:sp>
    </p:spTree>
    <p:extLst>
      <p:ext uri="{BB962C8B-B14F-4D97-AF65-F5344CB8AC3E}">
        <p14:creationId xmlns:p14="http://schemas.microsoft.com/office/powerpoint/2010/main" val="9850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53F581E-9445-CA44-8F76-C031F7F7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676" y="382387"/>
            <a:ext cx="10843953" cy="106403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Hindcast sensitivity experiments to isolate the sources of predictability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1D5E2EE-138F-BA7D-9736-9090739568E6}"/>
              </a:ext>
            </a:extLst>
          </p:cNvPr>
          <p:cNvSpPr/>
          <p:nvPr/>
        </p:nvSpPr>
        <p:spPr>
          <a:xfrm>
            <a:off x="11174746" y="2972668"/>
            <a:ext cx="166254" cy="581891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DEB1A81-7A08-0C67-2644-82B397900AE4}"/>
              </a:ext>
            </a:extLst>
          </p:cNvPr>
          <p:cNvSpPr/>
          <p:nvPr/>
        </p:nvSpPr>
        <p:spPr>
          <a:xfrm>
            <a:off x="11158392" y="4455559"/>
            <a:ext cx="182608" cy="1175212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9A2D60-ADCF-5A31-18FF-CD9A71A6FDC9}"/>
              </a:ext>
            </a:extLst>
          </p:cNvPr>
          <p:cNvSpPr txBox="1"/>
          <p:nvPr/>
        </p:nvSpPr>
        <p:spPr>
          <a:xfrm>
            <a:off x="11432707" y="3032780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85BA31-8967-1E69-FCA7-AEE22D0ABCFB}"/>
              </a:ext>
            </a:extLst>
          </p:cNvPr>
          <p:cNvSpPr txBox="1"/>
          <p:nvPr/>
        </p:nvSpPr>
        <p:spPr>
          <a:xfrm>
            <a:off x="11402389" y="4750118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of ocean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C520A-563F-9E37-7EF0-70BB8F693967}"/>
              </a:ext>
            </a:extLst>
          </p:cNvPr>
          <p:cNvSpPr/>
          <p:nvPr/>
        </p:nvSpPr>
        <p:spPr>
          <a:xfrm>
            <a:off x="3528730" y="2582887"/>
            <a:ext cx="7580343" cy="2586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3EC814-13C5-146F-6025-635E10CDD1E5}"/>
              </a:ext>
            </a:extLst>
          </p:cNvPr>
          <p:cNvSpPr txBox="1"/>
          <p:nvPr/>
        </p:nvSpPr>
        <p:spPr>
          <a:xfrm>
            <a:off x="8443652" y="1116724"/>
            <a:ext cx="439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 correlation between experiments and observation of surface temperature over Europe in 2003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D76722-10F2-9B1C-7282-DCFBE8295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80" r="11144"/>
          <a:stretch/>
        </p:blipFill>
        <p:spPr>
          <a:xfrm>
            <a:off x="3528730" y="2293495"/>
            <a:ext cx="7615334" cy="593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9E120-497A-F8E7-EAF0-4C6F1301DAF5}"/>
              </a:ext>
            </a:extLst>
          </p:cNvPr>
          <p:cNvSpPr txBox="1"/>
          <p:nvPr/>
        </p:nvSpPr>
        <p:spPr>
          <a:xfrm>
            <a:off x="3627619" y="1637752"/>
            <a:ext cx="867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snow cover and warmer surface temperature in spring of 2003 when initialized from ASSIM in 2001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A2A2400-8FBD-BD23-41D2-223AD9D5CF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7" b="50093"/>
          <a:stretch/>
        </p:blipFill>
        <p:spPr bwMode="auto">
          <a:xfrm>
            <a:off x="2465973" y="2676635"/>
            <a:ext cx="10999577" cy="4990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F94D02A-09EF-7E57-35D6-5AF4C3DDA751}"/>
              </a:ext>
            </a:extLst>
          </p:cNvPr>
          <p:cNvSpPr txBox="1">
            <a:spLocks/>
          </p:cNvSpPr>
          <p:nvPr/>
        </p:nvSpPr>
        <p:spPr>
          <a:xfrm>
            <a:off x="2827075" y="125358"/>
            <a:ext cx="11908256" cy="1064030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Large differences in snow cover and surface temperature between SNS1 (from CTRL) and SNS2 (from ASSIM) in spring 2003</a:t>
            </a:r>
          </a:p>
        </p:txBody>
      </p:sp>
    </p:spTree>
    <p:extLst>
      <p:ext uri="{BB962C8B-B14F-4D97-AF65-F5344CB8AC3E}">
        <p14:creationId xmlns:p14="http://schemas.microsoft.com/office/powerpoint/2010/main" val="40826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53F581E-9445-CA44-8F76-C031F7F7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047" y="349137"/>
            <a:ext cx="11475720" cy="1064030"/>
          </a:xfrm>
        </p:spPr>
        <p:txBody>
          <a:bodyPr/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Large differences in the SST initial conditions between SNS3 (from CTRL) and SNS4 (from ASSIM) in 2001 that persist in 2003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A2844E-215C-3A6A-857B-4FC818BFB42E}"/>
              </a:ext>
            </a:extLst>
          </p:cNvPr>
          <p:cNvSpPr txBox="1"/>
          <p:nvPr/>
        </p:nvSpPr>
        <p:spPr>
          <a:xfrm>
            <a:off x="2586859" y="1641670"/>
            <a:ext cx="463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SST anomalies in January 2001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4EEB4-F976-CA3A-5992-E74614C11C61}"/>
              </a:ext>
            </a:extLst>
          </p:cNvPr>
          <p:cNvSpPr txBox="1"/>
          <p:nvPr/>
        </p:nvSpPr>
        <p:spPr>
          <a:xfrm>
            <a:off x="9084741" y="1641670"/>
            <a:ext cx="463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SST anomalies in January 2003</a:t>
            </a: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4274EC60-8175-5C23-D411-7BB207B22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27448" r="49582" b="30973"/>
          <a:stretch/>
        </p:blipFill>
        <p:spPr bwMode="auto">
          <a:xfrm>
            <a:off x="2720977" y="2170265"/>
            <a:ext cx="5059172" cy="6059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9BA8AADD-7376-1F8A-5D0D-59377C466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5" t="27254" r="50253" b="30902"/>
          <a:stretch/>
        </p:blipFill>
        <p:spPr bwMode="auto">
          <a:xfrm>
            <a:off x="9121777" y="2122593"/>
            <a:ext cx="4949260" cy="60967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5ECF4C-C3E6-5FAD-C78B-0D9BA82C165A}"/>
              </a:ext>
            </a:extLst>
          </p:cNvPr>
          <p:cNvSpPr/>
          <p:nvPr/>
        </p:nvSpPr>
        <p:spPr>
          <a:xfrm>
            <a:off x="3549112" y="3130658"/>
            <a:ext cx="681925" cy="3099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73262C-F299-DF69-5BD8-6B5B8020C103}"/>
              </a:ext>
            </a:extLst>
          </p:cNvPr>
          <p:cNvSpPr/>
          <p:nvPr/>
        </p:nvSpPr>
        <p:spPr>
          <a:xfrm>
            <a:off x="5323667" y="3130658"/>
            <a:ext cx="1340604" cy="3099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A1FAB7-A69D-18CD-3FD6-85915EA6771E}"/>
              </a:ext>
            </a:extLst>
          </p:cNvPr>
          <p:cNvSpPr/>
          <p:nvPr/>
        </p:nvSpPr>
        <p:spPr>
          <a:xfrm>
            <a:off x="5323667" y="5170983"/>
            <a:ext cx="1340604" cy="3099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BC2D11-2829-EB97-9CB6-BEF6D36B44F0}"/>
              </a:ext>
            </a:extLst>
          </p:cNvPr>
          <p:cNvSpPr/>
          <p:nvPr/>
        </p:nvSpPr>
        <p:spPr>
          <a:xfrm>
            <a:off x="5323667" y="7211308"/>
            <a:ext cx="1340604" cy="3099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AEF342-2DF1-3145-A2CA-0507CC1A8004}"/>
              </a:ext>
            </a:extLst>
          </p:cNvPr>
          <p:cNvSpPr/>
          <p:nvPr/>
        </p:nvSpPr>
        <p:spPr>
          <a:xfrm>
            <a:off x="3549112" y="5170983"/>
            <a:ext cx="681925" cy="3099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982115-E2E9-677A-6429-C3260901C5B3}"/>
              </a:ext>
            </a:extLst>
          </p:cNvPr>
          <p:cNvSpPr/>
          <p:nvPr/>
        </p:nvSpPr>
        <p:spPr>
          <a:xfrm>
            <a:off x="3604900" y="7185477"/>
            <a:ext cx="681925" cy="3099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AD4D8D-4006-934E-83A9-4A2F52EA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C53F581E-9445-CA44-8F76-C031F7F7D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733" y="284814"/>
            <a:ext cx="11475720" cy="1097546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Mechanistic connections: remote influence of land over land and ocean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91C7F1-55B6-982B-F9C2-97860B7BE060}"/>
              </a:ext>
            </a:extLst>
          </p:cNvPr>
          <p:cNvSpPr txBox="1"/>
          <p:nvPr/>
        </p:nvSpPr>
        <p:spPr>
          <a:xfrm>
            <a:off x="6799811" y="7688490"/>
            <a:ext cx="2398605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(Shi et al. in review)</a:t>
            </a:r>
          </a:p>
        </p:txBody>
      </p:sp>
      <p:pic>
        <p:nvPicPr>
          <p:cNvPr id="7" name="Google Shape;202;p6">
            <a:extLst>
              <a:ext uri="{FF2B5EF4-FFF2-40B4-BE49-F238E27FC236}">
                <a16:creationId xmlns:a16="http://schemas.microsoft.com/office/drawing/2014/main" id="{61A808DB-A860-2975-685A-BAA0CDFB08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0733" y="1527441"/>
            <a:ext cx="10418279" cy="5870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4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.RiverEarthSystem" id="{6424DE6A-717E-CA4D-8FCA-A6E75AC9AFC5}" vid="{186C4F09-0388-6E4D-84B6-B4BDA261C5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45360</TotalTime>
  <Words>679</Words>
  <Application>Microsoft Macintosh PowerPoint</Application>
  <PresentationFormat>Custom</PresentationFormat>
  <Paragraphs>74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PNNL_Option_4</vt:lpstr>
      <vt:lpstr>Uncovering the Interannual Predictability of the 2003 European Summer Heatwave and its Connection to the Tibetan Plateau</vt:lpstr>
      <vt:lpstr>Sources of predictability at different timescales</vt:lpstr>
      <vt:lpstr>Land as a source of predictability at decadal timescale</vt:lpstr>
      <vt:lpstr>HCAST_G reproduces the observed Rossby wave train and anomalous warming in Europe</vt:lpstr>
      <vt:lpstr>PowerPoint Presentation</vt:lpstr>
      <vt:lpstr>Hindcast sensitivity experiments to isolate the sources of predictability</vt:lpstr>
      <vt:lpstr>PowerPoint Presentation</vt:lpstr>
      <vt:lpstr>Large differences in the SST initial conditions between SNS3 (from CTRL) and SNS4 (from ASSIM) in 2001 that persist in 2003</vt:lpstr>
      <vt:lpstr>Mechanistic connections: remote influence of land over land and ocean</vt:lpstr>
      <vt:lpstr>Gaps and Opportunities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Starr, Andrea S</dc:creator>
  <cp:lastModifiedBy>ruby.leung@pnnl.gov</cp:lastModifiedBy>
  <cp:revision>60</cp:revision>
  <dcterms:created xsi:type="dcterms:W3CDTF">2020-09-03T19:13:02Z</dcterms:created>
  <dcterms:modified xsi:type="dcterms:W3CDTF">2024-08-06T19:17:16Z</dcterms:modified>
</cp:coreProperties>
</file>