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43891200" cy="43891200"/>
  <p:notesSz cx="6858000" cy="9144000"/>
  <p:defaultTextStyle>
    <a:defPPr>
      <a:defRPr lang="en-US"/>
    </a:defPPr>
    <a:lvl1pPr marL="0" algn="l" defTabSz="2508062" rtl="0" eaLnBrk="1" latinLnBrk="0" hangingPunct="1">
      <a:defRPr sz="9900" kern="1200">
        <a:solidFill>
          <a:schemeClr val="tx1"/>
        </a:solidFill>
        <a:latin typeface="+mn-lt"/>
        <a:ea typeface="+mn-ea"/>
        <a:cs typeface="+mn-cs"/>
      </a:defRPr>
    </a:lvl1pPr>
    <a:lvl2pPr marL="2508062" algn="l" defTabSz="2508062" rtl="0" eaLnBrk="1" latinLnBrk="0" hangingPunct="1">
      <a:defRPr sz="9900" kern="1200">
        <a:solidFill>
          <a:schemeClr val="tx1"/>
        </a:solidFill>
        <a:latin typeface="+mn-lt"/>
        <a:ea typeface="+mn-ea"/>
        <a:cs typeface="+mn-cs"/>
      </a:defRPr>
    </a:lvl2pPr>
    <a:lvl3pPr marL="5016124" algn="l" defTabSz="2508062" rtl="0" eaLnBrk="1" latinLnBrk="0" hangingPunct="1">
      <a:defRPr sz="9900" kern="1200">
        <a:solidFill>
          <a:schemeClr val="tx1"/>
        </a:solidFill>
        <a:latin typeface="+mn-lt"/>
        <a:ea typeface="+mn-ea"/>
        <a:cs typeface="+mn-cs"/>
      </a:defRPr>
    </a:lvl3pPr>
    <a:lvl4pPr marL="7524186" algn="l" defTabSz="2508062" rtl="0" eaLnBrk="1" latinLnBrk="0" hangingPunct="1">
      <a:defRPr sz="9900" kern="1200">
        <a:solidFill>
          <a:schemeClr val="tx1"/>
        </a:solidFill>
        <a:latin typeface="+mn-lt"/>
        <a:ea typeface="+mn-ea"/>
        <a:cs typeface="+mn-cs"/>
      </a:defRPr>
    </a:lvl4pPr>
    <a:lvl5pPr marL="10032248" algn="l" defTabSz="2508062" rtl="0" eaLnBrk="1" latinLnBrk="0" hangingPunct="1">
      <a:defRPr sz="9900" kern="1200">
        <a:solidFill>
          <a:schemeClr val="tx1"/>
        </a:solidFill>
        <a:latin typeface="+mn-lt"/>
        <a:ea typeface="+mn-ea"/>
        <a:cs typeface="+mn-cs"/>
      </a:defRPr>
    </a:lvl5pPr>
    <a:lvl6pPr marL="12540310" algn="l" defTabSz="2508062" rtl="0" eaLnBrk="1" latinLnBrk="0" hangingPunct="1">
      <a:defRPr sz="9900" kern="1200">
        <a:solidFill>
          <a:schemeClr val="tx1"/>
        </a:solidFill>
        <a:latin typeface="+mn-lt"/>
        <a:ea typeface="+mn-ea"/>
        <a:cs typeface="+mn-cs"/>
      </a:defRPr>
    </a:lvl6pPr>
    <a:lvl7pPr marL="15048372" algn="l" defTabSz="2508062" rtl="0" eaLnBrk="1" latinLnBrk="0" hangingPunct="1">
      <a:defRPr sz="9900" kern="1200">
        <a:solidFill>
          <a:schemeClr val="tx1"/>
        </a:solidFill>
        <a:latin typeface="+mn-lt"/>
        <a:ea typeface="+mn-ea"/>
        <a:cs typeface="+mn-cs"/>
      </a:defRPr>
    </a:lvl7pPr>
    <a:lvl8pPr marL="17556434" algn="l" defTabSz="2508062" rtl="0" eaLnBrk="1" latinLnBrk="0" hangingPunct="1">
      <a:defRPr sz="9900" kern="1200">
        <a:solidFill>
          <a:schemeClr val="tx1"/>
        </a:solidFill>
        <a:latin typeface="+mn-lt"/>
        <a:ea typeface="+mn-ea"/>
        <a:cs typeface="+mn-cs"/>
      </a:defRPr>
    </a:lvl8pPr>
    <a:lvl9pPr marL="20064496" algn="l" defTabSz="2508062" rtl="0" eaLnBrk="1" latinLnBrk="0" hangingPunct="1">
      <a:defRPr sz="9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3824">
          <p15:clr>
            <a:srgbClr val="A4A3A4"/>
          </p15:clr>
        </p15:guide>
        <p15:guide id="2" pos="1382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1B5FAE"/>
    <a:srgbClr val="1F285B"/>
    <a:srgbClr val="125528"/>
    <a:srgbClr val="5DB346"/>
    <a:srgbClr val="9317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7648" autoAdjust="0"/>
    <p:restoredTop sz="96680" autoAdjust="0"/>
  </p:normalViewPr>
  <p:slideViewPr>
    <p:cSldViewPr snapToGrid="0" snapToObjects="1">
      <p:cViewPr varScale="1">
        <p:scale>
          <a:sx n="36" d="100"/>
          <a:sy n="36" d="100"/>
        </p:scale>
        <p:origin x="-5056" y="-128"/>
      </p:cViewPr>
      <p:guideLst>
        <p:guide orient="horz" pos="13824"/>
        <p:guide pos="1382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interSettings" Target="printerSettings/printerSettings1.bin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9144000"/>
            <a:ext cx="40233600" cy="4572000"/>
          </a:xfrm>
        </p:spPr>
        <p:txBody>
          <a:bodyPr lIns="0" tIns="0" rIns="0" bIns="0"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13716000"/>
            <a:ext cx="40233600" cy="24688800"/>
          </a:xfrm>
        </p:spPr>
        <p:txBody>
          <a:bodyPr lIns="0" tIns="0" rIns="0" bIns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3094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8642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4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3891200" cy="438912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28800" y="9144000"/>
            <a:ext cx="40233600" cy="4572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8800" y="13716000"/>
            <a:ext cx="40233600" cy="24688800"/>
          </a:xfrm>
          <a:prstGeom prst="rect">
            <a:avLst/>
          </a:prstGeom>
        </p:spPr>
        <p:txBody>
          <a:bodyPr vert="horz" lIns="0" tIns="0" rIns="501612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996160" y="40680643"/>
            <a:ext cx="13898880" cy="2336800"/>
          </a:xfrm>
          <a:prstGeom prst="rect">
            <a:avLst/>
          </a:prstGeom>
        </p:spPr>
        <p:txBody>
          <a:bodyPr vert="horz" lIns="501612" tIns="250806" rIns="501612" bIns="250806" rtlCol="0" anchor="ctr"/>
          <a:lstStyle>
            <a:lvl1pPr algn="ctr">
              <a:defRPr sz="48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1371600" y="914400"/>
            <a:ext cx="4572000" cy="640080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r>
              <a:rPr lang="en-US" sz="28000" b="1" dirty="0" smtClean="0">
                <a:gradFill flip="none" rotWithShape="1">
                  <a:gsLst>
                    <a:gs pos="0">
                      <a:srgbClr val="1B5FAE"/>
                    </a:gs>
                    <a:gs pos="100000">
                      <a:srgbClr val="1F285B"/>
                    </a:gs>
                  </a:gsLst>
                  <a:lin ang="5400000" scaled="0"/>
                  <a:tileRect/>
                </a:gradFill>
                <a:latin typeface="Arial"/>
                <a:cs typeface="Arial"/>
              </a:rPr>
              <a:t>R:</a:t>
            </a:r>
            <a:endParaRPr lang="en-US" sz="28000" dirty="0">
              <a:gradFill flip="none" rotWithShape="1">
                <a:gsLst>
                  <a:gs pos="0">
                    <a:srgbClr val="1B5FAE"/>
                  </a:gs>
                  <a:gs pos="100000">
                    <a:srgbClr val="1F285B"/>
                  </a:gs>
                </a:gsLst>
                <a:lin ang="5400000" scaled="0"/>
                <a:tileRect/>
              </a:gra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29093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5" r:id="rId2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defTabSz="2508062" rtl="0" eaLnBrk="1" latinLnBrk="0" hangingPunct="1">
        <a:spcBef>
          <a:spcPct val="0"/>
        </a:spcBef>
        <a:buNone/>
        <a:defRPr sz="2000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1881047" indent="-1881047" algn="l" defTabSz="2508062" rtl="0" eaLnBrk="1" latinLnBrk="0" hangingPunct="1">
        <a:spcBef>
          <a:spcPct val="20000"/>
        </a:spcBef>
        <a:buFont typeface="Arial"/>
        <a:buChar char="•"/>
        <a:defRPr sz="12300" kern="1200">
          <a:solidFill>
            <a:schemeClr val="tx1"/>
          </a:solidFill>
          <a:latin typeface="Arial"/>
          <a:ea typeface="+mn-ea"/>
          <a:cs typeface="Arial"/>
        </a:defRPr>
      </a:lvl1pPr>
      <a:lvl2pPr marL="4075601" indent="-1567539" algn="l" defTabSz="2508062" rtl="0" eaLnBrk="1" latinLnBrk="0" hangingPunct="1">
        <a:spcBef>
          <a:spcPct val="20000"/>
        </a:spcBef>
        <a:buFont typeface="Arial"/>
        <a:buChar char="–"/>
        <a:defRPr sz="10700" kern="1200">
          <a:solidFill>
            <a:schemeClr val="tx1"/>
          </a:solidFill>
          <a:latin typeface="Arial"/>
          <a:ea typeface="+mn-ea"/>
          <a:cs typeface="Arial"/>
        </a:defRPr>
      </a:lvl2pPr>
      <a:lvl3pPr marL="6270155" indent="-1254031" algn="l" defTabSz="2508062" rtl="0" eaLnBrk="1" latinLnBrk="0" hangingPunct="1">
        <a:spcBef>
          <a:spcPct val="20000"/>
        </a:spcBef>
        <a:buFont typeface="Arial"/>
        <a:buChar char="•"/>
        <a:defRPr sz="9600" kern="1200">
          <a:solidFill>
            <a:schemeClr val="tx1"/>
          </a:solidFill>
          <a:latin typeface="Arial"/>
          <a:ea typeface="+mn-ea"/>
          <a:cs typeface="Arial"/>
        </a:defRPr>
      </a:lvl3pPr>
      <a:lvl4pPr marL="8778217" indent="-1254031" algn="l" defTabSz="2508062" rtl="0" eaLnBrk="1" latinLnBrk="0" hangingPunct="1">
        <a:spcBef>
          <a:spcPct val="20000"/>
        </a:spcBef>
        <a:buFont typeface="Arial"/>
        <a:buChar char="–"/>
        <a:defRPr sz="8800" kern="1200">
          <a:solidFill>
            <a:schemeClr val="tx1"/>
          </a:solidFill>
          <a:latin typeface="Arial"/>
          <a:ea typeface="+mn-ea"/>
          <a:cs typeface="Arial"/>
        </a:defRPr>
      </a:lvl4pPr>
      <a:lvl5pPr marL="11286279" indent="-1254031" algn="l" defTabSz="2508062" rtl="0" eaLnBrk="1" latinLnBrk="0" hangingPunct="1">
        <a:spcBef>
          <a:spcPct val="20000"/>
        </a:spcBef>
        <a:buFont typeface="Arial"/>
        <a:buChar char="»"/>
        <a:defRPr sz="8800" kern="1200">
          <a:solidFill>
            <a:schemeClr val="tx1"/>
          </a:solidFill>
          <a:latin typeface="Arial"/>
          <a:ea typeface="+mn-ea"/>
          <a:cs typeface="Arial"/>
        </a:defRPr>
      </a:lvl5pPr>
      <a:lvl6pPr marL="13794341" indent="-1254031" algn="l" defTabSz="2508062" rtl="0" eaLnBrk="1" latinLnBrk="0" hangingPunct="1">
        <a:spcBef>
          <a:spcPct val="20000"/>
        </a:spcBef>
        <a:buFont typeface="Arial"/>
        <a:buChar char="•"/>
        <a:defRPr sz="11000" kern="1200">
          <a:solidFill>
            <a:schemeClr val="tx1"/>
          </a:solidFill>
          <a:latin typeface="+mn-lt"/>
          <a:ea typeface="+mn-ea"/>
          <a:cs typeface="+mn-cs"/>
        </a:defRPr>
      </a:lvl6pPr>
      <a:lvl7pPr marL="16302403" indent="-1254031" algn="l" defTabSz="2508062" rtl="0" eaLnBrk="1" latinLnBrk="0" hangingPunct="1">
        <a:spcBef>
          <a:spcPct val="20000"/>
        </a:spcBef>
        <a:buFont typeface="Arial"/>
        <a:buChar char="•"/>
        <a:defRPr sz="11000" kern="1200">
          <a:solidFill>
            <a:schemeClr val="tx1"/>
          </a:solidFill>
          <a:latin typeface="+mn-lt"/>
          <a:ea typeface="+mn-ea"/>
          <a:cs typeface="+mn-cs"/>
        </a:defRPr>
      </a:lvl7pPr>
      <a:lvl8pPr marL="18810465" indent="-1254031" algn="l" defTabSz="2508062" rtl="0" eaLnBrk="1" latinLnBrk="0" hangingPunct="1">
        <a:spcBef>
          <a:spcPct val="20000"/>
        </a:spcBef>
        <a:buFont typeface="Arial"/>
        <a:buChar char="•"/>
        <a:defRPr sz="11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18527" indent="-1254031" algn="l" defTabSz="2508062" rtl="0" eaLnBrk="1" latinLnBrk="0" hangingPunct="1">
        <a:spcBef>
          <a:spcPct val="20000"/>
        </a:spcBef>
        <a:buFont typeface="Arial"/>
        <a:buChar char="•"/>
        <a:defRPr sz="1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508062" rtl="0" eaLnBrk="1" latinLnBrk="0" hangingPunct="1">
        <a:defRPr sz="9900" kern="1200">
          <a:solidFill>
            <a:schemeClr val="tx1"/>
          </a:solidFill>
          <a:latin typeface="+mn-lt"/>
          <a:ea typeface="+mn-ea"/>
          <a:cs typeface="+mn-cs"/>
        </a:defRPr>
      </a:lvl1pPr>
      <a:lvl2pPr marL="2508062" algn="l" defTabSz="2508062" rtl="0" eaLnBrk="1" latinLnBrk="0" hangingPunct="1">
        <a:defRPr sz="9900" kern="1200">
          <a:solidFill>
            <a:schemeClr val="tx1"/>
          </a:solidFill>
          <a:latin typeface="+mn-lt"/>
          <a:ea typeface="+mn-ea"/>
          <a:cs typeface="+mn-cs"/>
        </a:defRPr>
      </a:lvl2pPr>
      <a:lvl3pPr marL="5016124" algn="l" defTabSz="2508062" rtl="0" eaLnBrk="1" latinLnBrk="0" hangingPunct="1">
        <a:defRPr sz="9900" kern="1200">
          <a:solidFill>
            <a:schemeClr val="tx1"/>
          </a:solidFill>
          <a:latin typeface="+mn-lt"/>
          <a:ea typeface="+mn-ea"/>
          <a:cs typeface="+mn-cs"/>
        </a:defRPr>
      </a:lvl3pPr>
      <a:lvl4pPr marL="7524186" algn="l" defTabSz="2508062" rtl="0" eaLnBrk="1" latinLnBrk="0" hangingPunct="1">
        <a:defRPr sz="9900" kern="1200">
          <a:solidFill>
            <a:schemeClr val="tx1"/>
          </a:solidFill>
          <a:latin typeface="+mn-lt"/>
          <a:ea typeface="+mn-ea"/>
          <a:cs typeface="+mn-cs"/>
        </a:defRPr>
      </a:lvl4pPr>
      <a:lvl5pPr marL="10032248" algn="l" defTabSz="2508062" rtl="0" eaLnBrk="1" latinLnBrk="0" hangingPunct="1">
        <a:defRPr sz="9900" kern="1200">
          <a:solidFill>
            <a:schemeClr val="tx1"/>
          </a:solidFill>
          <a:latin typeface="+mn-lt"/>
          <a:ea typeface="+mn-ea"/>
          <a:cs typeface="+mn-cs"/>
        </a:defRPr>
      </a:lvl5pPr>
      <a:lvl6pPr marL="12540310" algn="l" defTabSz="2508062" rtl="0" eaLnBrk="1" latinLnBrk="0" hangingPunct="1">
        <a:defRPr sz="9900" kern="1200">
          <a:solidFill>
            <a:schemeClr val="tx1"/>
          </a:solidFill>
          <a:latin typeface="+mn-lt"/>
          <a:ea typeface="+mn-ea"/>
          <a:cs typeface="+mn-cs"/>
        </a:defRPr>
      </a:lvl6pPr>
      <a:lvl7pPr marL="15048372" algn="l" defTabSz="2508062" rtl="0" eaLnBrk="1" latinLnBrk="0" hangingPunct="1">
        <a:defRPr sz="9900" kern="1200">
          <a:solidFill>
            <a:schemeClr val="tx1"/>
          </a:solidFill>
          <a:latin typeface="+mn-lt"/>
          <a:ea typeface="+mn-ea"/>
          <a:cs typeface="+mn-cs"/>
        </a:defRPr>
      </a:lvl7pPr>
      <a:lvl8pPr marL="17556434" algn="l" defTabSz="2508062" rtl="0" eaLnBrk="1" latinLnBrk="0" hangingPunct="1">
        <a:defRPr sz="9900" kern="1200">
          <a:solidFill>
            <a:schemeClr val="tx1"/>
          </a:solidFill>
          <a:latin typeface="+mn-lt"/>
          <a:ea typeface="+mn-ea"/>
          <a:cs typeface="+mn-cs"/>
        </a:defRPr>
      </a:lvl8pPr>
      <a:lvl9pPr marL="20064496" algn="l" defTabSz="2508062" rtl="0" eaLnBrk="1" latinLnBrk="0" hangingPunct="1">
        <a:defRPr sz="9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402800" y="9601200"/>
            <a:ext cx="20116800" cy="141732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6" name="Group 25"/>
          <p:cNvGrpSpPr/>
          <p:nvPr/>
        </p:nvGrpSpPr>
        <p:grpSpPr>
          <a:xfrm>
            <a:off x="16002000" y="40666313"/>
            <a:ext cx="20376143" cy="1828800"/>
            <a:chOff x="16002000" y="40666313"/>
            <a:chExt cx="20376143" cy="1828800"/>
          </a:xfrm>
        </p:grpSpPr>
        <p:sp>
          <p:nvSpPr>
            <p:cNvPr id="16" name="TextBox 15"/>
            <p:cNvSpPr txBox="1"/>
            <p:nvPr/>
          </p:nvSpPr>
          <p:spPr>
            <a:xfrm>
              <a:off x="16002000" y="40666313"/>
              <a:ext cx="5486400" cy="1828800"/>
            </a:xfrm>
            <a:prstGeom prst="rect">
              <a:avLst/>
            </a:prstGeom>
            <a:noFill/>
          </p:spPr>
          <p:txBody>
            <a:bodyPr wrap="none" lIns="91440" tIns="91440" rIns="91440" bIns="91440" rtlCol="0" anchor="b" anchorCtr="0">
              <a:noAutofit/>
            </a:bodyPr>
            <a:lstStyle/>
            <a:p>
              <a:pPr>
                <a:spcAft>
                  <a:spcPts val="1200"/>
                </a:spcAft>
              </a:pPr>
              <a:r>
                <a:rPr lang="en-US" sz="2400" i="1" dirty="0" smtClean="0">
                  <a:latin typeface="Arial"/>
                  <a:cs typeface="Arial"/>
                </a:rPr>
                <a:t>For additional information, contact:</a:t>
              </a:r>
            </a:p>
            <a:p>
              <a:r>
                <a:rPr lang="en-US" sz="2800" b="1" dirty="0" smtClean="0">
                  <a:latin typeface="Arial"/>
                  <a:cs typeface="Arial"/>
                </a:rPr>
                <a:t>Staff Member</a:t>
              </a:r>
            </a:p>
            <a:p>
              <a:r>
                <a:rPr lang="en-US" sz="2400" dirty="0" smtClean="0">
                  <a:latin typeface="Arial"/>
                  <a:cs typeface="Arial"/>
                </a:rPr>
                <a:t>Title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2402800" y="40666313"/>
              <a:ext cx="5486400" cy="1828800"/>
            </a:xfrm>
            <a:prstGeom prst="rect">
              <a:avLst/>
            </a:prstGeom>
            <a:noFill/>
          </p:spPr>
          <p:txBody>
            <a:bodyPr wrap="none" lIns="91440" tIns="91440" rIns="91440" bIns="91440" rtlCol="0" anchor="b" anchorCtr="0">
              <a:noAutofit/>
            </a:bodyPr>
            <a:lstStyle/>
            <a:p>
              <a:pPr>
                <a:spcAft>
                  <a:spcPts val="1600"/>
                </a:spcAft>
              </a:pPr>
              <a:r>
                <a:rPr lang="en-US" sz="2400" dirty="0" smtClean="0">
                  <a:latin typeface="Arial"/>
                  <a:cs typeface="Arial"/>
                </a:rPr>
                <a:t>Institution or Organization</a:t>
              </a:r>
            </a:p>
            <a:p>
              <a:r>
                <a:rPr lang="en-US" sz="2400" dirty="0" smtClean="0">
                  <a:latin typeface="Arial"/>
                  <a:cs typeface="Arial"/>
                </a:rPr>
                <a:t>(555) 555-1234</a:t>
              </a:r>
            </a:p>
            <a:p>
              <a:r>
                <a:rPr lang="en-US" sz="2400" dirty="0" err="1" smtClean="0">
                  <a:latin typeface="Arial"/>
                  <a:cs typeface="Arial"/>
                </a:rPr>
                <a:t>staff.member@email.gov</a:t>
              </a:r>
              <a:endParaRPr lang="en-US" sz="2400" dirty="0" smtClean="0">
                <a:latin typeface="Arial"/>
                <a:cs typeface="Arial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7234143" y="40666313"/>
              <a:ext cx="9144000" cy="1828800"/>
            </a:xfrm>
            <a:prstGeom prst="rect">
              <a:avLst/>
            </a:prstGeom>
            <a:noFill/>
          </p:spPr>
          <p:txBody>
            <a:bodyPr wrap="none" lIns="91440" tIns="91440" rIns="91440" bIns="91440" rtlCol="0" anchor="b" anchorCtr="0">
              <a:noAutofit/>
            </a:bodyPr>
            <a:lstStyle/>
            <a:p>
              <a:r>
                <a:rPr lang="en-US" sz="4000" b="1" dirty="0" smtClean="0">
                  <a:solidFill>
                    <a:srgbClr val="1B5FAE"/>
                  </a:solidFill>
                  <a:latin typeface="Arial"/>
                  <a:cs typeface="Arial"/>
                </a:rPr>
                <a:t>climatemodeling.science.energy.gov/acme</a:t>
              </a:r>
              <a:endParaRPr lang="en-US" sz="3600" dirty="0">
                <a:solidFill>
                  <a:srgbClr val="1B5FAE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371600" y="9601200"/>
            <a:ext cx="20176002" cy="14173200"/>
            <a:chOff x="1371600" y="9601200"/>
            <a:chExt cx="20176002" cy="14173200"/>
          </a:xfrm>
        </p:grpSpPr>
        <p:sp>
          <p:nvSpPr>
            <p:cNvPr id="6" name="Rectangle 5"/>
            <p:cNvSpPr/>
            <p:nvPr/>
          </p:nvSpPr>
          <p:spPr>
            <a:xfrm>
              <a:off x="1371600" y="9601200"/>
              <a:ext cx="20116800" cy="14173200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430802" y="11887200"/>
              <a:ext cx="20116800" cy="11887200"/>
            </a:xfrm>
            <a:prstGeom prst="rect">
              <a:avLst/>
            </a:prstGeom>
            <a:noFill/>
          </p:spPr>
          <p:txBody>
            <a:bodyPr wrap="none" lIns="457200" tIns="457200" rIns="457200" bIns="457200" rtlCol="0">
              <a:noAutofit/>
            </a:bodyPr>
            <a:lstStyle/>
            <a:p>
              <a:pPr>
                <a:lnSpc>
                  <a:spcPct val="110000"/>
                </a:lnSpc>
              </a:pPr>
              <a:endParaRPr lang="en-US" sz="3600" dirty="0" smtClean="0">
                <a:latin typeface="Arial"/>
                <a:cs typeface="Arial"/>
              </a:endParaRPr>
            </a:p>
          </p:txBody>
        </p:sp>
        <p:grpSp>
          <p:nvGrpSpPr>
            <p:cNvPr id="2" name="Group 1"/>
            <p:cNvGrpSpPr/>
            <p:nvPr/>
          </p:nvGrpSpPr>
          <p:grpSpPr>
            <a:xfrm>
              <a:off x="1371600" y="9601200"/>
              <a:ext cx="20116800" cy="2286000"/>
              <a:chOff x="1371600" y="9601200"/>
              <a:chExt cx="20116800" cy="2286000"/>
            </a:xfrm>
          </p:grpSpPr>
          <p:sp>
            <p:nvSpPr>
              <p:cNvPr id="34" name="Rectangle 33"/>
              <p:cNvSpPr/>
              <p:nvPr/>
            </p:nvSpPr>
            <p:spPr>
              <a:xfrm>
                <a:off x="1371600" y="9601200"/>
                <a:ext cx="20116800" cy="2286000"/>
              </a:xfrm>
              <a:prstGeom prst="rect">
                <a:avLst/>
              </a:prstGeom>
              <a:gradFill flip="none" rotWithShape="1">
                <a:gsLst>
                  <a:gs pos="20000">
                    <a:srgbClr val="1B5FAE"/>
                  </a:gs>
                  <a:gs pos="100000">
                    <a:srgbClr val="1F285B"/>
                  </a:gs>
                </a:gsLst>
                <a:lin ang="5400000" scaled="0"/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1371600" y="9601200"/>
                <a:ext cx="20116800" cy="2286000"/>
              </a:xfrm>
              <a:prstGeom prst="rect">
                <a:avLst/>
              </a:prstGeom>
              <a:noFill/>
            </p:spPr>
            <p:txBody>
              <a:bodyPr wrap="none" lIns="457200" tIns="457200" rIns="457200" bIns="457200" rtlCol="0" anchor="ctr" anchorCtr="0">
                <a:noAutofit/>
              </a:bodyPr>
              <a:lstStyle/>
              <a:p>
                <a:r>
                  <a:rPr lang="en-US" sz="7200" b="1" dirty="0" smtClean="0">
                    <a:solidFill>
                      <a:schemeClr val="bg1"/>
                    </a:solidFill>
                    <a:latin typeface="Arial"/>
                    <a:cs typeface="Arial"/>
                  </a:rPr>
                  <a:t>Objective</a:t>
                </a:r>
              </a:p>
            </p:txBody>
          </p:sp>
        </p:grpSp>
      </p:grpSp>
      <p:grpSp>
        <p:nvGrpSpPr>
          <p:cNvPr id="21" name="Group 20"/>
          <p:cNvGrpSpPr/>
          <p:nvPr/>
        </p:nvGrpSpPr>
        <p:grpSpPr>
          <a:xfrm>
            <a:off x="22402800" y="24789013"/>
            <a:ext cx="20116800" cy="14173200"/>
            <a:chOff x="22402800" y="24612618"/>
            <a:chExt cx="20116800" cy="14173200"/>
          </a:xfrm>
        </p:grpSpPr>
        <p:sp>
          <p:nvSpPr>
            <p:cNvPr id="8" name="Rectangle 7"/>
            <p:cNvSpPr/>
            <p:nvPr/>
          </p:nvSpPr>
          <p:spPr>
            <a:xfrm>
              <a:off x="22402800" y="24612618"/>
              <a:ext cx="20116800" cy="14173200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22402800" y="24612618"/>
              <a:ext cx="20116800" cy="2286000"/>
              <a:chOff x="22402800" y="24612618"/>
              <a:chExt cx="20116800" cy="2286000"/>
            </a:xfrm>
          </p:grpSpPr>
          <p:sp>
            <p:nvSpPr>
              <p:cNvPr id="42" name="Rectangle 41"/>
              <p:cNvSpPr/>
              <p:nvPr/>
            </p:nvSpPr>
            <p:spPr>
              <a:xfrm>
                <a:off x="22402800" y="24612618"/>
                <a:ext cx="20116800" cy="2286000"/>
              </a:xfrm>
              <a:prstGeom prst="rect">
                <a:avLst/>
              </a:prstGeom>
              <a:gradFill flip="none" rotWithShape="1">
                <a:gsLst>
                  <a:gs pos="20000">
                    <a:srgbClr val="1B5FAE"/>
                  </a:gs>
                  <a:gs pos="100000">
                    <a:srgbClr val="1F285B"/>
                  </a:gs>
                </a:gsLst>
                <a:lin ang="5400000" scaled="0"/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22402800" y="24612618"/>
                <a:ext cx="20116800" cy="2286000"/>
              </a:xfrm>
              <a:prstGeom prst="rect">
                <a:avLst/>
              </a:prstGeom>
              <a:noFill/>
            </p:spPr>
            <p:txBody>
              <a:bodyPr wrap="none" lIns="457200" tIns="457200" rIns="457200" bIns="457200" rtlCol="0" anchor="ctr" anchorCtr="0">
                <a:noAutofit/>
              </a:bodyPr>
              <a:lstStyle/>
              <a:p>
                <a:r>
                  <a:rPr lang="en-US" sz="7200" b="1" smtClean="0">
                    <a:solidFill>
                      <a:schemeClr val="bg1"/>
                    </a:solidFill>
                    <a:latin typeface="Arial"/>
                    <a:cs typeface="Arial"/>
                  </a:rPr>
                  <a:t>Impact</a:t>
                </a:r>
                <a:endParaRPr lang="en-US" sz="7200" b="1" dirty="0" smtClean="0">
                  <a:solidFill>
                    <a:schemeClr val="bg1"/>
                  </a:solidFill>
                  <a:latin typeface="Arial"/>
                  <a:cs typeface="Arial"/>
                </a:endParaRPr>
              </a:p>
            </p:txBody>
          </p:sp>
        </p:grpSp>
      </p:grpSp>
      <p:sp>
        <p:nvSpPr>
          <p:cNvPr id="22" name="TextBox 21"/>
          <p:cNvSpPr txBox="1"/>
          <p:nvPr/>
        </p:nvSpPr>
        <p:spPr>
          <a:xfrm>
            <a:off x="5283200" y="767392"/>
            <a:ext cx="29514800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700" b="1" dirty="0">
                <a:solidFill>
                  <a:srgbClr val="000000"/>
                </a:solidFill>
                <a:latin typeface="Arial"/>
                <a:cs typeface="Arial"/>
              </a:rPr>
              <a:t>Plant N &amp; P Uptake is De-Coupled from </a:t>
            </a:r>
            <a:r>
              <a:rPr lang="en-US" sz="11700" b="1" dirty="0" smtClean="0">
                <a:solidFill>
                  <a:srgbClr val="000000"/>
                </a:solidFill>
                <a:latin typeface="Arial"/>
                <a:cs typeface="Arial"/>
              </a:rPr>
              <a:t>Demand: Implications for the BGC Inter-Comparison</a:t>
            </a:r>
            <a:endParaRPr lang="en-US" sz="11700" b="1" dirty="0">
              <a:solidFill>
                <a:srgbClr val="000000"/>
              </a:solidFill>
              <a:latin typeface="Arial"/>
              <a:cs typeface="Arial"/>
            </a:endParaRPr>
          </a:p>
          <a:p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1504745" y="12033553"/>
            <a:ext cx="20042857" cy="108952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50" indent="-857250">
              <a:buFont typeface="Arial"/>
              <a:buChar char="•"/>
            </a:pPr>
            <a:r>
              <a:rPr lang="en-US" sz="7800" dirty="0"/>
              <a:t>The ACME BGC inter-comparison </a:t>
            </a:r>
            <a:r>
              <a:rPr lang="en-US" sz="7800" dirty="0" smtClean="0"/>
              <a:t>will evaluate </a:t>
            </a:r>
            <a:r>
              <a:rPr lang="en-US" sz="7800" dirty="0"/>
              <a:t>two </a:t>
            </a:r>
            <a:r>
              <a:rPr lang="en-US" sz="7800" dirty="0" err="1" smtClean="0"/>
              <a:t>fundamentall</a:t>
            </a:r>
            <a:r>
              <a:rPr lang="en-US" sz="7800" dirty="0" smtClean="0"/>
              <a:t> different representations </a:t>
            </a:r>
            <a:r>
              <a:rPr lang="en-US" sz="7800" dirty="0"/>
              <a:t>of </a:t>
            </a:r>
            <a:r>
              <a:rPr lang="en-US" sz="7800" dirty="0" smtClean="0"/>
              <a:t>N&amp;P controls </a:t>
            </a:r>
            <a:r>
              <a:rPr lang="en-US" sz="7800" dirty="0"/>
              <a:t>on the terrestrial C </a:t>
            </a:r>
            <a:r>
              <a:rPr lang="en-US" sz="7800" dirty="0" smtClean="0"/>
              <a:t>cycle:</a:t>
            </a:r>
          </a:p>
          <a:p>
            <a:pPr marL="3365312" lvl="1" indent="-857250">
              <a:buFont typeface="Arial"/>
              <a:buChar char="•"/>
            </a:pPr>
            <a:r>
              <a:rPr lang="en-US" sz="7800" dirty="0" smtClean="0"/>
              <a:t>ALMv1</a:t>
            </a:r>
            <a:r>
              <a:rPr lang="en-US" sz="7800" dirty="0"/>
              <a:t>-ECA-CNP and ALMv1-CTC-</a:t>
            </a:r>
            <a:r>
              <a:rPr lang="en-US" sz="7800" dirty="0" smtClean="0"/>
              <a:t>CNP</a:t>
            </a:r>
          </a:p>
          <a:p>
            <a:pPr marL="857250" indent="-857250">
              <a:buFont typeface="Arial"/>
              <a:buChar char="•"/>
            </a:pPr>
            <a:r>
              <a:rPr lang="en-US" sz="7800" dirty="0" smtClean="0"/>
              <a:t>We focus </a:t>
            </a:r>
            <a:r>
              <a:rPr lang="en-US" sz="7800" dirty="0"/>
              <a:t>here on one </a:t>
            </a:r>
            <a:r>
              <a:rPr lang="en-US" sz="7800" dirty="0" smtClean="0"/>
              <a:t>important difference: </a:t>
            </a:r>
            <a:r>
              <a:rPr lang="en-US" sz="7800" dirty="0"/>
              <a:t>nutrient competition and acquisition at the root-soil </a:t>
            </a:r>
            <a:r>
              <a:rPr lang="en-US" sz="7800" dirty="0" smtClean="0"/>
              <a:t>interface</a:t>
            </a:r>
          </a:p>
          <a:p>
            <a:pPr marL="3365312" lvl="1" indent="-857250">
              <a:buFont typeface="Arial"/>
              <a:buChar char="•"/>
            </a:pPr>
            <a:r>
              <a:rPr lang="en-US" sz="7800" dirty="0" smtClean="0"/>
              <a:t>Equilibrium </a:t>
            </a:r>
            <a:r>
              <a:rPr lang="en-US" sz="7800" dirty="0"/>
              <a:t>Chemistry Approximation (ECA) versus Relative Demand (RD</a:t>
            </a:r>
            <a:r>
              <a:rPr lang="en-US" sz="7800" dirty="0" smtClean="0"/>
              <a:t>)</a:t>
            </a:r>
            <a:endParaRPr lang="en-US" sz="7800" dirty="0"/>
          </a:p>
        </p:txBody>
      </p:sp>
      <p:sp>
        <p:nvSpPr>
          <p:cNvPr id="24" name="Rectangle 23"/>
          <p:cNvSpPr/>
          <p:nvPr/>
        </p:nvSpPr>
        <p:spPr>
          <a:xfrm>
            <a:off x="1430802" y="25593295"/>
            <a:ext cx="20057598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0" indent="-1143000">
              <a:buFont typeface="Arial"/>
              <a:buChar char="•"/>
            </a:pPr>
            <a:r>
              <a:rPr lang="en-US" sz="7200" dirty="0"/>
              <a:t>Decades of observations indicate that plant nutrient uptake is de-coupled from instantaneous photosynthetic nutrient </a:t>
            </a:r>
            <a:r>
              <a:rPr lang="en-US" sz="7200" dirty="0" smtClean="0"/>
              <a:t>demand</a:t>
            </a:r>
          </a:p>
          <a:p>
            <a:pPr marL="1143000" indent="-1143000">
              <a:buFont typeface="Arial"/>
              <a:buChar char="•"/>
            </a:pPr>
            <a:r>
              <a:rPr lang="en-US" sz="7200" dirty="0" smtClean="0"/>
              <a:t>We use the ALMv1-ECA-CNP model to illustrate the implications of ignoring this effect on nutrient retention and C cycling</a:t>
            </a:r>
            <a:endParaRPr lang="en-US" sz="7200" dirty="0"/>
          </a:p>
        </p:txBody>
      </p:sp>
      <p:sp>
        <p:nvSpPr>
          <p:cNvPr id="38" name="TextBox 37"/>
          <p:cNvSpPr txBox="1"/>
          <p:nvPr/>
        </p:nvSpPr>
        <p:spPr>
          <a:xfrm>
            <a:off x="9419431" y="32360487"/>
            <a:ext cx="12418128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>
              <a:buFont typeface="Arial"/>
              <a:buChar char="•"/>
            </a:pPr>
            <a:r>
              <a:rPr lang="en-US" sz="6000" dirty="0" smtClean="0"/>
              <a:t>ALMv1-ECA-</a:t>
            </a:r>
            <a:r>
              <a:rPr lang="en-US" sz="6000" dirty="0" smtClean="0"/>
              <a:t>CNP is based on several ACME publications (Zhu and Riley 2015; Zhu et al. 2016a,b, 2017; Tang and Riley 2017)</a:t>
            </a:r>
            <a:endParaRPr lang="en-US" sz="6000" dirty="0"/>
          </a:p>
          <a:p>
            <a:pPr marL="857250" indent="-857250">
              <a:buFont typeface="Arial"/>
              <a:buChar char="•"/>
            </a:pPr>
            <a:r>
              <a:rPr lang="en-US" sz="6000" dirty="0" smtClean="0"/>
              <a:t>Flexible stoichiometry</a:t>
            </a:r>
          </a:p>
          <a:p>
            <a:pPr marL="857250" indent="-857250">
              <a:buFont typeface="Arial"/>
              <a:buChar char="•"/>
            </a:pPr>
            <a:r>
              <a:rPr lang="en-US" sz="6000" dirty="0" smtClean="0"/>
              <a:t>Dynamic allocation</a:t>
            </a:r>
          </a:p>
          <a:p>
            <a:pPr marL="857250" indent="-857250">
              <a:buFont typeface="Arial"/>
              <a:buChar char="•"/>
            </a:pPr>
            <a:r>
              <a:rPr lang="en-US" sz="6000" dirty="0" smtClean="0"/>
              <a:t>Multiple element co-limitation, ECA</a:t>
            </a:r>
          </a:p>
          <a:p>
            <a:pPr marL="857250" indent="-857250">
              <a:buFont typeface="Arial"/>
              <a:buChar char="•"/>
            </a:pPr>
            <a:r>
              <a:rPr lang="en-US" sz="6000" dirty="0" smtClean="0"/>
              <a:t>BeTR reactive transport solver</a:t>
            </a:r>
            <a:endParaRPr lang="en-US" sz="6000" dirty="0" smtClean="0"/>
          </a:p>
        </p:txBody>
      </p:sp>
      <p:sp>
        <p:nvSpPr>
          <p:cNvPr id="28" name="TextBox 27"/>
          <p:cNvSpPr txBox="1"/>
          <p:nvPr/>
        </p:nvSpPr>
        <p:spPr>
          <a:xfrm>
            <a:off x="11267953" y="6092692"/>
            <a:ext cx="21790433" cy="16158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W.J. Riley, Q. Zhu, J.Y. Tang (Berkeley Lab)</a:t>
            </a:r>
            <a:endParaRPr lang="en-US" dirty="0"/>
          </a:p>
        </p:txBody>
      </p:sp>
      <p:pic>
        <p:nvPicPr>
          <p:cNvPr id="45" name="Picture 44" descr="global_np_uptake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51" t="65841" r="64592" b="11154"/>
          <a:stretch/>
        </p:blipFill>
        <p:spPr>
          <a:xfrm>
            <a:off x="22366735" y="9662866"/>
            <a:ext cx="20482291" cy="11277821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49710401" y="21916118"/>
            <a:ext cx="184666" cy="16158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22226404" y="20818146"/>
            <a:ext cx="2123703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>
                <a:solidFill>
                  <a:srgbClr val="0000FF"/>
                </a:solidFill>
              </a:rPr>
              <a:t>Figure. ALMv1-ECA-CNP prediction that about half of all global N and P plant uptake occurs during periods with zero photosynthetic demand.</a:t>
            </a:r>
            <a:endParaRPr lang="en-US" sz="8000" b="1" dirty="0"/>
          </a:p>
        </p:txBody>
      </p:sp>
      <p:sp>
        <p:nvSpPr>
          <p:cNvPr id="46" name="Rectangle 45"/>
          <p:cNvSpPr/>
          <p:nvPr/>
        </p:nvSpPr>
        <p:spPr>
          <a:xfrm>
            <a:off x="22426723" y="27102485"/>
            <a:ext cx="20057598" cy="127111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0" indent="-1143000">
              <a:buFont typeface="Arial"/>
              <a:buChar char="•"/>
            </a:pPr>
            <a:r>
              <a:rPr lang="en-US" sz="8200" dirty="0" smtClean="0"/>
              <a:t>Ignoring nighttime and non-growing season uptake, as is done in Relative Demand approaches, leads to:</a:t>
            </a:r>
          </a:p>
          <a:p>
            <a:pPr marL="3651062" lvl="1" indent="-1143000">
              <a:buFont typeface="Arial"/>
              <a:buChar char="•"/>
            </a:pPr>
            <a:r>
              <a:rPr lang="en-US" sz="8200" dirty="0" smtClean="0"/>
              <a:t>Very large biases in N&amp;P losses          (&gt; 300%)</a:t>
            </a:r>
          </a:p>
          <a:p>
            <a:pPr marL="3651062" lvl="1" indent="-1143000">
              <a:buFont typeface="Arial"/>
              <a:buChar char="•"/>
            </a:pPr>
            <a:r>
              <a:rPr lang="en-US" sz="8200" dirty="0" smtClean="0"/>
              <a:t>Very large biases in C cycle dynamics</a:t>
            </a:r>
            <a:endParaRPr lang="en-US" sz="8200" dirty="0"/>
          </a:p>
          <a:p>
            <a:pPr marL="1143000" indent="-1143000">
              <a:buFont typeface="Arial"/>
              <a:buChar char="•"/>
            </a:pPr>
            <a:r>
              <a:rPr lang="en-US" sz="8200" dirty="0" smtClean="0"/>
              <a:t>ALMv1 should adopt strategies that both </a:t>
            </a:r>
          </a:p>
          <a:p>
            <a:pPr marL="3651062" lvl="1" indent="-1143000">
              <a:buFont typeface="Arial"/>
              <a:buChar char="•"/>
            </a:pPr>
            <a:r>
              <a:rPr lang="en-US" sz="8200" dirty="0" smtClean="0"/>
              <a:t>Realistically represent processes</a:t>
            </a:r>
          </a:p>
          <a:p>
            <a:pPr marL="3651062" lvl="1" indent="-1143000">
              <a:buFont typeface="Arial"/>
              <a:buChar char="•"/>
            </a:pPr>
            <a:r>
              <a:rPr lang="en-US" sz="8200" dirty="0" smtClean="0"/>
              <a:t>Benchmark well against observations (e.g., using ILAMB)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71600" y="25426516"/>
            <a:ext cx="20116800" cy="6907086"/>
          </a:xfrm>
          <a:prstGeom prst="rect">
            <a:avLst/>
          </a:prstGeom>
          <a:noFill/>
        </p:spPr>
        <p:txBody>
          <a:bodyPr wrap="none" lIns="457200" tIns="457200" rIns="457200" bIns="457200" rtlCol="0">
            <a:noAutofit/>
          </a:bodyPr>
          <a:lstStyle/>
          <a:p>
            <a:pPr>
              <a:lnSpc>
                <a:spcPct val="110000"/>
              </a:lnSpc>
            </a:pPr>
            <a:endParaRPr lang="en-US" sz="3600" dirty="0" smtClean="0">
              <a:latin typeface="Arial"/>
              <a:cs typeface="Arial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371600" y="23140516"/>
            <a:ext cx="20116800" cy="2286000"/>
            <a:chOff x="1371600" y="24612618"/>
            <a:chExt cx="20116800" cy="2286000"/>
          </a:xfrm>
        </p:grpSpPr>
        <p:sp>
          <p:nvSpPr>
            <p:cNvPr id="39" name="Rectangle 38"/>
            <p:cNvSpPr/>
            <p:nvPr/>
          </p:nvSpPr>
          <p:spPr>
            <a:xfrm>
              <a:off x="1371600" y="24612618"/>
              <a:ext cx="20116800" cy="2286000"/>
            </a:xfrm>
            <a:prstGeom prst="rect">
              <a:avLst/>
            </a:prstGeom>
            <a:gradFill flip="none" rotWithShape="1">
              <a:gsLst>
                <a:gs pos="20000">
                  <a:srgbClr val="1B5FAE"/>
                </a:gs>
                <a:gs pos="100000">
                  <a:srgbClr val="1F285B"/>
                </a:gs>
              </a:gsLst>
              <a:lin ang="54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371600" y="24612618"/>
              <a:ext cx="20116800" cy="2286000"/>
            </a:xfrm>
            <a:prstGeom prst="rect">
              <a:avLst/>
            </a:prstGeom>
            <a:noFill/>
          </p:spPr>
          <p:txBody>
            <a:bodyPr wrap="none" lIns="457200" tIns="457200" rIns="457200" bIns="457200" rtlCol="0" anchor="ctr" anchorCtr="0">
              <a:noAutofit/>
            </a:bodyPr>
            <a:lstStyle/>
            <a:p>
              <a:r>
                <a:rPr lang="en-US" sz="7200" b="1" dirty="0" smtClean="0">
                  <a:solidFill>
                    <a:schemeClr val="bg1"/>
                  </a:solidFill>
                  <a:latin typeface="Arial"/>
                  <a:cs typeface="Arial"/>
                </a:rPr>
                <a:t>Approach</a:t>
              </a: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273382" y="32671934"/>
            <a:ext cx="9216602" cy="7167523"/>
            <a:chOff x="5988548" y="1732453"/>
            <a:chExt cx="2844152" cy="2017007"/>
          </a:xfrm>
        </p:grpSpPr>
        <p:pic>
          <p:nvPicPr>
            <p:cNvPr id="49" name="Picture 48" descr="EESA16-019 rhizosphere with minerals.jp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88548" y="1732453"/>
              <a:ext cx="2844152" cy="2017007"/>
            </a:xfrm>
            <a:prstGeom prst="rect">
              <a:avLst/>
            </a:prstGeom>
          </p:spPr>
        </p:pic>
        <p:pic>
          <p:nvPicPr>
            <p:cNvPr id="50" name="Picture 49"/>
            <p:cNvPicPr>
              <a:picLocks noChangeAspect="1"/>
            </p:cNvPicPr>
            <p:nvPr/>
          </p:nvPicPr>
          <p:blipFill rotWithShape="1">
            <a:blip r:embed="rId4"/>
            <a:srcRect b="21884"/>
            <a:stretch/>
          </p:blipFill>
          <p:spPr>
            <a:xfrm>
              <a:off x="7449510" y="1773573"/>
              <a:ext cx="836293" cy="42057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931356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</TotalTime>
  <Words>299</Words>
  <Application>Microsoft Macintosh PowerPoint</Application>
  <PresentationFormat>Custom</PresentationFormat>
  <Paragraphs>30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Pacific Northwest National Laboratory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Christopher DeGraaf</dc:creator>
  <cp:lastModifiedBy>Bill Riley</cp:lastModifiedBy>
  <cp:revision>17</cp:revision>
  <dcterms:created xsi:type="dcterms:W3CDTF">2015-04-08T23:32:45Z</dcterms:created>
  <dcterms:modified xsi:type="dcterms:W3CDTF">2017-06-01T16:42:29Z</dcterms:modified>
</cp:coreProperties>
</file>