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  <p:sldMasterId id="2147483934" r:id="rId2"/>
    <p:sldMasterId id="2147483949" r:id="rId3"/>
    <p:sldMasterId id="2147483961" r:id="rId4"/>
    <p:sldMasterId id="2147483974" r:id="rId5"/>
    <p:sldMasterId id="2147483986" r:id="rId6"/>
  </p:sldMasterIdLst>
  <p:notesMasterIdLst>
    <p:notesMasterId r:id="rId27"/>
  </p:notesMasterIdLst>
  <p:handoutMasterIdLst>
    <p:handoutMasterId r:id="rId28"/>
  </p:handoutMasterIdLst>
  <p:sldIdLst>
    <p:sldId id="257" r:id="rId7"/>
    <p:sldId id="534" r:id="rId8"/>
    <p:sldId id="539" r:id="rId9"/>
    <p:sldId id="547" r:id="rId10"/>
    <p:sldId id="518" r:id="rId11"/>
    <p:sldId id="510" r:id="rId12"/>
    <p:sldId id="537" r:id="rId13"/>
    <p:sldId id="541" r:id="rId14"/>
    <p:sldId id="536" r:id="rId15"/>
    <p:sldId id="535" r:id="rId16"/>
    <p:sldId id="549" r:id="rId17"/>
    <p:sldId id="546" r:id="rId18"/>
    <p:sldId id="544" r:id="rId19"/>
    <p:sldId id="542" r:id="rId20"/>
    <p:sldId id="543" r:id="rId21"/>
    <p:sldId id="548" r:id="rId22"/>
    <p:sldId id="528" r:id="rId23"/>
    <p:sldId id="481" r:id="rId24"/>
    <p:sldId id="514" r:id="rId25"/>
    <p:sldId id="378" r:id="rId26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207A00"/>
    <a:srgbClr val="333300"/>
    <a:srgbClr val="E7E38B"/>
    <a:srgbClr val="C93783"/>
    <a:srgbClr val="00CC66"/>
    <a:srgbClr val="B34DAC"/>
    <a:srgbClr val="FCD2F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9" autoAdjust="0"/>
    <p:restoredTop sz="96154" autoAdjust="0"/>
  </p:normalViewPr>
  <p:slideViewPr>
    <p:cSldViewPr snapToGrid="0" showGuides="1">
      <p:cViewPr varScale="1">
        <p:scale>
          <a:sx n="97" d="100"/>
          <a:sy n="97" d="100"/>
        </p:scale>
        <p:origin x="204" y="78"/>
      </p:cViewPr>
      <p:guideLst>
        <p:guide orient="horz" pos="992"/>
        <p:guide pos="1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4463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FB72-CC21-46BA-8738-4D8C50C56AB0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463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25C0-48A8-45C9-BE22-4BA7B3CF51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8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6" y="0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1C41CFA0-1ADC-43DA-A5FC-1F993C9A29E0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6" y="4344025"/>
            <a:ext cx="5582926" cy="411448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6" y="8684926"/>
            <a:ext cx="3025402" cy="457513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85130FC8-67AB-4DCD-8CD9-C9CD44067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53256" y="8684926"/>
            <a:ext cx="3025402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A2188EC-5C0F-4002-9E6C-8C7B2ACAA668}" type="slidenum">
              <a:rPr lang="en-US"/>
              <a:pPr eaLnBrk="0" hangingPunct="0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017BA5-83E4-4E45-88C3-E7F9A00A04D9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880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64947C33-2F06-493D-855A-E29A4E23125C}" type="slidenum">
              <a:rPr lang="en-US" smtClean="0"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14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7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8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23"/>
          <p:cNvSpPr txBox="1">
            <a:spLocks noChangeArrowheads="1"/>
          </p:cNvSpPr>
          <p:nvPr userDrawn="1"/>
        </p:nvSpPr>
        <p:spPr>
          <a:xfrm>
            <a:off x="1317330" y="2744569"/>
            <a:ext cx="30734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subtitle style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itle 35"/>
          <p:cNvSpPr txBox="1">
            <a:spLocks/>
          </p:cNvSpPr>
          <p:nvPr userDrawn="1"/>
        </p:nvSpPr>
        <p:spPr>
          <a:xfrm>
            <a:off x="1317329" y="1147078"/>
            <a:ext cx="6377629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6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86FD-090A-4FD0-A453-1AD450179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507F3-5A28-46CF-8EB6-35D500BE51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6666-172D-4480-86C7-F603CFE59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4A3D-A66C-47C8-A9EB-AE87B4055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9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963-02DC-454A-A2D0-65A3A1F5E2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C16E-8C34-473C-8898-B9877D17D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0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F6AD-A610-42BD-83C5-AE8828263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466F-1147-4442-8302-58FDBA84FB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1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AD2B-D18E-41DE-BEEC-8B5FC780B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7B5B-7009-42DD-96AA-7AF11C9BC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5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2673-CCC2-4FF9-A1C1-955E4026A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5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DE3B-1441-486C-94D5-BB7213A27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5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61AA-00FE-473D-A725-79B6A68E5E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55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B226F-4A3A-4602-B121-AE519F87B3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99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44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5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27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1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23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22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76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5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82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59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35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0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972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4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85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9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33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4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25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9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2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09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0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29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21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91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1AC09E0-892E-4970-B14B-8A13C7858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88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63E05-DD0E-4B87-A385-E1E2C3A8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Office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screen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08A171-65AA-424D-B380-EB8FF8D2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19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77CDFB-0078-4418-91B6-9BB221DC6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2753F4-CA90-4641-A940-4A21E66C1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33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0356E9-DDB1-4BA3-8D48-4D3348F4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29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CB7521-4566-4A93-83C7-51864FBED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7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D7349B9-D21D-445B-822A-DBA505F6E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9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B0762B3-5A2D-44CD-BEF2-0ECC259FA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51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3698B69-A493-4874-BB84-97A0357C5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15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5A93A7-D50B-4EDA-ABA5-571E9F3D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741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 userDrawn="1"/>
        </p:nvSpPr>
        <p:spPr>
          <a:xfrm>
            <a:off x="7921625" y="6445250"/>
            <a:ext cx="10668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+mn-cs"/>
              </a:rPr>
              <a:t>NCAR</a:t>
            </a:r>
          </a:p>
        </p:txBody>
      </p:sp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693326" y="-2257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129762-97_fac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4113"/>
            <a:ext cx="11572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loud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1263"/>
            <a:ext cx="11509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0" y="6056313"/>
            <a:ext cx="9145588" cy="806450"/>
            <a:chOff x="0" y="6634186"/>
            <a:chExt cx="9145770" cy="228600"/>
          </a:xfrm>
        </p:grpSpPr>
        <p:sp>
          <p:nvSpPr>
            <p:cNvPr id="7" name="Rectangle 15"/>
            <p:cNvSpPr/>
            <p:nvPr userDrawn="1"/>
          </p:nvSpPr>
          <p:spPr bwMode="auto">
            <a:xfrm>
              <a:off x="2360660" y="6634186"/>
              <a:ext cx="6785110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 bwMode="auto">
            <a:xfrm>
              <a:off x="0" y="6634186"/>
              <a:ext cx="2333671" cy="2286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9" name="TextBox 44"/>
          <p:cNvSpPr txBox="1"/>
          <p:nvPr userDrawn="1"/>
        </p:nvSpPr>
        <p:spPr>
          <a:xfrm>
            <a:off x="2362200" y="6172200"/>
            <a:ext cx="150495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</a:t>
            </a:r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of Science</a:t>
            </a:r>
          </a:p>
        </p:txBody>
      </p:sp>
      <p:sp>
        <p:nvSpPr>
          <p:cNvPr id="10" name="TextBox 46"/>
          <p:cNvSpPr txBox="1"/>
          <p:nvPr userDrawn="1"/>
        </p:nvSpPr>
        <p:spPr>
          <a:xfrm>
            <a:off x="5362575" y="6305550"/>
            <a:ext cx="3629025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Office of Biological </a:t>
            </a:r>
            <a:b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and Environmental Research</a:t>
            </a:r>
          </a:p>
        </p:txBody>
      </p:sp>
      <p:pic>
        <p:nvPicPr>
          <p:cNvPr id="11" name="Picture 18" descr="New_DOE_Logo_BLACK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13" y="6229350"/>
            <a:ext cx="207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pict1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41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 descr="pict3.png"/>
          <p:cNvPicPr>
            <a:picLocks noChangeAspect="1"/>
          </p:cNvPicPr>
          <p:nvPr userDrawn="1"/>
        </p:nvPicPr>
        <p:blipFill>
          <a:blip r:embed="rId6" cstate="print">
            <a:lum bright="14000" contrast="38000"/>
          </a:blip>
          <a:srcRect/>
          <a:stretch>
            <a:fillRect/>
          </a:stretch>
        </p:blipFill>
        <p:spPr bwMode="auto">
          <a:xfrm>
            <a:off x="0" y="3633788"/>
            <a:ext cx="116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procholorococcus marinus cropp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43463"/>
            <a:ext cx="116046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1317330" y="2700382"/>
            <a:ext cx="3073400" cy="646331"/>
          </a:xfrm>
        </p:spPr>
        <p:txBody>
          <a:bodyPr/>
          <a:lstStyle>
            <a:lvl1pPr marL="0" indent="0" algn="l">
              <a:buFont typeface="Symbol" pitchFamily="18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317329" y="1102891"/>
            <a:ext cx="6377629" cy="929485"/>
          </a:xfrm>
        </p:spPr>
        <p:txBody>
          <a:bodyPr/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04" y="1344823"/>
            <a:ext cx="8229600" cy="18343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6660107"/>
            <a:ext cx="9145588" cy="1978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235"/>
          <p:cNvSpPr>
            <a:spLocks noChangeArrowheads="1"/>
          </p:cNvSpPr>
          <p:nvPr userDrawn="1"/>
        </p:nvSpPr>
        <p:spPr bwMode="auto">
          <a:xfrm>
            <a:off x="0" y="6634716"/>
            <a:ext cx="9144000" cy="2232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ACME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  meeting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 •  </a:t>
            </a:r>
            <a:r>
              <a:rPr lang="en-US" sz="1200" b="1" baseline="0" dirty="0" smtClean="0">
                <a:solidFill>
                  <a:schemeClr val="bg1"/>
                </a:solidFill>
                <a:ea typeface="Rod"/>
                <a:cs typeface="Rod"/>
              </a:rPr>
              <a:t>Nov 9-11 2016		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Department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of Energy </a:t>
            </a:r>
            <a:r>
              <a:rPr lang="en-US" sz="1200" b="1" dirty="0" smtClean="0">
                <a:solidFill>
                  <a:schemeClr val="bg1"/>
                </a:solidFill>
                <a:ea typeface="Rod"/>
                <a:cs typeface="Rod"/>
              </a:rPr>
              <a:t>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•  Biological and Environmental Research</a:t>
            </a:r>
          </a:p>
        </p:txBody>
      </p:sp>
      <p:sp>
        <p:nvSpPr>
          <p:cNvPr id="18" name="Rectangle 235"/>
          <p:cNvSpPr>
            <a:spLocks noChangeArrowheads="1"/>
          </p:cNvSpPr>
          <p:nvPr userDrawn="1"/>
        </p:nvSpPr>
        <p:spPr bwMode="auto">
          <a:xfrm>
            <a:off x="0" y="6677247"/>
            <a:ext cx="3873278" cy="1807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797398DD-3765-4CAF-A947-70115095717E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</a:t>
            </a:r>
            <a:endParaRPr lang="en-US" sz="1200" b="1" dirty="0" smtClean="0">
              <a:solidFill>
                <a:schemeClr val="bg1"/>
              </a:solidFill>
              <a:ea typeface="Rod"/>
              <a:cs typeface="Rod"/>
            </a:endParaRPr>
          </a:p>
          <a:p>
            <a:pPr marL="171450" indent="-171450" eaLnBrk="0" hangingPunct="0">
              <a:lnSpc>
                <a:spcPct val="90000"/>
              </a:lnSpc>
              <a:defRPr/>
            </a:pPr>
            <a:endParaRPr lang="en-US" sz="1200" b="1" dirty="0">
              <a:solidFill>
                <a:schemeClr val="bg1"/>
              </a:solidFill>
              <a:ea typeface="Rod"/>
              <a:cs typeface="Ro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922" r:id="rId6"/>
    <p:sldLayoutId id="2147483929" r:id="rId7"/>
    <p:sldLayoutId id="2147483933" r:id="rId8"/>
    <p:sldLayoutId id="2147483931" r:id="rId9"/>
    <p:sldLayoutId id="214748397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–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»"/>
        <a:defRPr sz="1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F3305C-F7A0-481E-B91B-2CC0C1A7B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7612D2-3405-4834-B102-EA9FC8BD0B4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B40CBEE-98EA-484C-BC12-92B1EA2A42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0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3D1C862-863C-1049-B815-D2D89C06AE2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CF687F8-F7F6-954B-BDD7-EE8ECDD5A3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3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C8FE12-A6C8-614B-9846-7639832794B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C52B811-DE3E-E743-AE88-38B5356C837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75BB8F2-8821-46FE-B572-D8C3C9C3DBA3}" type="slidenum">
              <a:rPr lang="en-US"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en-US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rothy.Koch@science.doe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cience.energy.gov/ber/research/cesd/earth-system-modeling-program/" TargetMode="External"/><Relationship Id="rId4" Type="http://schemas.openxmlformats.org/officeDocument/2006/relationships/hyperlink" Target="http://climatemodeling.science.energy.gov/projects/accelerated-climate-modeling-energ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imatemodeling.science.energy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553029" y="4310743"/>
            <a:ext cx="7086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 dirty="0">
              <a:solidFill>
                <a:srgbClr val="0000BC"/>
              </a:solidFill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6422" y="5731946"/>
            <a:ext cx="7725072" cy="313932"/>
          </a:xfrm>
        </p:spPr>
        <p:txBody>
          <a:bodyPr/>
          <a:lstStyle/>
          <a:p>
            <a:r>
              <a:rPr lang="en-US" sz="1600" dirty="0" smtClean="0"/>
              <a:t>November 9, 2016		    	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xfrm>
            <a:off x="1187355" y="518173"/>
            <a:ext cx="7956645" cy="1766637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Accelerated Climate Model for Energy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“Most-Hands” Meeting</a:t>
            </a:r>
            <a:br>
              <a:rPr lang="en-US" dirty="0" smtClean="0"/>
            </a:br>
            <a:r>
              <a:rPr lang="en-US" dirty="0" smtClean="0"/>
              <a:t>November 9-11, 2016</a:t>
            </a:r>
            <a:br>
              <a:rPr lang="en-US" dirty="0" smtClean="0"/>
            </a:br>
            <a:r>
              <a:rPr lang="en-US" dirty="0" smtClean="0"/>
              <a:t>Denver, CO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807493" y="4158352"/>
            <a:ext cx="7011155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Dorothy Koch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Climate and Environmental Sciences Division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18" y="2703294"/>
            <a:ext cx="3374222" cy="146248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5243"/>
            <a:ext cx="923544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FOA1482 University projects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/>
              <a:t>Implementation of a Quasi-3D Multiscale Modeling Framework to </a:t>
            </a:r>
            <a:r>
              <a:rPr lang="en-US" sz="1600" dirty="0" smtClean="0"/>
              <a:t>ACME: </a:t>
            </a:r>
          </a:p>
          <a:p>
            <a:pPr lvl="0"/>
            <a:r>
              <a:rPr lang="en-US" sz="1600" b="1" dirty="0"/>
              <a:t>	</a:t>
            </a:r>
            <a:r>
              <a:rPr lang="en-US" sz="1600" b="1" dirty="0" smtClean="0"/>
              <a:t>David Randall, </a:t>
            </a:r>
            <a:r>
              <a:rPr lang="en-US" sz="1600" b="1" dirty="0" err="1" smtClean="0"/>
              <a:t>Celal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Konor</a:t>
            </a:r>
            <a:endParaRPr lang="en-US" sz="1600" b="1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Agricultural Impacts on Nitrogen Cycling: Climate and Air Pollution: </a:t>
            </a:r>
            <a:r>
              <a:rPr lang="en-US" sz="1600" b="1" dirty="0" smtClean="0"/>
              <a:t>Peter </a:t>
            </a:r>
            <a:r>
              <a:rPr lang="en-US" sz="1600" b="1" dirty="0"/>
              <a:t>Hess</a:t>
            </a:r>
            <a:r>
              <a:rPr lang="en-US" sz="1600" dirty="0"/>
              <a:t>, Cynthia </a:t>
            </a:r>
            <a:r>
              <a:rPr lang="en-US" sz="1600" dirty="0" err="1" smtClean="0"/>
              <a:t>Nevison</a:t>
            </a:r>
            <a:endParaRPr lang="en-US" sz="1600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Fire</a:t>
            </a:r>
            <a:r>
              <a:rPr lang="en-US" sz="1600" dirty="0"/>
              <a:t>, dust, air and water: Improving aerosol biogeochemistry interactions in </a:t>
            </a:r>
            <a:r>
              <a:rPr lang="en-US" sz="1600" dirty="0" smtClean="0"/>
              <a:t>ACME: </a:t>
            </a:r>
            <a:r>
              <a:rPr lang="en-US" sz="1600" dirty="0"/>
              <a:t>Natalie </a:t>
            </a:r>
            <a:r>
              <a:rPr lang="en-US" sz="1600" dirty="0" err="1" smtClean="0"/>
              <a:t>Mahowald</a:t>
            </a:r>
            <a:r>
              <a:rPr lang="en-US" sz="1600" dirty="0" smtClean="0"/>
              <a:t>, </a:t>
            </a:r>
            <a:r>
              <a:rPr lang="en-US" sz="1600" b="1" dirty="0" smtClean="0"/>
              <a:t>Hess, Moore</a:t>
            </a:r>
            <a:r>
              <a:rPr lang="en-US" sz="1600" dirty="0" smtClean="0"/>
              <a:t>, Bond, </a:t>
            </a:r>
            <a:r>
              <a:rPr lang="en-US" sz="1600" dirty="0" err="1" smtClean="0"/>
              <a:t>Randerson</a:t>
            </a:r>
            <a:r>
              <a:rPr lang="en-US" sz="1600" dirty="0" smtClean="0"/>
              <a:t>    			 (**Yan Feng new from ANL)</a:t>
            </a:r>
            <a:endParaRPr lang="en-US" sz="1600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Improving </a:t>
            </a:r>
            <a:r>
              <a:rPr lang="en-US" sz="1600" dirty="0"/>
              <a:t>Marine Biogeochemistry-Climate Feedbacks in </a:t>
            </a:r>
            <a:r>
              <a:rPr lang="en-US" sz="1600" dirty="0" smtClean="0"/>
              <a:t>ACME:</a:t>
            </a:r>
            <a:r>
              <a:rPr lang="en-US" sz="1600" dirty="0"/>
              <a:t>	</a:t>
            </a:r>
            <a:r>
              <a:rPr lang="en-US" sz="1600" b="1" dirty="0"/>
              <a:t>Keith </a:t>
            </a:r>
            <a:r>
              <a:rPr lang="en-US" sz="1600" b="1" dirty="0" smtClean="0"/>
              <a:t>Moore</a:t>
            </a:r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Investigating </a:t>
            </a:r>
            <a:r>
              <a:rPr lang="en-US" sz="1600" dirty="0"/>
              <a:t>the impacts of changes in land cover and land management on climate using </a:t>
            </a:r>
            <a:r>
              <a:rPr lang="en-US" sz="1600" dirty="0" smtClean="0"/>
              <a:t>ACME:  </a:t>
            </a:r>
            <a:r>
              <a:rPr lang="en-US" sz="1600" b="1" dirty="0" err="1" smtClean="0"/>
              <a:t>Atul</a:t>
            </a:r>
            <a:r>
              <a:rPr lang="en-US" sz="1600" b="1" dirty="0" smtClean="0"/>
              <a:t> Jain</a:t>
            </a:r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Improving </a:t>
            </a:r>
            <a:r>
              <a:rPr lang="en-US" sz="1600" dirty="0"/>
              <a:t>tide-estuary representation in </a:t>
            </a:r>
            <a:r>
              <a:rPr lang="en-US" sz="1600" dirty="0" smtClean="0"/>
              <a:t>MPAS-Ocean:</a:t>
            </a:r>
            <a:r>
              <a:rPr lang="en-US" sz="1600" dirty="0"/>
              <a:t>	Joseph </a:t>
            </a:r>
            <a:r>
              <a:rPr lang="en-US" sz="1600" dirty="0" smtClean="0"/>
              <a:t>Zhang, </a:t>
            </a:r>
            <a:r>
              <a:rPr lang="en-US" sz="1600" dirty="0" err="1" smtClean="0"/>
              <a:t>Fei</a:t>
            </a:r>
            <a:r>
              <a:rPr lang="en-US" sz="1600" dirty="0" smtClean="0"/>
              <a:t> Chai, </a:t>
            </a:r>
            <a:r>
              <a:rPr lang="en-US" sz="1600" b="1" dirty="0" err="1" smtClean="0"/>
              <a:t>Fei</a:t>
            </a:r>
            <a:r>
              <a:rPr lang="en-US" sz="1600" b="1" dirty="0" smtClean="0"/>
              <a:t> Ye</a:t>
            </a:r>
            <a:endParaRPr lang="en-US" sz="1600" b="1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Grid </a:t>
            </a:r>
            <a:r>
              <a:rPr lang="en-US" sz="1600" dirty="0"/>
              <a:t>generation, coupling strategies, and spatially-dependent time stepping for ocean-tidal/estuary systems and other ESM </a:t>
            </a:r>
            <a:r>
              <a:rPr lang="en-US" sz="1600" dirty="0" smtClean="0"/>
              <a:t>components: </a:t>
            </a:r>
            <a:r>
              <a:rPr lang="en-US" sz="1600" dirty="0"/>
              <a:t>Max </a:t>
            </a:r>
            <a:r>
              <a:rPr lang="en-US" sz="1600" dirty="0" err="1"/>
              <a:t>Gunzburger</a:t>
            </a:r>
            <a:r>
              <a:rPr lang="en-US" sz="1600" dirty="0"/>
              <a:t>, </a:t>
            </a:r>
            <a:r>
              <a:rPr lang="en-US" sz="1600" b="1" dirty="0"/>
              <a:t>Lili </a:t>
            </a:r>
            <a:r>
              <a:rPr lang="en-US" sz="1600" b="1" dirty="0" err="1" smtClean="0"/>
              <a:t>Ju</a:t>
            </a:r>
            <a:endParaRPr lang="en-US" sz="1600" b="1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Improving </a:t>
            </a:r>
            <a:r>
              <a:rPr lang="en-US" sz="1600" dirty="0"/>
              <a:t>the interface processes in the DOE/ACME </a:t>
            </a:r>
            <a:r>
              <a:rPr lang="en-US" sz="1600" dirty="0" smtClean="0"/>
              <a:t>model:  </a:t>
            </a:r>
            <a:r>
              <a:rPr lang="en-US" sz="1600" b="1" dirty="0" err="1"/>
              <a:t>Xubin</a:t>
            </a:r>
            <a:r>
              <a:rPr lang="en-US" sz="1600" b="1" dirty="0"/>
              <a:t> </a:t>
            </a:r>
            <a:r>
              <a:rPr lang="en-US" sz="1600" b="1" dirty="0" smtClean="0"/>
              <a:t>Zeng, Michael </a:t>
            </a:r>
            <a:r>
              <a:rPr lang="en-US" sz="1600" b="1" dirty="0" err="1" smtClean="0"/>
              <a:t>Brunke</a:t>
            </a:r>
            <a:endParaRPr lang="en-US" sz="1600" b="1" dirty="0"/>
          </a:p>
          <a:p>
            <a:pPr marL="342900" lvl="0" indent="-342900">
              <a:buAutoNum type="arabicPeriod" startAt="2"/>
            </a:pPr>
            <a:r>
              <a:rPr lang="en-US" sz="1600" dirty="0" smtClean="0"/>
              <a:t>Improved </a:t>
            </a:r>
            <a:r>
              <a:rPr lang="en-US" sz="1600" dirty="0"/>
              <a:t>Efficiency and Coupling of the Radiation Code in the ACME Earth System </a:t>
            </a:r>
            <a:r>
              <a:rPr lang="en-US" sz="1600" dirty="0" smtClean="0"/>
              <a:t>Model: </a:t>
            </a:r>
          </a:p>
          <a:p>
            <a:pPr lvl="0"/>
            <a:r>
              <a:rPr lang="en-US" sz="1600" dirty="0"/>
              <a:t>	</a:t>
            </a:r>
            <a:r>
              <a:rPr lang="en-US" sz="1600" dirty="0" smtClean="0"/>
              <a:t>Eli </a:t>
            </a:r>
            <a:r>
              <a:rPr lang="en-US" sz="1600" dirty="0" err="1"/>
              <a:t>Mlawer</a:t>
            </a:r>
            <a:r>
              <a:rPr lang="en-US" sz="1600" dirty="0"/>
              <a:t>, </a:t>
            </a:r>
            <a:r>
              <a:rPr lang="en-US" sz="1600" b="1" dirty="0"/>
              <a:t>Robert </a:t>
            </a:r>
            <a:r>
              <a:rPr lang="en-US" sz="1600" b="1" dirty="0" err="1" smtClean="0"/>
              <a:t>Pincus</a:t>
            </a:r>
            <a:endParaRPr lang="en-US" sz="2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CMDV (Climate Model Development and Validation) projects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ACME-SM: A Global Climate Model Software Modernization </a:t>
            </a:r>
            <a:r>
              <a:rPr lang="en-US" sz="1600" dirty="0" smtClean="0"/>
              <a:t>Surge: </a:t>
            </a:r>
            <a:r>
              <a:rPr lang="en-US" sz="1600" dirty="0"/>
              <a:t>Salinger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CMDV-MCS</a:t>
            </a:r>
            <a:r>
              <a:rPr lang="en-US" sz="1600" dirty="0"/>
              <a:t>: Use of Remote Sensing and In-situ Observations to Develop and Evaluate Improved Representations of Convection and Clouds for the Accelerated Climate Model for </a:t>
            </a:r>
            <a:r>
              <a:rPr lang="en-US" sz="1600" dirty="0" smtClean="0"/>
              <a:t>Energy: </a:t>
            </a:r>
            <a:r>
              <a:rPr lang="en-US" sz="1600" dirty="0" err="1"/>
              <a:t>Ghan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CMDV-RRM: Representation of clouds and convection across scales in </a:t>
            </a:r>
            <a:r>
              <a:rPr lang="en-US" sz="1600" dirty="0" smtClean="0"/>
              <a:t>ACME: </a:t>
            </a:r>
            <a:r>
              <a:rPr lang="en-US" sz="1600" dirty="0" err="1"/>
              <a:t>Golaz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CMDV-CM4: Coupling  Mechanistically the Convective Motions and Cloud  Macrophysics in a Climate </a:t>
            </a:r>
            <a:r>
              <a:rPr lang="en-US" sz="1600" dirty="0" smtClean="0"/>
              <a:t>Model: Romps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CMDV-Land: Facilitating model development collaboration between </a:t>
            </a:r>
            <a:r>
              <a:rPr lang="en-US" sz="1600" dirty="0" err="1"/>
              <a:t>NGEEArctic</a:t>
            </a:r>
            <a:r>
              <a:rPr lang="en-US" sz="1600" dirty="0"/>
              <a:t>, NGEE-Tropics, and </a:t>
            </a:r>
            <a:r>
              <a:rPr lang="en-US" sz="1600" dirty="0" smtClean="0"/>
              <a:t>ACME: Riley,  Liaisons are Ryan Knox, </a:t>
            </a:r>
            <a:r>
              <a:rPr lang="en-US" sz="1600" dirty="0" err="1" smtClean="0"/>
              <a:t>Teklu</a:t>
            </a:r>
            <a:r>
              <a:rPr lang="en-US" sz="1600" dirty="0" smtClean="0"/>
              <a:t> </a:t>
            </a:r>
            <a:r>
              <a:rPr lang="en-US" sz="1600" dirty="0" err="1" smtClean="0"/>
              <a:t>Tesfa</a:t>
            </a:r>
            <a:r>
              <a:rPr lang="en-US" sz="1600" dirty="0" smtClean="0"/>
              <a:t>, Jennifer Holm &amp; </a:t>
            </a:r>
            <a:r>
              <a:rPr lang="en-US" sz="1600" dirty="0" err="1" smtClean="0"/>
              <a:t>Gangsheng</a:t>
            </a:r>
            <a:r>
              <a:rPr lang="en-US" sz="1600" dirty="0" smtClean="0"/>
              <a:t> Wang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67125" y="10235"/>
            <a:ext cx="6246270" cy="406265"/>
          </a:xfrm>
        </p:spPr>
        <p:txBody>
          <a:bodyPr/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</a:rPr>
              <a:t>New ACME collaborators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4" y="1204000"/>
            <a:ext cx="5756276" cy="2453600"/>
          </a:xfrm>
          <a:prstGeom prst="rect">
            <a:avLst/>
          </a:prstGeom>
        </p:spPr>
      </p:pic>
      <p:sp>
        <p:nvSpPr>
          <p:cNvPr id="44036" name="TextBox 2"/>
          <p:cNvSpPr txBox="1">
            <a:spLocks noChangeArrowheads="1"/>
          </p:cNvSpPr>
          <p:nvPr/>
        </p:nvSpPr>
        <p:spPr bwMode="auto">
          <a:xfrm>
            <a:off x="9525" y="0"/>
            <a:ext cx="913447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54000"/>
                  <a:lumOff val="4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Improving Marine Biogeochemistry-Climate Feedbacks in ACME</a:t>
            </a:r>
            <a:endParaRPr lang="en-US" altLang="en-US" sz="3600" b="1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152400" y="3657600"/>
            <a:ext cx="8046985" cy="30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500" b="1" u="sng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Capturing Biogeochemistry-Climate Feedbacks in ACME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1) Improve Marine Fe Cycle and links to Carbon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2) Carbon, Nitrogen, Oxygen Cycle Interactions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3) Improve Treatment of Dissolved Organic Matter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4) Variable Stoichiometry in all Organic Pools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5) Develop and Apply Offline and Inverse Tools for 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+mn-cs"/>
              </a:rPr>
              <a:t>	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Parameter Optimization and Initialization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-1" y="1208142"/>
            <a:ext cx="35826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Prof. J. Keith Moore*, PI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Prof. Francois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Primeau</a:t>
            </a: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, Co-I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Dr. Rob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Letscher</a:t>
            </a: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, Co-I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University of California, Irvine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* </a:t>
            </a:r>
            <a:r>
              <a:rPr lang="en-US" altLang="en-US" sz="2000" b="1" dirty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- </a:t>
            </a:r>
            <a:r>
              <a:rPr lang="en-US" altLang="en-US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attending </a:t>
            </a:r>
            <a:r>
              <a:rPr lang="en-US" altLang="en-US" sz="2000" b="1" dirty="0">
                <a:solidFill>
                  <a:prstClr val="black"/>
                </a:solidFill>
                <a:latin typeface="Palatino Linotype" panose="02040502050505030304" pitchFamily="18" charset="0"/>
                <a:cs typeface="+mn-cs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2172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9"/>
            <a:ext cx="9146082" cy="59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1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970" y="211848"/>
            <a:ext cx="930497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Fire, dust, air and water: Improving aerosol biogeochemistry interactions in ACME.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27" y="4905844"/>
            <a:ext cx="7472973" cy="175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Natalie </a:t>
            </a:r>
            <a:r>
              <a:rPr lang="en-US" dirty="0" err="1" smtClean="0">
                <a:solidFill>
                  <a:schemeClr val="tx2"/>
                </a:solidFill>
              </a:rPr>
              <a:t>Mahowald</a:t>
            </a:r>
            <a:r>
              <a:rPr lang="en-US" dirty="0" smtClean="0">
                <a:solidFill>
                  <a:schemeClr val="tx2"/>
                </a:solidFill>
              </a:rPr>
              <a:t>, Cornell University (Principal Investigator)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Peter Hess *, Cornell University (Co-Investigator)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J. </a:t>
            </a:r>
            <a:r>
              <a:rPr lang="en-US" dirty="0">
                <a:solidFill>
                  <a:schemeClr val="tx2"/>
                </a:solidFill>
              </a:rPr>
              <a:t>Keith </a:t>
            </a:r>
            <a:r>
              <a:rPr lang="en-US" dirty="0" smtClean="0">
                <a:solidFill>
                  <a:schemeClr val="tx2"/>
                </a:solidFill>
              </a:rPr>
              <a:t>Moore*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sz="3100" dirty="0" smtClean="0">
                <a:solidFill>
                  <a:schemeClr val="tx2"/>
                </a:solidFill>
              </a:rPr>
              <a:t>James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Randerson</a:t>
            </a:r>
            <a:r>
              <a:rPr lang="en-US" dirty="0" smtClean="0">
                <a:solidFill>
                  <a:schemeClr val="tx2"/>
                </a:solidFill>
              </a:rPr>
              <a:t>, University of California, Irvine (Co-Investigators)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Tami Bond, University of Illinois (Co-Investigator)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*Attending </a:t>
            </a:r>
            <a:r>
              <a:rPr lang="en-US" smtClean="0">
                <a:solidFill>
                  <a:schemeClr val="tx2"/>
                </a:solidFill>
              </a:rPr>
              <a:t>this meeting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Macintosh HD:Users:nmm63:Documents:prop:DOE-firesdustwater:proposalschematic2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5"/>
          <a:stretch/>
        </p:blipFill>
        <p:spPr bwMode="auto">
          <a:xfrm>
            <a:off x="299427" y="1626513"/>
            <a:ext cx="5218430" cy="3068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7857" y="1306215"/>
            <a:ext cx="3317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Tasks: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Improve Fe and P emission inventories for combustion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Improve fires in ALM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Apply soluble Fe and P atmospheric processing; use elemental information about dust sources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Improve Fe and P cycling in oceans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Couple land/atmosphere/ocean to look at impact on climate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7162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interface processes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DOE/ACME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PI: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Xubin Zeng, University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Arizona (UA)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Members: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Brunke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Pieter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Hazenberg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Jack Eyre (UA)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ACME meeting: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Xubin Zeng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(Wed),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Brunke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days)</a:t>
            </a:r>
          </a:p>
          <a:p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carry out four tasks: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Task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land-atmosphere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implement and test elevation classes (including dynamic topography over land ice sheets)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ocean-atmosphere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coupling): to evaluate ocean surface fluxes, implement and test  ocean skin temperature scheme, and improve turbulence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land-ocean coupling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to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improve river transport model (to allow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for land-ocean exchange of water).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4: (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snow-sea ice coupling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to help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evaluate and improve snow density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parameterization over sea ice</a:t>
            </a:r>
          </a:p>
          <a:p>
            <a:endParaRPr lang="en-US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1066800" cy="10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oilAlluvialThickne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267200" cy="213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0" y="6019800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of soil and alluvial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(Pelletier et al. 2016)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276" y="1828800"/>
            <a:ext cx="1549400" cy="151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1713724" cy="1371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5715000" y="1981200"/>
            <a:ext cx="1676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429000" y="914400"/>
            <a:ext cx="3810000" cy="758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31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sz="2900" dirty="0">
                <a:solidFill>
                  <a:srgbClr val="FFC000"/>
                </a:solidFill>
                <a:latin typeface="Comic Sans MS" panose="030F0702030302020204" pitchFamily="66" charset="0"/>
              </a:rPr>
              <a:t>Investigating the Impacts of Changes in Land Cover and Land Management </a:t>
            </a:r>
            <a:r>
              <a:rPr lang="en-US" sz="29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on Climate </a:t>
            </a:r>
            <a:r>
              <a:rPr lang="en-US" sz="2900" dirty="0">
                <a:solidFill>
                  <a:srgbClr val="FFC000"/>
                </a:solidFill>
                <a:latin typeface="Comic Sans MS" panose="030F0702030302020204" pitchFamily="66" charset="0"/>
              </a:rPr>
              <a:t>Using </a:t>
            </a:r>
            <a:r>
              <a:rPr lang="en-US" sz="29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ACME</a:t>
            </a:r>
            <a:br>
              <a:rPr lang="en-US" sz="2900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1200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sz="1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2800" dirty="0" smtClean="0">
                <a:solidFill>
                  <a:srgbClr val="66FFFF"/>
                </a:solidFill>
                <a:latin typeface="Comic Sans MS" panose="030F0702030302020204" pitchFamily="66" charset="0"/>
              </a:rPr>
              <a:t>PI: Atul </a:t>
            </a:r>
            <a:r>
              <a:rPr lang="en-US" sz="2800" dirty="0">
                <a:solidFill>
                  <a:srgbClr val="66FFFF"/>
                </a:solidFill>
                <a:latin typeface="Comic Sans MS" panose="030F0702030302020204" pitchFamily="66" charset="0"/>
              </a:rPr>
              <a:t>Jain, University </a:t>
            </a:r>
            <a:r>
              <a:rPr lang="en-US" sz="2800">
                <a:solidFill>
                  <a:srgbClr val="66FFFF"/>
                </a:solidFill>
                <a:latin typeface="Comic Sans MS" panose="030F0702030302020204" pitchFamily="66" charset="0"/>
              </a:rPr>
              <a:t>of </a:t>
            </a:r>
            <a:r>
              <a:rPr lang="en-US" sz="2800" smtClean="0">
                <a:solidFill>
                  <a:srgbClr val="66FFFF"/>
                </a:solidFill>
                <a:latin typeface="Comic Sans MS" panose="030F0702030302020204" pitchFamily="66" charset="0"/>
              </a:rPr>
              <a:t>Illinois </a:t>
            </a:r>
            <a:endParaRPr lang="en-US" sz="31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7" y="1676400"/>
            <a:ext cx="9144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OBJECTIVES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advance the treatment of land disturbance, particularly LULCCs and land management practices, within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GCAM and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couple it with 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ACME </a:t>
            </a: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to fully explore the potential contribution of LULCC and land management practices to future emissions and mitigation opportunities, and terrestrial carbon sources and sinks, and climate change</a:t>
            </a:r>
            <a:r>
              <a:rPr lang="en-US" sz="2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en-US" sz="2600" dirty="0">
                <a:solidFill>
                  <a:schemeClr val="bg1"/>
                </a:solidFill>
                <a:latin typeface="Comic Sans MS" panose="030F0702030302020204" pitchFamily="66" charset="0"/>
              </a:rPr>
              <a:t>To achieve our objective, we propose to pursue the following specific tasks:</a:t>
            </a:r>
            <a:endParaRPr lang="en-US" sz="2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Improving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Historical Distribution of LULCC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Implementation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of Global-Scale Spatial Dynamic Allocation Model (SDAM) of Agricultural Land use Change in GCAM-ACME Coupled Modeling Framework. </a:t>
            </a:r>
            <a:endParaRPr lang="en-US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>
              <a:spcBef>
                <a:spcPts val="1800"/>
              </a:spcBef>
            </a:pP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Modeling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Land Management Practices that Influence Carbon Sinks in Terrestrial Agriculture and Forest Ecosystems and Mitigate Climate Change. </a:t>
            </a:r>
          </a:p>
        </p:txBody>
      </p:sp>
    </p:spTree>
    <p:extLst>
      <p:ext uri="{BB962C8B-B14F-4D97-AF65-F5344CB8AC3E}">
        <p14:creationId xmlns:p14="http://schemas.microsoft.com/office/powerpoint/2010/main" val="271314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605" y="317942"/>
            <a:ext cx="7772400" cy="14700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Agricultural Impacts on Nitrogen Cycling: </a:t>
            </a:r>
            <a:br>
              <a:rPr lang="en-US" sz="2000" b="1" dirty="0" smtClean="0"/>
            </a:br>
            <a:r>
              <a:rPr lang="en-US" sz="2000" b="1" dirty="0" smtClean="0"/>
              <a:t>Climate and Air Pollution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Peter Hess (PI), Jeff </a:t>
            </a:r>
            <a:r>
              <a:rPr lang="en-US" sz="2000" dirty="0" err="1" smtClean="0"/>
              <a:t>Melkonian</a:t>
            </a:r>
            <a:r>
              <a:rPr lang="en-US" sz="2000" dirty="0" smtClean="0"/>
              <a:t>, Cynthia </a:t>
            </a:r>
            <a:r>
              <a:rPr lang="en-US" sz="2000" dirty="0" err="1" smtClean="0"/>
              <a:t>Nevison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36371" cy="1891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005" y="48987"/>
            <a:ext cx="1524000" cy="1738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417673"/>
            <a:ext cx="608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What are the climate and air-quality impacts of agricultural practices on the nitrogen cycle and how will these change with climate, with changes in agricultural practices and with increases in food demand? 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455" y="3618002"/>
            <a:ext cx="5317739" cy="294373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40" y="3958168"/>
            <a:ext cx="1431462" cy="206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255" y="751502"/>
            <a:ext cx="8823366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BER SciDAC4 Opportunities 1681 (Lab-led) and 1682 (Lab or University), pre-proposals Jan 17, proposals March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RGCM PI meeting (ACME “Town Hall” and GL-SFA-lead side meeting) – coordination with RGCM analysis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AGU – informal ACME gatherings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AGU Town Hall on DOE-NSF-NASA ice sheet modeling and observations (Thursday at 12:30)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ACME Spring all-hands 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meeting June 5-7,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Ice sheet modeling/observation workshop (Sep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ACME II whitepaper </a:t>
            </a:r>
            <a:r>
              <a:rPr 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Sep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ACME v1 release (Dec 2017)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ACME II proposal due (Feb 2018)</a:t>
            </a:r>
            <a:endParaRPr lang="en-US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ESM – IPA or Lab-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detailee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search to help with ESM program (email your interest before AGU)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615553"/>
          </a:xfrm>
        </p:spPr>
        <p:txBody>
          <a:bodyPr/>
          <a:lstStyle/>
          <a:p>
            <a:pPr lvl="0" algn="ctr"/>
            <a:r>
              <a:rPr lang="en-US" sz="4000" dirty="0" smtClean="0">
                <a:solidFill>
                  <a:srgbClr val="C00000"/>
                </a:solidFill>
              </a:rPr>
              <a:t>Upcoming activities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0" y="445729"/>
            <a:ext cx="8871045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Science results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V1 tuning and debugging challenges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V1 science products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publications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capabilities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softwares</a:t>
            </a: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	support for v1-release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V2-v3 science and simulation plan updates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Integration and coordination with new ESM1482 projects and CMDV projects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Software “education” needs for project (CMDV-SM,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Heroux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CIME – what is CIME? (Rob and Marianna)</a:t>
            </a: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Workflow – Group plans and project plans/hopes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559" y="236491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Meeting goals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7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31231"/>
            <a:ext cx="8229600" cy="510909"/>
          </a:xfrm>
        </p:spPr>
        <p:txBody>
          <a:bodyPr/>
          <a:lstStyle/>
          <a:p>
            <a:pPr lvl="0" algn="ctr"/>
            <a:r>
              <a:rPr lang="en-US" sz="3200" dirty="0" smtClean="0">
                <a:solidFill>
                  <a:srgbClr val="C00000"/>
                </a:solidFill>
              </a:rPr>
              <a:t>Thanks!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0341"/>
          <a:stretch/>
        </p:blipFill>
        <p:spPr>
          <a:xfrm>
            <a:off x="0" y="4827914"/>
            <a:ext cx="9144000" cy="1808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3277" r="3429"/>
          <a:stretch/>
        </p:blipFill>
        <p:spPr>
          <a:xfrm>
            <a:off x="0" y="0"/>
            <a:ext cx="9144000" cy="456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3847" y="4081181"/>
            <a:ext cx="3559629" cy="746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ACME team members?</a:t>
            </a:r>
          </a:p>
          <a:p>
            <a:pPr algn="ctr"/>
            <a:r>
              <a:rPr lang="en-US" b="1" dirty="0" smtClean="0"/>
              <a:t>Guests</a:t>
            </a:r>
            <a:r>
              <a:rPr lang="en-US" b="1" dirty="0"/>
              <a:t>?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237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684" y="822862"/>
            <a:ext cx="8225195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Computational: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ALCC </a:t>
            </a:r>
            <a:r>
              <a:rPr lang="en-US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211M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hrs</a:t>
            </a: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(158M ALCF, 53M OLCF)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INCITE 278M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hrs</a:t>
            </a:r>
            <a:r>
              <a:rPr lang="en-US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(128M ALCF, 150M OLCF)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NESAP – NERSC-Cori early access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CAAR – OLCF-Summit early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ECP “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Exascale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Computing Program” (ASCR-facilities program) proposal award [SNL-Taylor is PI]</a:t>
            </a:r>
          </a:p>
          <a:p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ACME “Anvil” 120 nodes on ANL’s Blues cluster, for debugging and short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NESAP and CAAR projects both need postdocs – people with computational-climate expertise to work at LBNL and ORNL with ACME codes</a:t>
            </a:r>
          </a:p>
          <a:p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DOE-SC Graduate Student Research Program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Topic on computational climate modeling, supports graduate student time at DOE Laboratory, applications due Nov 21!</a:t>
            </a:r>
          </a:p>
          <a:p>
            <a:endParaRPr lang="en-US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684" y="426496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news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0"/>
            <a:ext cx="2520199" cy="10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1366577" y="2844079"/>
            <a:ext cx="6410846" cy="313932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3"/>
              </a:rPr>
              <a:t>Dorothy.Koch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@science.doe.gov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None/>
              <a:tabLst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ACME: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 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climatemodeling.science.energy.gov/projects/accelerated-climate-modeling-energy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Earth System Modeling:</a:t>
            </a: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://science.energy.gov/ber/research/cesd/earth-system-modeling-program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684" y="822862"/>
            <a:ext cx="8225195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Project started July 2014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Review (6 month) January 2015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Review (18 months) June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Relaxation of timeline for model release and next proposal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Sep 2017 whitepaper for ACME II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Dec 2017 v1 release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Feb 2018 ACME II proposal 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Clear and concise articulation of ACME’s unique (science and software) capabilities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Concerns about tuning and initialization challenges for high-resolution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Performance progress and strategy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Integration of CMDV-SM project with ACME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684" y="426496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review and timeline                     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00" y="744204"/>
            <a:ext cx="8840316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“Tuning”, “initialization” of high-resolution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V1 Model release plans, documentation and “support”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Individual’s commitment to the project – does phase II need a different configuration of project team, with a core group of full-time committed individuals?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Computer resources – reality check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High-resolution coupled model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ALCF, OLCF allocations: about 190 years of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E.g. 50 years of debugging, 30 years of stabilization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Maybe 100 years of 1850 simulation?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Science? Phenomena of interest: synoptic features, tropical cyclones, orographic effects, precipitation diurnal cycle, </a:t>
            </a:r>
            <a:r>
              <a:rPr lang="en-US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mesoscale eddy-resolution effects, </a:t>
            </a:r>
            <a:r>
              <a:rPr lang="en-US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boundary current resolution and transports</a:t>
            </a:r>
            <a:endParaRPr lang="en-US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Low-resolution coupled model (NERSC – with Cori-2 early access??)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CMIP deck 60M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Water cycle (3 scenarios, 3 ensembles, 100 years) 45M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RR (N-Am and Asia) 90M</a:t>
            </a:r>
          </a:p>
          <a:p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BGC experiments – not yet accounted for – ensembles on ALCF/OLCF or use part of NERSC or expansion of Blues-Anvil???</a:t>
            </a:r>
            <a:endParaRPr lang="en-US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18" y="204428"/>
            <a:ext cx="8712926" cy="824841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ACME challenges, simulation and science plan?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ACME management updates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199" y="762000"/>
            <a:ext cx="6986649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tx2"/>
                </a:solidFill>
              </a:rPr>
              <a:t>ACME Council</a:t>
            </a:r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Dave Bader, Chair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Executive Committee: R. Leung, M. Taylor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R. Jacob, P. Jones, P. </a:t>
            </a:r>
            <a:r>
              <a:rPr lang="en-US" sz="1600" dirty="0" err="1" smtClean="0">
                <a:solidFill>
                  <a:schemeClr val="tx1"/>
                </a:solidFill>
              </a:rPr>
              <a:t>Rasch</a:t>
            </a:r>
            <a:r>
              <a:rPr lang="en-US" sz="1600" dirty="0" smtClean="0">
                <a:solidFill>
                  <a:schemeClr val="tx1"/>
                </a:solidFill>
              </a:rPr>
              <a:t>, P. Thornton, D. Williams, T. </a:t>
            </a:r>
            <a:r>
              <a:rPr lang="en-US" sz="1600" dirty="0" err="1" smtClean="0">
                <a:solidFill>
                  <a:schemeClr val="tx1"/>
                </a:solidFill>
              </a:rPr>
              <a:t>Ringler</a:t>
            </a:r>
            <a:r>
              <a:rPr lang="en-US" sz="1600" dirty="0" smtClean="0">
                <a:solidFill>
                  <a:schemeClr val="tx1"/>
                </a:solidFill>
              </a:rPr>
              <a:t>, W. Riley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Ex Officio: J. Hack, W. Large, E. Ng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</a:rPr>
              <a:t>Executive Committee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Chair: D. Bader  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Scientist: Ruby Leung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Chief Computational Scientist: Mark Taylor </a:t>
            </a: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2057400"/>
            <a:ext cx="3886200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Project Engineer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600" dirty="0" err="1" smtClean="0">
                <a:solidFill>
                  <a:schemeClr val="tx1"/>
                </a:solidFill>
              </a:rPr>
              <a:t>Renata</a:t>
            </a:r>
            <a:r>
              <a:rPr lang="en-US" sz="1600" dirty="0" smtClean="0">
                <a:solidFill>
                  <a:schemeClr val="tx1"/>
                </a:solidFill>
              </a:rPr>
              <a:t> McCoy</a:t>
            </a:r>
            <a:endParaRPr lang="en-US" dirty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35814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Coupled Simulation  Group</a:t>
            </a:r>
            <a:endParaRPr lang="en-US" sz="1400" dirty="0" smtClean="0"/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5814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Coupled  </a:t>
            </a:r>
            <a:r>
              <a:rPr lang="en-US" sz="1600" b="1" dirty="0" err="1" smtClean="0">
                <a:solidFill>
                  <a:srgbClr val="1F497D"/>
                </a:solidFill>
              </a:rPr>
              <a:t>Sim</a:t>
            </a:r>
            <a:r>
              <a:rPr lang="en-US" sz="1600" b="1" dirty="0" smtClean="0">
                <a:solidFill>
                  <a:srgbClr val="1F497D"/>
                </a:solidFill>
              </a:rPr>
              <a:t>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7010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Dean Williams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Val </a:t>
            </a:r>
            <a:r>
              <a:rPr lang="en-US" sz="1400" dirty="0" err="1" smtClean="0">
                <a:solidFill>
                  <a:schemeClr val="tx1"/>
                </a:solidFill>
              </a:rPr>
              <a:t>Anantharaj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010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Workflow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48006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Software Eng./Coupler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Rob Jacob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Andy Salinger</a:t>
            </a:r>
            <a:r>
              <a:rPr lang="en-US" sz="1400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48006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r>
              <a:rPr lang="en-US" sz="1600" b="1" dirty="0" smtClean="0">
                <a:solidFill>
                  <a:srgbClr val="1F497D"/>
                </a:solidFill>
              </a:rPr>
              <a:t>SE/Coupler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59055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rgbClr val="1F497D"/>
                </a:solidFill>
              </a:rPr>
              <a:t>Performance/ Algorithms  Group</a:t>
            </a:r>
            <a:endParaRPr lang="en-US" sz="14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Jones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Pat Worley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9055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srgbClr val="1F497D"/>
                </a:solidFill>
              </a:rPr>
              <a:t>Perf</a:t>
            </a:r>
            <a:r>
              <a:rPr lang="en-US" sz="1600" b="1" dirty="0" smtClean="0">
                <a:solidFill>
                  <a:srgbClr val="1F497D"/>
                </a:solidFill>
              </a:rPr>
              <a:t>. / Alg.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52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Land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Peter Thornton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William Riley 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Kate Calvin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52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Land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Leaders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 </a:t>
            </a: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438400" y="3124200"/>
            <a:ext cx="19812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Atmosphere  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Phil </a:t>
            </a:r>
            <a:r>
              <a:rPr lang="en-US" sz="1400" dirty="0" err="1" smtClean="0">
                <a:solidFill>
                  <a:schemeClr val="tx1"/>
                </a:solidFill>
              </a:rPr>
              <a:t>Rasch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1400" dirty="0" err="1" smtClean="0">
                <a:solidFill>
                  <a:schemeClr val="tx1"/>
                </a:solidFill>
              </a:rPr>
              <a:t>Shaocheng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Xie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438400" y="4038600"/>
            <a:ext cx="1981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/>
          </a:p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1F497D"/>
                </a:solidFill>
              </a:rPr>
              <a:t>Atmosphere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219200" y="4648200"/>
            <a:ext cx="20574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  <a:endParaRPr lang="en-US" sz="1600" b="1" dirty="0" smtClean="0"/>
          </a:p>
          <a:p>
            <a:pPr algn="ctr">
              <a:lnSpc>
                <a:spcPct val="80000"/>
              </a:lnSpc>
            </a:pP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</a:t>
            </a: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Group</a:t>
            </a:r>
            <a:endParaRPr lang="en-US" sz="1600" dirty="0" smtClean="0">
              <a:solidFill>
                <a:srgbClr val="1F497D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Todd </a:t>
            </a:r>
            <a:r>
              <a:rPr lang="en-US" sz="1400" dirty="0" err="1" smtClean="0">
                <a:solidFill>
                  <a:schemeClr val="tx1"/>
                </a:solidFill>
              </a:rPr>
              <a:t>Ringler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Steve Price</a:t>
            </a:r>
          </a:p>
          <a:p>
            <a:pPr algn="ctr">
              <a:lnSpc>
                <a:spcPct val="80000"/>
              </a:lnSpc>
            </a:pPr>
            <a:endParaRPr lang="en-US" sz="1600" dirty="0" smtClean="0"/>
          </a:p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219200" y="5562600"/>
            <a:ext cx="2057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4000"/>
                </a:schemeClr>
              </a:gs>
              <a:gs pos="80000">
                <a:schemeClr val="accent1">
                  <a:shade val="93000"/>
                  <a:satMod val="130000"/>
                  <a:alpha val="24000"/>
                </a:schemeClr>
              </a:gs>
              <a:gs pos="100000">
                <a:schemeClr val="accent1">
                  <a:shade val="94000"/>
                  <a:satMod val="135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 </a:t>
            </a:r>
          </a:p>
          <a:p>
            <a:pPr algn="ctr">
              <a:lnSpc>
                <a:spcPct val="80000"/>
              </a:lnSpc>
            </a:pPr>
            <a:endParaRPr lang="en-US" sz="1000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1F497D"/>
                </a:solidFill>
              </a:rPr>
              <a:t>Ocean/Ice Task</a:t>
            </a:r>
            <a:r>
              <a:rPr lang="en-US" sz="1600" dirty="0">
                <a:solidFill>
                  <a:srgbClr val="1F497D"/>
                </a:solidFill>
              </a:rPr>
              <a:t> </a:t>
            </a:r>
            <a:r>
              <a:rPr lang="en-US" sz="1600" dirty="0" smtClean="0">
                <a:solidFill>
                  <a:srgbClr val="1F497D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Leaders </a:t>
            </a:r>
            <a:endParaRPr lang="en-US" sz="1600" dirty="0" smtClean="0"/>
          </a:p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616450" y="1905000"/>
            <a:ext cx="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" idx="3"/>
            <a:endCxn id="8" idx="1"/>
          </p:cNvCxnSpPr>
          <p:nvPr/>
        </p:nvCxnSpPr>
        <p:spPr>
          <a:xfrm>
            <a:off x="4419600" y="25146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66800" y="3048000"/>
            <a:ext cx="693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0" idx="0"/>
            <a:endCxn id="40" idx="0"/>
          </p:cNvCxnSpPr>
          <p:nvPr/>
        </p:nvCxnSpPr>
        <p:spPr>
          <a:xfrm>
            <a:off x="6934200" y="556260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9024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2279650" y="3048000"/>
            <a:ext cx="0" cy="16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912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010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912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0010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066800" y="30480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463925" y="30448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66800" y="3962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463925" y="3956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279650" y="548005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16450" y="5483225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6902450" y="5486400"/>
            <a:ext cx="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-56012" t="13258" r="105775" b="-13258"/>
          <a:stretch/>
        </p:blipFill>
        <p:spPr>
          <a:xfrm>
            <a:off x="-11439841" y="1786890"/>
            <a:ext cx="10106342" cy="80467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193" t="4181" r="4354" b="10595"/>
          <a:stretch/>
        </p:blipFill>
        <p:spPr bwMode="auto">
          <a:xfrm>
            <a:off x="0" y="242047"/>
            <a:ext cx="9144000" cy="6037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05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0" y="201706"/>
            <a:ext cx="9020175" cy="458587"/>
          </a:xfrm>
        </p:spPr>
        <p:txBody>
          <a:bodyPr/>
          <a:lstStyle/>
          <a:p>
            <a:pPr lvl="0" algn="ctr"/>
            <a:r>
              <a:rPr lang="en-US" sz="2800" dirty="0">
                <a:solidFill>
                  <a:srgbClr val="C00000"/>
                </a:solidFill>
              </a:rPr>
              <a:t>8</a:t>
            </a:r>
            <a:r>
              <a:rPr lang="en-US" sz="2800" dirty="0" smtClean="0">
                <a:solidFill>
                  <a:srgbClr val="C00000"/>
                </a:solidFill>
              </a:rPr>
              <a:t> ACME publication highlights since June 2016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052" t="16916" r="14726" b="12634"/>
          <a:stretch/>
        </p:blipFill>
        <p:spPr bwMode="auto">
          <a:xfrm>
            <a:off x="0" y="765633"/>
            <a:ext cx="9144000" cy="5635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5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19" y="1208463"/>
            <a:ext cx="8673738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Acknowledge DOE-Office of Science- BER-ACME (see Confluence website for wording)</a:t>
            </a:r>
          </a:p>
          <a:p>
            <a:pPr marL="342900" indent="-342900">
              <a:buAutoNum type="arabicPeriod"/>
            </a:pPr>
            <a:endParaRPr lang="en-US" sz="2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Upload a highlight to the modeling website using their new format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hlinkClick r:id="rId2"/>
              </a:rPr>
              <a:t>://climatemodeling.science.energy.gov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Send me a copy of the highlight (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ppt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paragraph-description and pdf of the paper)</a:t>
            </a:r>
          </a:p>
          <a:p>
            <a:pPr marL="342900" indent="-342900">
              <a:buAutoNum type="arabicPeriod"/>
            </a:pPr>
            <a:endParaRPr lang="en-US" sz="20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Also make highlights for major capabilities or software releases!</a:t>
            </a:r>
          </a:p>
          <a:p>
            <a:pPr marL="342900" indent="-342900">
              <a:buAutoNum type="arabicPeriod"/>
            </a:pPr>
            <a:endParaRPr lang="en-US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3684" y="426496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Publications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883" y="875584"/>
            <a:ext cx="857398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ACME: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CIME - Software infrastructure, scripts, mapping capabilities, so far CSEG and ACME-software groups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CICE Consortium – kick-off meeting in October 2016, many climate/operational centers</a:t>
            </a:r>
          </a:p>
          <a:p>
            <a:endParaRPr lang="en-US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ESM: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CEDS (Steve Smith et al): Emissions Data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MARBL (Matt Long et al): Modular Ocean BGC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LULC history (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Hurtt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et al): new land-use dataset for CMIP6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1817"/>
            <a:ext cx="8229600" cy="458587"/>
          </a:xfrm>
        </p:spPr>
        <p:txBody>
          <a:bodyPr/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ESM and ACME community activity update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B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59331</TotalTime>
  <Words>1341</Words>
  <Application>Microsoft Office PowerPoint</Application>
  <PresentationFormat>On-screen Show (4:3)</PresentationFormat>
  <Paragraphs>252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Comic Sans MS</vt:lpstr>
      <vt:lpstr>Georgia</vt:lpstr>
      <vt:lpstr>Palatino Linotype</vt:lpstr>
      <vt:lpstr>Rod</vt:lpstr>
      <vt:lpstr>Symbol</vt:lpstr>
      <vt:lpstr>Times New Roman</vt:lpstr>
      <vt:lpstr>Trebuchet MS</vt:lpstr>
      <vt:lpstr>Wingdings</vt:lpstr>
      <vt:lpstr>Default Theme</vt:lpstr>
      <vt:lpstr>1_Default Design</vt:lpstr>
      <vt:lpstr>Office Theme</vt:lpstr>
      <vt:lpstr>1_Office Theme</vt:lpstr>
      <vt:lpstr>2_Office Theme</vt:lpstr>
      <vt:lpstr>Slipstream</vt:lpstr>
      <vt:lpstr>Accelerated Climate Model for Energy “Most-Hands” Meeting November 9-11, 2016 Denver, CO</vt:lpstr>
      <vt:lpstr>ACME news </vt:lpstr>
      <vt:lpstr>ACME review and timeline                       </vt:lpstr>
      <vt:lpstr>ACME challenges, simulation and science plan?</vt:lpstr>
      <vt:lpstr>ACME management updates </vt:lpstr>
      <vt:lpstr>PowerPoint Presentation</vt:lpstr>
      <vt:lpstr>8 ACME publication highlights since June 2016</vt:lpstr>
      <vt:lpstr>Publications</vt:lpstr>
      <vt:lpstr>ESM and ACME community activity update</vt:lpstr>
      <vt:lpstr>New ACME collaborators</vt:lpstr>
      <vt:lpstr>PowerPoint Presentation</vt:lpstr>
      <vt:lpstr>PowerPoint Presentation</vt:lpstr>
      <vt:lpstr>Fire, dust, air and water: Improving aerosol biogeochemistry interactions in ACME. </vt:lpstr>
      <vt:lpstr>PowerPoint Presentation</vt:lpstr>
      <vt:lpstr>Investigating the Impacts of Changes in Land Cover and Land Management on Climate Using ACME  PI: Atul Jain, University of Illinois </vt:lpstr>
      <vt:lpstr>Agricultural Impacts on Nitrogen Cycling:  Climate and Air Pollution  Peter Hess (PI), Jeff Melkonian, Cynthia Nevison </vt:lpstr>
      <vt:lpstr>Upcoming activities</vt:lpstr>
      <vt:lpstr>Meeting goals</vt:lpstr>
      <vt:lpstr>Thanks!</vt:lpstr>
      <vt:lpstr>PowerPoint Presentation</vt:lpstr>
    </vt:vector>
  </TitlesOfParts>
  <Company>ORNL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Koch, Dorothy</cp:lastModifiedBy>
  <cp:revision>1160</cp:revision>
  <dcterms:created xsi:type="dcterms:W3CDTF">2011-09-18T17:15:55Z</dcterms:created>
  <dcterms:modified xsi:type="dcterms:W3CDTF">2016-11-09T21:22:57Z</dcterms:modified>
</cp:coreProperties>
</file>