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  <p:sldMasterId id="2147483934" r:id="rId2"/>
  </p:sldMasterIdLst>
  <p:notesMasterIdLst>
    <p:notesMasterId r:id="rId17"/>
  </p:notesMasterIdLst>
  <p:handoutMasterIdLst>
    <p:handoutMasterId r:id="rId18"/>
  </p:handoutMasterIdLst>
  <p:sldIdLst>
    <p:sldId id="257" r:id="rId3"/>
    <p:sldId id="534" r:id="rId4"/>
    <p:sldId id="539" r:id="rId5"/>
    <p:sldId id="518" r:id="rId6"/>
    <p:sldId id="540" r:id="rId7"/>
    <p:sldId id="541" r:id="rId8"/>
    <p:sldId id="542" r:id="rId9"/>
    <p:sldId id="510" r:id="rId10"/>
    <p:sldId id="543" r:id="rId11"/>
    <p:sldId id="536" r:id="rId12"/>
    <p:sldId id="546" r:id="rId13"/>
    <p:sldId id="544" r:id="rId14"/>
    <p:sldId id="545" r:id="rId15"/>
    <p:sldId id="378" r:id="rId16"/>
  </p:sldIdLst>
  <p:sldSz cx="9144000" cy="6858000" type="screen4x3"/>
  <p:notesSz cx="6980238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92">
          <p15:clr>
            <a:srgbClr val="A4A3A4"/>
          </p15:clr>
        </p15:guide>
        <p15:guide id="2" pos="1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66"/>
    <a:srgbClr val="207A00"/>
    <a:srgbClr val="333300"/>
    <a:srgbClr val="E7E38B"/>
    <a:srgbClr val="C93783"/>
    <a:srgbClr val="00CC66"/>
    <a:srgbClr val="B34DAC"/>
    <a:srgbClr val="FCD2F9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9" autoAdjust="0"/>
    <p:restoredTop sz="96154" autoAdjust="0"/>
  </p:normalViewPr>
  <p:slideViewPr>
    <p:cSldViewPr snapToGrid="0" showGuides="1">
      <p:cViewPr>
        <p:scale>
          <a:sx n="80" d="100"/>
          <a:sy n="80" d="100"/>
        </p:scale>
        <p:origin x="-984" y="12"/>
      </p:cViewPr>
      <p:guideLst>
        <p:guide orient="horz" pos="992"/>
        <p:guide pos="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4463" y="0"/>
            <a:ext cx="302418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FB72-CC21-46BA-8738-4D8C50C56A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024188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4463" y="8685213"/>
            <a:ext cx="3024187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025C0-48A8-45C9-BE22-4BA7B3CF5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88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5402" cy="457513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256" y="0"/>
            <a:ext cx="3025402" cy="457513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1C41CFA0-1ADC-43DA-A5FC-1F993C9A29E0}" type="datetimeFigureOut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6" tIns="45208" rIns="90416" bIns="452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656" y="4344025"/>
            <a:ext cx="5582926" cy="4114488"/>
          </a:xfrm>
          <a:prstGeom prst="rect">
            <a:avLst/>
          </a:prstGeom>
        </p:spPr>
        <p:txBody>
          <a:bodyPr vert="horz" lIns="90416" tIns="45208" rIns="90416" bIns="452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4926"/>
            <a:ext cx="3025402" cy="457513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256" y="8684926"/>
            <a:ext cx="3025402" cy="457513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85130FC8-67AB-4DCD-8CD9-C9CD440679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509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3256" y="8684926"/>
            <a:ext cx="3025402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5A2188EC-5C0F-4002-9E6C-8C7B2ACAA668}" type="slidenum">
              <a:rPr lang="en-US"/>
              <a:pPr eaLnBrk="0" hangingPunct="0"/>
              <a:t>1</a:t>
            </a:fld>
            <a:endParaRPr lang="en-US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4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6375" y="1162050"/>
            <a:ext cx="4183063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DOE PM:  Dan Stover</a:t>
            </a:r>
          </a:p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PI Stan </a:t>
            </a:r>
            <a:r>
              <a:rPr lang="en-US" dirty="0" err="1">
                <a:latin typeface="Calibri" pitchFamily="34" charset="0"/>
                <a:ea typeface="ＭＳ Ｐゴシック" pitchFamily="34" charset="-128"/>
              </a:rPr>
              <a:t>Wullschleger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Key message: Fully 3-D biogeochemical</a:t>
            </a:r>
            <a:r>
              <a:rPr lang="en-US" baseline="0" dirty="0">
                <a:latin typeface="Calibri" pitchFamily="34" charset="0"/>
                <a:ea typeface="ＭＳ Ｐゴシック" pitchFamily="34" charset="-128"/>
              </a:rPr>
              <a:t> reactive transport model coupled with Land model; allows for including key mechanisms across scales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r>
              <a:rPr lang="en-US" dirty="0"/>
              <a:t>PFLOTRAN is an open source, state-of-the-art massively parallel subsurface flow and reactive transport model for describing surface and subsurface processes. 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31676">
              <a:defRPr/>
            </a:pPr>
            <a:r>
              <a:rPr lang="en-US" b="1" dirty="0"/>
              <a:t>Science.  </a:t>
            </a:r>
            <a:r>
              <a:rPr lang="en-US" dirty="0"/>
              <a:t>Examined the numerical challenges of introducing a reactive transport model (i.e., PFLOTRAN) into the land surface model of a Earth System Model (like ACME).  </a:t>
            </a:r>
          </a:p>
          <a:p>
            <a:pPr defTabSz="931676">
              <a:defRPr/>
            </a:pPr>
            <a:endParaRPr lang="en-US" dirty="0"/>
          </a:p>
          <a:p>
            <a:r>
              <a:rPr lang="en-US" b="1" dirty="0"/>
              <a:t>Significance.  </a:t>
            </a:r>
            <a:r>
              <a:rPr lang="en-US" dirty="0"/>
              <a:t>PFLOTRAN provides accurate and mechanistic representation of terrestrial biogeochemistry processes and a flexible framework to test and implement new reaction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76">
              <a:defRPr/>
            </a:pPr>
            <a:fld id="{8F0D04E2-E3BA-4E3A-B019-3A9508EBD706}" type="slidenum">
              <a:rPr lang="en-US" sz="1800" kern="0">
                <a:solidFill>
                  <a:prstClr val="black"/>
                </a:solidFill>
              </a:rPr>
              <a:pPr defTabSz="931676">
                <a:defRPr/>
              </a:pPr>
              <a:t>11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2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64947C33-2F06-493D-855A-E29A4E23125C}" type="slidenum">
              <a:rPr lang="en-US" smtClean="0">
                <a:latin typeface="Arial" pitchFamily="34" charset="0"/>
                <a:cs typeface="Arial" pitchFamily="34" charset="0"/>
              </a:rPr>
              <a:pPr eaLnBrk="0" hangingPunct="0"/>
              <a:t>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129762-97_face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424113"/>
            <a:ext cx="115728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clouds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11263"/>
            <a:ext cx="115093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7"/>
          <p:cNvGrpSpPr>
            <a:grpSpLocks/>
          </p:cNvGrpSpPr>
          <p:nvPr userDrawn="1"/>
        </p:nvGrpSpPr>
        <p:grpSpPr bwMode="auto">
          <a:xfrm>
            <a:off x="0" y="6056313"/>
            <a:ext cx="9145588" cy="806450"/>
            <a:chOff x="0" y="6634186"/>
            <a:chExt cx="9145770" cy="228600"/>
          </a:xfrm>
        </p:grpSpPr>
        <p:sp>
          <p:nvSpPr>
            <p:cNvPr id="14" name="Rectangle 15"/>
            <p:cNvSpPr/>
            <p:nvPr userDrawn="1"/>
          </p:nvSpPr>
          <p:spPr bwMode="auto">
            <a:xfrm>
              <a:off x="2360660" y="6634186"/>
              <a:ext cx="6785110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15" name="Rectangle 16"/>
            <p:cNvSpPr/>
            <p:nvPr userDrawn="1"/>
          </p:nvSpPr>
          <p:spPr bwMode="auto">
            <a:xfrm>
              <a:off x="0" y="6634186"/>
              <a:ext cx="2333671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6" name="TextBox 44"/>
          <p:cNvSpPr txBox="1"/>
          <p:nvPr userDrawn="1"/>
        </p:nvSpPr>
        <p:spPr>
          <a:xfrm>
            <a:off x="2362200" y="6172200"/>
            <a:ext cx="1504950" cy="59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Office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of Science</a:t>
            </a:r>
          </a:p>
        </p:txBody>
      </p:sp>
      <p:sp>
        <p:nvSpPr>
          <p:cNvPr id="17" name="TextBox 46"/>
          <p:cNvSpPr txBox="1"/>
          <p:nvPr userDrawn="1"/>
        </p:nvSpPr>
        <p:spPr>
          <a:xfrm>
            <a:off x="5362575" y="6305550"/>
            <a:ext cx="3629025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chemeClr val="bg1"/>
                </a:solidFill>
              </a:rPr>
              <a:t>Office of Biological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and Environmental Research</a:t>
            </a:r>
          </a:p>
        </p:txBody>
      </p:sp>
      <p:pic>
        <p:nvPicPr>
          <p:cNvPr id="18" name="Picture 18" descr="New_DOE_Logo_BLACK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0813" y="6229350"/>
            <a:ext cx="20701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8" descr="pict1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1154113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0" descr="pict3.png"/>
          <p:cNvPicPr>
            <a:picLocks noChangeAspect="1"/>
          </p:cNvPicPr>
          <p:nvPr userDrawn="1"/>
        </p:nvPicPr>
        <p:blipFill>
          <a:blip r:embed="rId6" cstate="screen">
            <a:lum bright="14000" contrast="38000"/>
          </a:blip>
          <a:srcRect/>
          <a:stretch>
            <a:fillRect/>
          </a:stretch>
        </p:blipFill>
        <p:spPr bwMode="auto">
          <a:xfrm>
            <a:off x="0" y="3633788"/>
            <a:ext cx="11620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procholorococcus marinus cropped.tif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4843463"/>
            <a:ext cx="116046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23"/>
          <p:cNvSpPr txBox="1">
            <a:spLocks noChangeArrowheads="1"/>
          </p:cNvSpPr>
          <p:nvPr userDrawn="1"/>
        </p:nvSpPr>
        <p:spPr>
          <a:xfrm>
            <a:off x="1317330" y="2744569"/>
            <a:ext cx="3073400" cy="6463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>
              <a:buFont typeface="Symbol" pitchFamily="18" charset="2"/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subtitle style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itle 35"/>
          <p:cNvSpPr txBox="1">
            <a:spLocks/>
          </p:cNvSpPr>
          <p:nvPr userDrawn="1"/>
        </p:nvSpPr>
        <p:spPr>
          <a:xfrm>
            <a:off x="1317329" y="1147078"/>
            <a:ext cx="6377629" cy="5355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>
              <a:defRPr sz="3200" b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 to edit Master title style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2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4" y="2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8" y="67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21203"/>
          <a:stretch/>
        </p:blipFill>
        <p:spPr bwMode="auto">
          <a:xfrm>
            <a:off x="4934680" y="811971"/>
            <a:ext cx="2130752" cy="2152275"/>
          </a:xfrm>
          <a:prstGeom prst="ellipse">
            <a:avLst/>
          </a:prstGeom>
          <a:blipFill>
            <a:blip r:embed="rId4"/>
            <a:stretch>
              <a:fillRect l="-19758" t="-92480" r="-25422" b="-45429"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3" y="139108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119" y="2728864"/>
            <a:ext cx="1645920" cy="1645920"/>
          </a:xfrm>
          <a:prstGeom prst="ellipse">
            <a:avLst/>
          </a:prstGeom>
          <a:blipFill>
            <a:blip r:embed="rId4"/>
            <a:stretch>
              <a:fillRect l="-19758" t="-92480" r="-25422" b="-45429"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12864"/>
            <a:ext cx="4160172" cy="923330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9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5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E7640"/>
                </a:solidFill>
                <a:latin typeface="Arial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latin typeface="Arial"/>
              </a:rPr>
            </a:br>
            <a:r>
              <a:rPr lang="en-US" sz="1000" dirty="0">
                <a:solidFill>
                  <a:srgbClr val="1E7640"/>
                </a:solidFill>
                <a:latin typeface="Arial"/>
              </a:rPr>
              <a:t>for the US Department of Energy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4" y="6362156"/>
            <a:ext cx="1753034" cy="29298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49730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4" y="228600"/>
            <a:ext cx="8636290" cy="4247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65059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06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6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6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3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3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84099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4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420446"/>
            <a:ext cx="4341471" cy="7571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7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56152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06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2226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01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4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89" y="6368039"/>
            <a:ext cx="3291840" cy="36974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0680" y="63699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E7640"/>
                </a:solidFill>
                <a:latin typeface="Arial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latin typeface="Arial"/>
              </a:rPr>
            </a:br>
            <a:r>
              <a:rPr lang="en-US" sz="1000" dirty="0">
                <a:solidFill>
                  <a:srgbClr val="1E7640"/>
                </a:solidFill>
                <a:latin typeface="Arial"/>
              </a:rPr>
              <a:t>for the US Department of Energy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351120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31936" cy="4206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01168" y="1622778"/>
            <a:ext cx="8536432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02554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129762-97_face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424113"/>
            <a:ext cx="115728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clouds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11263"/>
            <a:ext cx="115093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 userDrawn="1"/>
        </p:nvGrpSpPr>
        <p:grpSpPr bwMode="auto">
          <a:xfrm>
            <a:off x="0" y="6056313"/>
            <a:ext cx="9145588" cy="806450"/>
            <a:chOff x="0" y="6634186"/>
            <a:chExt cx="9145770" cy="228600"/>
          </a:xfrm>
        </p:grpSpPr>
        <p:sp>
          <p:nvSpPr>
            <p:cNvPr id="7" name="Rectangle 15"/>
            <p:cNvSpPr/>
            <p:nvPr userDrawn="1"/>
          </p:nvSpPr>
          <p:spPr bwMode="auto">
            <a:xfrm>
              <a:off x="2360660" y="6634186"/>
              <a:ext cx="6785110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8" name="Rectangle 16"/>
            <p:cNvSpPr/>
            <p:nvPr userDrawn="1"/>
          </p:nvSpPr>
          <p:spPr bwMode="auto">
            <a:xfrm>
              <a:off x="0" y="6634186"/>
              <a:ext cx="2333671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9" name="TextBox 44"/>
          <p:cNvSpPr txBox="1"/>
          <p:nvPr userDrawn="1"/>
        </p:nvSpPr>
        <p:spPr>
          <a:xfrm>
            <a:off x="2362200" y="6172200"/>
            <a:ext cx="1504950" cy="59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Office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of Science</a:t>
            </a:r>
          </a:p>
        </p:txBody>
      </p:sp>
      <p:sp>
        <p:nvSpPr>
          <p:cNvPr id="10" name="TextBox 46"/>
          <p:cNvSpPr txBox="1"/>
          <p:nvPr userDrawn="1"/>
        </p:nvSpPr>
        <p:spPr>
          <a:xfrm>
            <a:off x="5362575" y="6305550"/>
            <a:ext cx="3629025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chemeClr val="bg1"/>
                </a:solidFill>
              </a:rPr>
              <a:t>Office of Biological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and Environmental Research</a:t>
            </a:r>
          </a:p>
        </p:txBody>
      </p:sp>
      <p:pic>
        <p:nvPicPr>
          <p:cNvPr id="11" name="Picture 18" descr="New_DOE_Logo_BLACK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0813" y="6229350"/>
            <a:ext cx="20701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8" descr="pict1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1154113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0" descr="pict3.png"/>
          <p:cNvPicPr>
            <a:picLocks noChangeAspect="1"/>
          </p:cNvPicPr>
          <p:nvPr userDrawn="1"/>
        </p:nvPicPr>
        <p:blipFill>
          <a:blip r:embed="rId6" cstate="screen">
            <a:lum bright="14000" contrast="38000"/>
          </a:blip>
          <a:srcRect/>
          <a:stretch>
            <a:fillRect/>
          </a:stretch>
        </p:blipFill>
        <p:spPr bwMode="auto">
          <a:xfrm>
            <a:off x="0" y="3633788"/>
            <a:ext cx="11620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procholorococcus marinus cropped.tif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4843463"/>
            <a:ext cx="116046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99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1317330" y="2700382"/>
            <a:ext cx="3073400" cy="646331"/>
          </a:xfrm>
        </p:spPr>
        <p:txBody>
          <a:bodyPr/>
          <a:lstStyle>
            <a:lvl1pPr marL="0" indent="0" algn="l">
              <a:buFont typeface="Symbol" pitchFamily="18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1317329" y="1102891"/>
            <a:ext cx="6377629" cy="929485"/>
          </a:xfrm>
        </p:spPr>
        <p:txBody>
          <a:bodyPr/>
          <a:lstStyle>
            <a:lvl1pPr>
              <a:defRPr sz="3200" b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74163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/>
          <p:nvPr userDrawn="1"/>
        </p:nvSpPr>
        <p:spPr>
          <a:xfrm>
            <a:off x="7921625" y="6445250"/>
            <a:ext cx="1066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+mn-cs"/>
              </a:rPr>
              <a:t>NCAR</a:t>
            </a:r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693326" y="-2257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129762-97_fac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4113"/>
            <a:ext cx="115728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clouds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1263"/>
            <a:ext cx="115093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 userDrawn="1"/>
        </p:nvGrpSpPr>
        <p:grpSpPr bwMode="auto">
          <a:xfrm>
            <a:off x="0" y="6056313"/>
            <a:ext cx="9145588" cy="806450"/>
            <a:chOff x="0" y="6634186"/>
            <a:chExt cx="9145770" cy="228600"/>
          </a:xfrm>
        </p:grpSpPr>
        <p:sp>
          <p:nvSpPr>
            <p:cNvPr id="7" name="Rectangle 15"/>
            <p:cNvSpPr/>
            <p:nvPr userDrawn="1"/>
          </p:nvSpPr>
          <p:spPr bwMode="auto">
            <a:xfrm>
              <a:off x="2360660" y="6634186"/>
              <a:ext cx="6785110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8" name="Rectangle 16"/>
            <p:cNvSpPr/>
            <p:nvPr userDrawn="1"/>
          </p:nvSpPr>
          <p:spPr bwMode="auto">
            <a:xfrm>
              <a:off x="0" y="6634186"/>
              <a:ext cx="2333671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9" name="TextBox 44"/>
          <p:cNvSpPr txBox="1"/>
          <p:nvPr userDrawn="1"/>
        </p:nvSpPr>
        <p:spPr>
          <a:xfrm>
            <a:off x="2362200" y="6172200"/>
            <a:ext cx="1504950" cy="59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Office </a:t>
            </a:r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of Science</a:t>
            </a:r>
          </a:p>
        </p:txBody>
      </p:sp>
      <p:sp>
        <p:nvSpPr>
          <p:cNvPr id="10" name="TextBox 46"/>
          <p:cNvSpPr txBox="1"/>
          <p:nvPr userDrawn="1"/>
        </p:nvSpPr>
        <p:spPr>
          <a:xfrm>
            <a:off x="5362575" y="6305550"/>
            <a:ext cx="3629025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cs typeface="Arial" charset="0"/>
              </a:rPr>
              <a:t>Office of Biological </a:t>
            </a:r>
            <a:br>
              <a:rPr lang="en-US" sz="1200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1200" b="1" dirty="0">
                <a:solidFill>
                  <a:schemeClr val="bg1"/>
                </a:solidFill>
                <a:latin typeface="Arial" charset="0"/>
                <a:cs typeface="Arial" charset="0"/>
              </a:rPr>
              <a:t>and Environmental Research</a:t>
            </a:r>
          </a:p>
        </p:txBody>
      </p:sp>
      <p:pic>
        <p:nvPicPr>
          <p:cNvPr id="11" name="Picture 18" descr="New_DOE_Logo_BLACK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3" y="6229350"/>
            <a:ext cx="20701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8" descr="pict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54113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0" descr="pict3.png"/>
          <p:cNvPicPr>
            <a:picLocks noChangeAspect="1"/>
          </p:cNvPicPr>
          <p:nvPr userDrawn="1"/>
        </p:nvPicPr>
        <p:blipFill>
          <a:blip r:embed="rId6" cstate="print">
            <a:lum bright="14000" contrast="38000"/>
          </a:blip>
          <a:srcRect/>
          <a:stretch>
            <a:fillRect/>
          </a:stretch>
        </p:blipFill>
        <p:spPr bwMode="auto">
          <a:xfrm>
            <a:off x="0" y="3633788"/>
            <a:ext cx="11620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procholorococcus marinus cropped.tif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43463"/>
            <a:ext cx="116046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99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1317330" y="2700382"/>
            <a:ext cx="3073400" cy="646331"/>
          </a:xfrm>
        </p:spPr>
        <p:txBody>
          <a:bodyPr/>
          <a:lstStyle>
            <a:lvl1pPr marL="0" indent="0" algn="l">
              <a:buFont typeface="Symbol" pitchFamily="18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1317329" y="1102891"/>
            <a:ext cx="6377629" cy="929485"/>
          </a:xfrm>
        </p:spPr>
        <p:txBody>
          <a:bodyPr/>
          <a:lstStyle>
            <a:lvl1pPr>
              <a:defRPr sz="3200" b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304" y="177114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304" y="1344823"/>
            <a:ext cx="8229600" cy="183434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6660107"/>
            <a:ext cx="9145588" cy="19789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7" name="Rectangle 235"/>
          <p:cNvSpPr>
            <a:spLocks noChangeArrowheads="1"/>
          </p:cNvSpPr>
          <p:nvPr userDrawn="1"/>
        </p:nvSpPr>
        <p:spPr bwMode="auto">
          <a:xfrm>
            <a:off x="0" y="6634716"/>
            <a:ext cx="9144000" cy="2232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hangingPunct="0">
              <a:lnSpc>
                <a:spcPct val="90000"/>
              </a:lnSpc>
              <a:defRPr/>
            </a:pPr>
            <a:r>
              <a:rPr lang="en-US" sz="1200" b="1" baseline="0" dirty="0" smtClean="0">
                <a:solidFill>
                  <a:schemeClr val="bg1"/>
                </a:solidFill>
                <a:ea typeface="Rod"/>
                <a:cs typeface="Rod"/>
              </a:rPr>
              <a:t>ACME</a:t>
            </a:r>
            <a:r>
              <a:rPr lang="en-US" sz="1200" b="1" dirty="0" smtClean="0">
                <a:solidFill>
                  <a:schemeClr val="bg1"/>
                </a:solidFill>
                <a:ea typeface="Rod"/>
                <a:cs typeface="Rod"/>
              </a:rPr>
              <a:t>  •</a:t>
            </a:r>
            <a:r>
              <a:rPr lang="en-US" sz="1200" b="1" baseline="0" dirty="0" smtClean="0">
                <a:solidFill>
                  <a:schemeClr val="bg1"/>
                </a:solidFill>
                <a:ea typeface="Rod"/>
                <a:cs typeface="Rod"/>
              </a:rPr>
              <a:t>  meeting</a:t>
            </a:r>
            <a:r>
              <a:rPr lang="en-US" sz="1200" b="1" dirty="0" smtClean="0">
                <a:solidFill>
                  <a:schemeClr val="bg1"/>
                </a:solidFill>
                <a:ea typeface="Rod"/>
                <a:cs typeface="Rod"/>
              </a:rPr>
              <a:t>  •  </a:t>
            </a:r>
            <a:r>
              <a:rPr lang="en-US" sz="1200" b="1" baseline="0" dirty="0" smtClean="0">
                <a:solidFill>
                  <a:schemeClr val="bg1"/>
                </a:solidFill>
                <a:ea typeface="Rod"/>
                <a:cs typeface="Rod"/>
              </a:rPr>
              <a:t>June 5 2017		</a:t>
            </a:r>
            <a:r>
              <a:rPr lang="en-US" sz="1200" b="1" dirty="0" smtClean="0">
                <a:solidFill>
                  <a:schemeClr val="bg1"/>
                </a:solidFill>
                <a:ea typeface="Rod"/>
                <a:cs typeface="Rod"/>
              </a:rPr>
              <a:t>Department </a:t>
            </a:r>
            <a:r>
              <a:rPr lang="en-US" sz="1200" b="1" dirty="0">
                <a:solidFill>
                  <a:schemeClr val="bg1"/>
                </a:solidFill>
                <a:ea typeface="Rod"/>
                <a:cs typeface="Rod"/>
              </a:rPr>
              <a:t>of Energy </a:t>
            </a:r>
            <a:r>
              <a:rPr lang="en-US" sz="1200" b="1" dirty="0" smtClean="0">
                <a:solidFill>
                  <a:schemeClr val="bg1"/>
                </a:solidFill>
                <a:ea typeface="Rod"/>
                <a:cs typeface="Rod"/>
              </a:rPr>
              <a:t> </a:t>
            </a:r>
            <a:r>
              <a:rPr lang="en-US" sz="1200" b="1" dirty="0">
                <a:solidFill>
                  <a:schemeClr val="bg1"/>
                </a:solidFill>
                <a:ea typeface="Rod"/>
                <a:cs typeface="Rod"/>
              </a:rPr>
              <a:t>•  Biological and Environmental Research</a:t>
            </a:r>
          </a:p>
        </p:txBody>
      </p:sp>
      <p:sp>
        <p:nvSpPr>
          <p:cNvPr id="18" name="Rectangle 235"/>
          <p:cNvSpPr>
            <a:spLocks noChangeArrowheads="1"/>
          </p:cNvSpPr>
          <p:nvPr userDrawn="1"/>
        </p:nvSpPr>
        <p:spPr bwMode="auto">
          <a:xfrm>
            <a:off x="0" y="6677247"/>
            <a:ext cx="3873278" cy="1807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hangingPunct="0">
              <a:lnSpc>
                <a:spcPct val="90000"/>
              </a:lnSpc>
              <a:defRPr/>
            </a:pPr>
            <a:fld id="{797398DD-3765-4CAF-A947-70115095717E}" type="slidenum">
              <a:rPr lang="en-US" sz="1000">
                <a:solidFill>
                  <a:schemeClr val="bg1"/>
                </a:solidFill>
                <a:ea typeface="Rod"/>
                <a:cs typeface="Rod"/>
              </a:rPr>
              <a:pPr marL="171450" indent="-171450" eaLnBrk="0" hangingPunct="0">
                <a:lnSpc>
                  <a:spcPct val="90000"/>
                </a:lnSpc>
                <a:defRPr/>
              </a:pPr>
              <a:t>‹#›</a:t>
            </a:fld>
            <a:r>
              <a:rPr lang="en-US" sz="1000" dirty="0">
                <a:solidFill>
                  <a:schemeClr val="bg1"/>
                </a:solidFill>
                <a:ea typeface="Rod"/>
                <a:cs typeface="Rod"/>
              </a:rPr>
              <a:t>	</a:t>
            </a:r>
            <a:endParaRPr lang="en-US" sz="1200" b="1" dirty="0" smtClean="0">
              <a:solidFill>
                <a:schemeClr val="bg1"/>
              </a:solidFill>
              <a:ea typeface="Rod"/>
              <a:cs typeface="Rod"/>
            </a:endParaRPr>
          </a:p>
          <a:p>
            <a:pPr marL="171450" indent="-171450" eaLnBrk="0" hangingPunct="0">
              <a:lnSpc>
                <a:spcPct val="90000"/>
              </a:lnSpc>
              <a:defRPr/>
            </a:pPr>
            <a:endParaRPr lang="en-US" sz="1200" b="1" dirty="0">
              <a:solidFill>
                <a:schemeClr val="bg1"/>
              </a:solidFill>
              <a:ea typeface="Rod"/>
              <a:cs typeface="Ro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9" r:id="rId3"/>
    <p:sldLayoutId id="2147483920" r:id="rId4"/>
    <p:sldLayoutId id="2147483921" r:id="rId5"/>
    <p:sldLayoutId id="2147483922" r:id="rId6"/>
    <p:sldLayoutId id="2147483929" r:id="rId7"/>
    <p:sldLayoutId id="2147483933" r:id="rId8"/>
    <p:sldLayoutId id="214748393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Font typeface="Arial" pitchFamily="34" charset="0"/>
        <a:buChar char="•"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5475" indent="-2794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–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–"/>
        <a:defRPr sz="16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»"/>
        <a:defRPr sz="16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flipH="1">
            <a:off x="-36" y="-93129"/>
            <a:ext cx="9144000" cy="1304707"/>
            <a:chOff x="-36" y="-93129"/>
            <a:chExt cx="9144000" cy="1304707"/>
          </a:xfrm>
        </p:grpSpPr>
        <p:sp>
          <p:nvSpPr>
            <p:cNvPr id="19" name="Freeform 5"/>
            <p:cNvSpPr>
              <a:spLocks/>
            </p:cNvSpPr>
            <p:nvPr userDrawn="1"/>
          </p:nvSpPr>
          <p:spPr bwMode="auto">
            <a:xfrm rot="5400000" flipH="1">
              <a:off x="3968503" y="-4061668"/>
              <a:ext cx="1206922" cy="9144000"/>
            </a:xfrm>
            <a:custGeom>
              <a:avLst/>
              <a:gdLst>
                <a:gd name="T0" fmla="*/ 149 w 1094"/>
                <a:gd name="T1" fmla="*/ 2166 h 2166"/>
                <a:gd name="T2" fmla="*/ 1094 w 1094"/>
                <a:gd name="T3" fmla="*/ 2166 h 2166"/>
                <a:gd name="T4" fmla="*/ 1094 w 1094"/>
                <a:gd name="T5" fmla="*/ 0 h 2166"/>
                <a:gd name="T6" fmla="*/ 0 w 1094"/>
                <a:gd name="T7" fmla="*/ 0 h 2166"/>
                <a:gd name="T8" fmla="*/ 149 w 1094"/>
                <a:gd name="T9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4" h="2166">
                  <a:moveTo>
                    <a:pt x="149" y="2166"/>
                  </a:moveTo>
                  <a:cubicBezTo>
                    <a:pt x="1094" y="2166"/>
                    <a:pt x="1094" y="2166"/>
                    <a:pt x="1094" y="2166"/>
                  </a:cubicBezTo>
                  <a:cubicBezTo>
                    <a:pt x="1094" y="0"/>
                    <a:pt x="1094" y="0"/>
                    <a:pt x="109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4" y="816"/>
                    <a:pt x="149" y="2166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accent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 rot="5400000" flipH="1">
              <a:off x="4350246" y="-3582139"/>
              <a:ext cx="443435" cy="9144000"/>
            </a:xfrm>
            <a:custGeom>
              <a:avLst/>
              <a:gdLst>
                <a:gd name="T0" fmla="*/ 221 w 402"/>
                <a:gd name="T1" fmla="*/ 2166 h 2166"/>
                <a:gd name="T2" fmla="*/ 240 w 402"/>
                <a:gd name="T3" fmla="*/ 2166 h 2166"/>
                <a:gd name="T4" fmla="*/ 90 w 402"/>
                <a:gd name="T5" fmla="*/ 0 h 2166"/>
                <a:gd name="T6" fmla="*/ 0 w 402"/>
                <a:gd name="T7" fmla="*/ 0 h 2166"/>
                <a:gd name="T8" fmla="*/ 221 w 402"/>
                <a:gd name="T9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166">
                  <a:moveTo>
                    <a:pt x="221" y="2166"/>
                  </a:moveTo>
                  <a:cubicBezTo>
                    <a:pt x="240" y="2166"/>
                    <a:pt x="240" y="2166"/>
                    <a:pt x="240" y="2166"/>
                  </a:cubicBezTo>
                  <a:cubicBezTo>
                    <a:pt x="240" y="2166"/>
                    <a:pt x="402" y="989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47" y="767"/>
                    <a:pt x="221" y="2166"/>
                  </a:cubicBezTo>
                  <a:close/>
                </a:path>
              </a:pathLst>
            </a:custGeom>
            <a:solidFill>
              <a:srgbClr val="85B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201168" y="228600"/>
            <a:ext cx="862867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201168" y="1508762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22696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>
                <a:solidFill>
                  <a:prstClr val="white">
                    <a:lumMod val="75000"/>
                  </a:prstClr>
                </a:solidFill>
                <a:latin typeface="Arial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1135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E7640"/>
                </a:solidFill>
                <a:latin typeface="Arial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latin typeface="Arial"/>
              </a:rPr>
            </a:br>
            <a:r>
              <a:rPr lang="en-US" sz="1000" dirty="0">
                <a:solidFill>
                  <a:srgbClr val="1E7640"/>
                </a:solidFill>
                <a:latin typeface="Arial"/>
              </a:rPr>
              <a:t>for the US Department of Energy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4" y="6362156"/>
            <a:ext cx="1753034" cy="2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cience.energy.gov/wdts/scgs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ence.energy.gov/ber/community-resources/" TargetMode="External"/><Relationship Id="rId5" Type="http://schemas.openxmlformats.org/officeDocument/2006/relationships/image" Target="../media/image27.emf"/><Relationship Id="rId4" Type="http://schemas.openxmlformats.org/officeDocument/2006/relationships/hyperlink" Target="http://exascaleage.org/be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orothy.Koch@science.doe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science.energy.gov/ber/research/cesd/earth-system-modeling-program/" TargetMode="External"/><Relationship Id="rId4" Type="http://schemas.openxmlformats.org/officeDocument/2006/relationships/hyperlink" Target="http://climatemodeling.science.energy.gov/projects/accelerated-climate-modeling-energ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Todd.Ringler@science.doe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1553029" y="4310743"/>
            <a:ext cx="70866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2400" b="1" dirty="0">
              <a:solidFill>
                <a:srgbClr val="0000BC"/>
              </a:solidFill>
            </a:endParaRP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26422" y="5731946"/>
            <a:ext cx="7725072" cy="313932"/>
          </a:xfrm>
        </p:spPr>
        <p:txBody>
          <a:bodyPr/>
          <a:lstStyle/>
          <a:p>
            <a:r>
              <a:rPr lang="en-US" sz="1600" dirty="0" smtClean="0"/>
              <a:t>June 5, 2017		    	</a:t>
            </a:r>
          </a:p>
        </p:txBody>
      </p:sp>
      <p:sp>
        <p:nvSpPr>
          <p:cNvPr id="33806" name="Rectangle 14"/>
          <p:cNvSpPr>
            <a:spLocks noGrp="1" noChangeArrowheads="1"/>
          </p:cNvSpPr>
          <p:nvPr>
            <p:ph type="title"/>
          </p:nvPr>
        </p:nvSpPr>
        <p:spPr>
          <a:xfrm>
            <a:off x="1187355" y="518173"/>
            <a:ext cx="7956645" cy="2185214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Accelerated Climate Model for Energy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All-hands, Principal Investigator Meeting</a:t>
            </a:r>
            <a:br>
              <a:rPr lang="en-US" dirty="0" smtClean="0"/>
            </a:br>
            <a:r>
              <a:rPr lang="en-US" dirty="0" smtClean="0"/>
              <a:t>June 5-7, 2017</a:t>
            </a:r>
            <a:br>
              <a:rPr lang="en-US" dirty="0" smtClean="0"/>
            </a:br>
            <a:r>
              <a:rPr lang="en-US" dirty="0" smtClean="0"/>
              <a:t>Potomac, MD</a:t>
            </a:r>
            <a:endParaRPr lang="en-US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807493" y="4158352"/>
            <a:ext cx="7011155" cy="150810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Dorothy Koch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Earth System Modeling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Climate and Environmental Sciences Division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18" y="2703294"/>
            <a:ext cx="3374222" cy="146248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027" y="631035"/>
            <a:ext cx="8573985" cy="590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Ghimire</a:t>
            </a:r>
            <a:r>
              <a:rPr lang="en-US" dirty="0" smtClean="0"/>
              <a:t> et al: </a:t>
            </a:r>
            <a:r>
              <a:rPr lang="en-US" dirty="0"/>
              <a:t>Representing Leaf and Root Traits Improves Carbon and Nitrogen Cycling </a:t>
            </a:r>
            <a:r>
              <a:rPr lang="en-US" dirty="0" smtClean="0"/>
              <a:t>Predictions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Tang and Riley: </a:t>
            </a:r>
            <a:r>
              <a:rPr lang="en-US" dirty="0"/>
              <a:t>A generic law-of-the-minimum flux limiter for simulating substrate limitation in biogeochemical </a:t>
            </a:r>
            <a:r>
              <a:rPr lang="en-US" dirty="0" smtClean="0"/>
              <a:t>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Luo et al: </a:t>
            </a:r>
            <a:r>
              <a:rPr lang="en-US" dirty="0"/>
              <a:t>Representing Floodplain Inundation in an Earth System </a:t>
            </a:r>
            <a:r>
              <a:rPr lang="en-US" dirty="0" smtClean="0"/>
              <a:t>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Tesfa</a:t>
            </a:r>
            <a:r>
              <a:rPr lang="en-US" dirty="0" smtClean="0"/>
              <a:t> and Leung: </a:t>
            </a:r>
            <a:r>
              <a:rPr lang="en-US" dirty="0"/>
              <a:t>New Topography-Based </a:t>
            </a:r>
            <a:r>
              <a:rPr lang="en-US" dirty="0" err="1"/>
              <a:t>Subgrid</a:t>
            </a:r>
            <a:r>
              <a:rPr lang="en-US" dirty="0"/>
              <a:t> Units Improve </a:t>
            </a:r>
            <a:r>
              <a:rPr lang="en-US" dirty="0" smtClean="0"/>
              <a:t> Land-Surface </a:t>
            </a:r>
            <a:r>
              <a:rPr lang="en-US" dirty="0"/>
              <a:t>Modeling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Leng</a:t>
            </a:r>
            <a:r>
              <a:rPr lang="en-US" dirty="0" smtClean="0"/>
              <a:t> et al: Significant impacts of irrigation water sources and methods on modeling irrigation effects in ACME Land Model</a:t>
            </a:r>
          </a:p>
          <a:p>
            <a:endParaRPr lang="en-US" dirty="0"/>
          </a:p>
          <a:p>
            <a:r>
              <a:rPr lang="en-GB" dirty="0" smtClean="0"/>
              <a:t>Atmosphere: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Vergara-</a:t>
            </a:r>
            <a:r>
              <a:rPr lang="en-GB" dirty="0" err="1" smtClean="0"/>
              <a:t>Temprado</a:t>
            </a:r>
            <a:r>
              <a:rPr lang="en-GB" dirty="0" smtClean="0"/>
              <a:t> et al: </a:t>
            </a:r>
            <a:r>
              <a:rPr lang="en-US" altLang="x-none" dirty="0" smtClean="0"/>
              <a:t>Marine </a:t>
            </a:r>
            <a:r>
              <a:rPr lang="en-US" altLang="x-none" dirty="0"/>
              <a:t>Organic Spray an Important Contributor to Cloud Freezing at High </a:t>
            </a:r>
            <a:r>
              <a:rPr lang="en-US" altLang="x-none" dirty="0" smtClean="0"/>
              <a:t>Latitudes (OA and feldspar as IN!)</a:t>
            </a:r>
            <a:endParaRPr lang="en-US" altLang="x-none" dirty="0"/>
          </a:p>
          <a:p>
            <a:endParaRPr lang="en-US" dirty="0" smtClean="0"/>
          </a:p>
          <a:p>
            <a:r>
              <a:rPr lang="en-US" dirty="0" err="1" smtClean="0"/>
              <a:t>Numerics</a:t>
            </a:r>
            <a:r>
              <a:rPr lang="en-US" dirty="0" smtClean="0"/>
              <a:t>/analytics: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Wan et al: </a:t>
            </a:r>
            <a:r>
              <a:rPr lang="en-US" dirty="0"/>
              <a:t>A New Method for Testing the Reproducibility of Atmosphere Model Results </a:t>
            </a:r>
          </a:p>
          <a:p>
            <a:endParaRPr lang="en-US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Workflow: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n-lt"/>
                <a:cs typeface="Times New Roman" panose="02020603050405020304" pitchFamily="18" charset="0"/>
              </a:rPr>
              <a:t>Zender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 Silver and </a:t>
            </a:r>
            <a:r>
              <a:rPr lang="en-US" dirty="0" err="1" smtClean="0">
                <a:latin typeface="+mn-lt"/>
                <a:cs typeface="Times New Roman" panose="02020603050405020304" pitchFamily="18" charset="0"/>
              </a:rPr>
              <a:t>Zender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: </a:t>
            </a:r>
            <a:r>
              <a:rPr lang="en-US" dirty="0"/>
              <a:t>Bit Grooming Improves Precision/Storage Ratio</a:t>
            </a:r>
            <a:endParaRPr lang="en-US" dirty="0" smtClean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1817"/>
            <a:ext cx="8229600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Publications: capabilities for ACME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338952"/>
              </p:ext>
            </p:extLst>
          </p:nvPr>
        </p:nvGraphicFramePr>
        <p:xfrm>
          <a:off x="273051" y="1197584"/>
          <a:ext cx="5027273" cy="5327904"/>
        </p:xfrm>
        <a:graphic>
          <a:graphicData uri="http://schemas.openxmlformats.org/drawingml/2006/table">
            <a:tbl>
              <a:tblPr firstCol="1">
                <a:tableStyleId>{85BE263C-DBD7-4A20-BB59-AAB30ACAA65A}</a:tableStyleId>
              </a:tblPr>
              <a:tblGrid>
                <a:gridCol w="1145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814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Synchronous coupling an Earth system model with an energy-economics model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eliminates important sources of climate and human system prediction uncertainty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69863" indent="-169863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897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Identify</a:t>
                      </a:r>
                      <a:r>
                        <a:rPr lang="en-US" sz="1300" baseline="0" dirty="0"/>
                        <a:t> and quantify inconsistencies associated with asynchronous, one-way coupling of human and Earth system models, and eliminate those inconsistencies by designing and implementing a synchronous two-way coupled model of human and Earth system processes.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New science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</a:rPr>
                        <a:t>By</a:t>
                      </a: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 passing information on </a:t>
                      </a:r>
                      <a:r>
                        <a:rPr lang="en-US" sz="1300" baseline="0" dirty="0" err="1">
                          <a:solidFill>
                            <a:schemeClr val="dk1"/>
                          </a:solidFill>
                        </a:rPr>
                        <a:t>biospheric</a:t>
                      </a: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 processes from the Earth system model to the human system model, impacts of climate change are allowed to influence the energy-economic systems.</a:t>
                      </a:r>
                    </a:p>
                    <a:p>
                      <a:pPr marL="114300" indent="-11430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Higher CO</a:t>
                      </a:r>
                      <a:r>
                        <a:rPr lang="en-US" sz="1300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 concentrations lead to increased vegetation productivity, higher crop yields (including biomass energy crops), lower crop prices, and reduced conversion of forest to cropland.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Significance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Feedbacks in the energy system lead to reduced fossil fuel emissions</a:t>
                      </a:r>
                      <a:r>
                        <a:rPr lang="en-US" sz="1300" baseline="0" dirty="0"/>
                        <a:t> and feedbacks in the climate system lead to increased land carbon storage.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Thornton, P. E., K. Calvin, A. D. Jones, A. V. Di Vittorio, B. Bond-Lamberty, L. </a:t>
                      </a: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Chini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, X. Shi, J. Mao, W. D. Collins, J. Edmonds, A. Thomson, J. Truesdale, A. Craig, M. Branstetter and G. Hurtt 2017. Nature </a:t>
                      </a: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Clim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. Change in press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69863" indent="-169863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4949"/>
            <a:ext cx="8628678" cy="867930"/>
          </a:xfrm>
        </p:spPr>
        <p:txBody>
          <a:bodyPr/>
          <a:lstStyle/>
          <a:p>
            <a:r>
              <a:rPr lang="en-US" sz="2800" dirty="0" err="1"/>
              <a:t>Biospheric</a:t>
            </a:r>
            <a:r>
              <a:rPr lang="en-US" sz="2800" dirty="0"/>
              <a:t> feedback effects in a synchronously coupled model of human and Earth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358" t="5788" r="15832" b="4585"/>
          <a:stretch/>
        </p:blipFill>
        <p:spPr>
          <a:xfrm>
            <a:off x="5843239" y="1008069"/>
            <a:ext cx="3108960" cy="53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180" y="956092"/>
            <a:ext cx="8871045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Thanks to Renata as well as active engagement in meeting planning!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V1 tuning and debugging challenges</a:t>
            </a:r>
            <a:endParaRPr lang="en-US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V1 science 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publications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Capabilities,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softwares</a:t>
            </a:r>
            <a:endParaRPr 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support for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v1-release</a:t>
            </a:r>
            <a:endParaRPr lang="en-US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10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Launch of Coupled BGC 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activity</a:t>
            </a:r>
            <a:endParaRPr lang="en-US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10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V2-v3 science and simulation plan updates, Updating ACME Strategic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Tropical science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Arctic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Integration and coordination with ESM1482 University and CMDV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Proliferation of software repos</a:t>
            </a:r>
            <a:endParaRPr lang="en-US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Management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Best Poster Awards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in addition to Outstanding Contribution. Winning posters will be displayed in halls of BER! Vote before midnight Tuesday.</a:t>
            </a:r>
            <a:endParaRPr lang="en-US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5559" y="236491"/>
            <a:ext cx="8229600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Meeting goals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27" y="0"/>
            <a:ext cx="2520199" cy="10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255" y="751502"/>
            <a:ext cx="8823366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V1 release planning – focus of fall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CESM tutorial, Renata and Rob will attend and explore potential joint CESM/ACME tutorial for future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Office of Science Graduate Research Opportunity (due Nov 2017)</a:t>
            </a:r>
            <a:r>
              <a:rPr lang="en-US" sz="2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  <a:hlinkClick r:id="rId2"/>
              </a:rPr>
              <a:t>://science.energy.gov/wdts/scgsr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    **Topic on Computational Climate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BER SciDAC4 “1681 and 1682” up to 9 awards, but probably delayed with budget uncertainty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5559" y="236491"/>
            <a:ext cx="8229600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Final points and Upcoming activities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25" y="3509138"/>
            <a:ext cx="2423396" cy="3124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4492" y="4994279"/>
            <a:ext cx="5414341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en-US" sz="2800" dirty="0" smtClean="0">
              <a:hlinkClick r:id="rId4"/>
            </a:endParaRPr>
          </a:p>
          <a:p>
            <a:pPr defTabSz="584200"/>
            <a:endParaRPr lang="en-US" sz="2800" dirty="0">
              <a:hlinkClick r:id="rId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6" y="3471711"/>
            <a:ext cx="2449973" cy="3124091"/>
          </a:xfrm>
          <a:prstGeom prst="rect">
            <a:avLst/>
          </a:prstGeom>
        </p:spPr>
      </p:pic>
      <p:sp>
        <p:nvSpPr>
          <p:cNvPr id="9" name="The 10-year milestone for DoE climate modeling is married to the design and deployment of a DoE exascale computing facility in the mid 2020s."/>
          <p:cNvSpPr/>
          <p:nvPr/>
        </p:nvSpPr>
        <p:spPr>
          <a:xfrm>
            <a:off x="2693628" y="3486197"/>
            <a:ext cx="3768620" cy="2995686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50797" tIns="50797" rIns="50797" bIns="50797" anchor="ctr">
            <a:spAutoFit/>
          </a:bodyPr>
          <a:lstStyle>
            <a:lvl1pPr>
              <a:defRPr sz="2400"/>
            </a:lvl1pPr>
          </a:lstStyle>
          <a:p>
            <a:r>
              <a:rPr lang="en-US" sz="1600" dirty="0" smtClean="0"/>
              <a:t>AXICCS Workshop in Sep 2016</a:t>
            </a:r>
          </a:p>
          <a:p>
            <a:r>
              <a:rPr lang="en-US" sz="1600" dirty="0" smtClean="0"/>
              <a:t>Report is 228 pp:</a:t>
            </a:r>
          </a:p>
          <a:p>
            <a:r>
              <a:rPr lang="en-US" sz="1200" dirty="0">
                <a:hlinkClick r:id="rId6"/>
              </a:rPr>
              <a:t>https://science.energy.gov/ber/community-resources</a:t>
            </a:r>
            <a:r>
              <a:rPr lang="en-US" sz="1200" dirty="0" smtClean="0">
                <a:hlinkClick r:id="rId6"/>
              </a:rPr>
              <a:t>/</a:t>
            </a:r>
            <a:endParaRPr lang="en-US" sz="1200" dirty="0" smtClean="0"/>
          </a:p>
          <a:p>
            <a:endParaRPr lang="en-US" sz="1600" dirty="0" smtClean="0"/>
          </a:p>
          <a:p>
            <a:r>
              <a:rPr lang="en-US" sz="1600" dirty="0" smtClean="0"/>
              <a:t>BER </a:t>
            </a:r>
            <a:r>
              <a:rPr lang="en-US" sz="1600" dirty="0" err="1" smtClean="0"/>
              <a:t>Exascale</a:t>
            </a:r>
            <a:r>
              <a:rPr lang="en-US" sz="1600" dirty="0" smtClean="0"/>
              <a:t> Requirements Review</a:t>
            </a:r>
            <a:endParaRPr lang="en-US" sz="1600" dirty="0"/>
          </a:p>
          <a:p>
            <a:pPr defTabSz="584200"/>
            <a:r>
              <a:rPr lang="en-US" sz="1600" dirty="0"/>
              <a:t>Workshop in </a:t>
            </a:r>
            <a:r>
              <a:rPr lang="en-US" sz="1600" dirty="0" smtClean="0"/>
              <a:t>March </a:t>
            </a:r>
            <a:r>
              <a:rPr lang="en-US" sz="1600" dirty="0"/>
              <a:t>2016 </a:t>
            </a:r>
          </a:p>
          <a:p>
            <a:pPr defTabSz="584200"/>
            <a:r>
              <a:rPr lang="en-US" sz="1600" dirty="0"/>
              <a:t>Report is </a:t>
            </a:r>
            <a:r>
              <a:rPr lang="en-US" sz="1600" dirty="0" smtClean="0"/>
              <a:t>366pp:</a:t>
            </a:r>
          </a:p>
          <a:p>
            <a:pPr defTabSz="584200"/>
            <a:r>
              <a:rPr lang="en-US" sz="1600" dirty="0">
                <a:hlinkClick r:id="rId4"/>
              </a:rPr>
              <a:t>http://exascaleage.org/ber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pPr defTabSz="584200"/>
            <a:endParaRPr lang="en-US" sz="1600" dirty="0">
              <a:solidFill>
                <a:srgbClr val="000000"/>
              </a:solidFill>
              <a:sym typeface="Helvetica Light"/>
            </a:endParaRPr>
          </a:p>
          <a:p>
            <a:pPr defTabSz="584200"/>
            <a:r>
              <a:rPr lang="en-US" sz="1600" dirty="0" smtClean="0">
                <a:solidFill>
                  <a:srgbClr val="000000"/>
                </a:solidFill>
                <a:sym typeface="Helvetica Light"/>
              </a:rPr>
              <a:t>Thanks to all who contributed to these!</a:t>
            </a:r>
          </a:p>
          <a:p>
            <a:pPr defTabSz="584200"/>
            <a:r>
              <a:rPr lang="en-US" sz="1600" dirty="0" smtClean="0">
                <a:solidFill>
                  <a:srgbClr val="000000"/>
                </a:solidFill>
                <a:sym typeface="Helvetica Light"/>
              </a:rPr>
              <a:t>Important content that will be influential going forward.</a:t>
            </a:r>
            <a:endParaRPr lang="en-US" sz="16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20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>
          <a:xfrm>
            <a:off x="1366577" y="3649601"/>
            <a:ext cx="6410846" cy="239142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Dorothy.Koch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@science.doe.gov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None/>
              <a:tabLst/>
              <a:defRPr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ACME: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 http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climatemodeling.science.energy.gov/projects/accelerated-climate-modeling-energy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Earth System Modeling:</a:t>
            </a:r>
          </a:p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://science.energy.gov/ber/research/cesd/earth-system-modeling-program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/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3619" y="98282"/>
            <a:ext cx="6316214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Thanks!!!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Renata McCoy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Andrew Flatness, DOE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Marie Asher, ORISE</a:t>
            </a:r>
          </a:p>
          <a:p>
            <a:endParaRPr lang="en-US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Special CESD guest presentations:</a:t>
            </a:r>
            <a:endParaRPr lang="en-US" sz="28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Shaima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Nasiri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(ASR)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Renu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Joseph (RGCM)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Bob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Vallario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(IAR)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776" y="209133"/>
            <a:ext cx="8680946" cy="64171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V1 tuning,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infrastructure,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V2/v3 planning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Publication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collaborator-integration </a:t>
            </a:r>
          </a:p>
          <a:p>
            <a:endParaRPr lang="en-US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Computational: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ALCC </a:t>
            </a:r>
            <a:r>
              <a:rPr lang="en-US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147M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hrs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(ocean/ice and BGC: 25M Theta, 120M NERSC)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INCITE 278M </a:t>
            </a:r>
            <a:r>
              <a:rPr lang="en-US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hrs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(128M ALCF, 150M OLCF)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NESAP – NERSC-Cori early access </a:t>
            </a:r>
            <a:endParaRPr 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CAAR – OLCF-Summit early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ECP “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Exascale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Computing Project” (ASCR-facilities project) proposal award [SNL-Taylor is PI] – focus on MMF configuration</a:t>
            </a:r>
          </a:p>
          <a:p>
            <a:endParaRPr lang="en-US" sz="11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Additional nodes for ACME “Anvil” 120</a:t>
            </a: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x2 = 240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nodes on ANL’s Blues cluster</a:t>
            </a:r>
          </a:p>
          <a:p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Additional capability in performance to be added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NESAP and CAAR projects both need postdocs – people with computational-climate expertise</a:t>
            </a:r>
          </a:p>
          <a:p>
            <a:endParaRPr lang="en-US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Todd Ringler is ¼ time </a:t>
            </a:r>
            <a:r>
              <a:rPr lang="en-US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Detailee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technical element integration, ACME partners, messaging (website and flyer project information); interagency activities. 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  <a:hlinkClick r:id="rId2"/>
              </a:rPr>
              <a:t>Todd.Ringler@science.doe.gov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9279" y="173534"/>
            <a:ext cx="8229600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ACME news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26" y="0"/>
            <a:ext cx="2520199" cy="10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5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81" y="1001616"/>
            <a:ext cx="8826066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July 2014: Project start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Jan 2015: Review (6 month) </a:t>
            </a:r>
            <a:endParaRPr lang="en-US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Jun 2016: Review (18 months)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Jul 2017: Annual progress report, strategic plan and project structure plan due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Sep 2017: phase 2 whitepaper due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Dec 2017: v1 release</a:t>
            </a:r>
          </a:p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Feb 2018: phase 2 proposal due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Apr 2018: phase 2 proposal review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Suggested project goals before proposal review: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 very good v1 low resolution model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Early successes with coupled high-res, coupled 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BGC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Clear computational performance metrics and strategies</a:t>
            </a:r>
            <a:endParaRPr lang="en-US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Lots of v1 publications (in review, accepted)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3684" y="426496"/>
            <a:ext cx="8229600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ACME review timeline                      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ACME management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19199" y="762000"/>
            <a:ext cx="6986649" cy="1143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000" b="1" dirty="0" smtClean="0"/>
          </a:p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ACME Council</a:t>
            </a:r>
          </a:p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Dave Bader, Chair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Executive Committee: R. Leung, M. Taylor 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R. Jacob, P. Jones, P. </a:t>
            </a:r>
            <a:r>
              <a:rPr lang="en-US" sz="1600" dirty="0" err="1" smtClean="0">
                <a:solidFill>
                  <a:schemeClr val="tx1"/>
                </a:solidFill>
              </a:rPr>
              <a:t>Rasch</a:t>
            </a:r>
            <a:r>
              <a:rPr lang="en-US" sz="1600" dirty="0" smtClean="0">
                <a:solidFill>
                  <a:schemeClr val="tx1"/>
                </a:solidFill>
              </a:rPr>
              <a:t>, P. Thornton, D. Williams, T. </a:t>
            </a:r>
            <a:r>
              <a:rPr lang="en-US" sz="1600" dirty="0" err="1" smtClean="0">
                <a:solidFill>
                  <a:schemeClr val="tx1"/>
                </a:solidFill>
              </a:rPr>
              <a:t>Ringler</a:t>
            </a:r>
            <a:r>
              <a:rPr lang="en-US" sz="1600" dirty="0" smtClean="0">
                <a:solidFill>
                  <a:schemeClr val="tx1"/>
                </a:solidFill>
              </a:rPr>
              <a:t>, W. Riley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Ex Officio: J. Hack, W. Large, E. Ng</a:t>
            </a:r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33400" y="2057400"/>
            <a:ext cx="3886200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Executive Committee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Chair: Dave Bader   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Chief Scientist: Ruby Leung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Chief Computational Scientist: Mark Taylor </a:t>
            </a:r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00600" y="2057400"/>
            <a:ext cx="3886200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Project Engineer</a:t>
            </a:r>
            <a:endParaRPr lang="en-US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chemeClr val="tx1"/>
                </a:solidFill>
              </a:rPr>
              <a:t>Renata</a:t>
            </a:r>
            <a:r>
              <a:rPr lang="en-US" sz="1600" dirty="0" smtClean="0">
                <a:solidFill>
                  <a:schemeClr val="tx1"/>
                </a:solidFill>
              </a:rPr>
              <a:t> McCoy</a:t>
            </a:r>
            <a:endParaRPr lang="en-US" dirty="0"/>
          </a:p>
          <a:p>
            <a:pPr algn="ctr">
              <a:lnSpc>
                <a:spcPct val="80000"/>
              </a:lnSpc>
            </a:pPr>
            <a:endParaRPr lang="en-US" sz="1600" dirty="0" smtClean="0"/>
          </a:p>
        </p:txBody>
      </p:sp>
      <p:sp>
        <p:nvSpPr>
          <p:cNvPr id="23" name="Rounded Rectangle 22"/>
          <p:cNvSpPr/>
          <p:nvPr/>
        </p:nvSpPr>
        <p:spPr>
          <a:xfrm>
            <a:off x="3581400" y="4648200"/>
            <a:ext cx="20574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Coupled Simulation  Group</a:t>
            </a:r>
            <a:endParaRPr lang="en-US" sz="1400" dirty="0" smtClean="0"/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581400" y="5562600"/>
            <a:ext cx="20574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sz="1000" b="1" dirty="0" smtClean="0"/>
          </a:p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1F497D"/>
                </a:solidFill>
              </a:rPr>
              <a:t>Coupled  </a:t>
            </a:r>
            <a:r>
              <a:rPr lang="en-US" sz="1600" b="1" dirty="0" err="1" smtClean="0">
                <a:solidFill>
                  <a:srgbClr val="1F497D"/>
                </a:solidFill>
              </a:rPr>
              <a:t>Sim</a:t>
            </a:r>
            <a:r>
              <a:rPr lang="en-US" sz="1600" b="1" dirty="0" smtClean="0">
                <a:solidFill>
                  <a:srgbClr val="1F497D"/>
                </a:solidFill>
              </a:rPr>
              <a:t>.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Leaders</a:t>
            </a: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7010400" y="3124200"/>
            <a:ext cx="19812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Workflow 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 Group</a:t>
            </a:r>
            <a:endParaRPr lang="en-US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Dean Williams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Val </a:t>
            </a:r>
            <a:r>
              <a:rPr lang="en-US" sz="1400" dirty="0" err="1" smtClean="0">
                <a:solidFill>
                  <a:schemeClr val="tx1"/>
                </a:solidFill>
              </a:rPr>
              <a:t>Anantharaj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7010400" y="4038600"/>
            <a:ext cx="19812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b="1" dirty="0" smtClean="0"/>
          </a:p>
          <a:p>
            <a:pPr algn="ctr">
              <a:lnSpc>
                <a:spcPct val="80000"/>
              </a:lnSpc>
            </a:pPr>
            <a:endParaRPr lang="en-US" sz="1000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Workflow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Leaders</a:t>
            </a: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4800600" y="3124200"/>
            <a:ext cx="19812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1F497D"/>
                </a:solidFill>
              </a:rPr>
              <a:t>Software Eng./Coupler Group</a:t>
            </a:r>
            <a:endParaRPr lang="en-US" sz="14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Rob Jacob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Andy Salinger</a:t>
            </a:r>
            <a:r>
              <a:rPr lang="en-US" sz="1400" dirty="0" smtClean="0"/>
              <a:t> </a:t>
            </a:r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4800600" y="4038600"/>
            <a:ext cx="19812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r>
              <a:rPr lang="en-US" sz="1600" b="1" dirty="0" smtClean="0">
                <a:solidFill>
                  <a:srgbClr val="1F497D"/>
                </a:solidFill>
              </a:rPr>
              <a:t>SE/Coupler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Leaders</a:t>
            </a:r>
            <a:endParaRPr lang="en-US" sz="1600" dirty="0" smtClean="0"/>
          </a:p>
        </p:txBody>
      </p:sp>
      <p:sp>
        <p:nvSpPr>
          <p:cNvPr id="39" name="Rounded Rectangle 38"/>
          <p:cNvSpPr/>
          <p:nvPr/>
        </p:nvSpPr>
        <p:spPr>
          <a:xfrm>
            <a:off x="5905500" y="4648200"/>
            <a:ext cx="20574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1F497D"/>
                </a:solidFill>
              </a:rPr>
              <a:t>Performance/ Algorithms  Group</a:t>
            </a:r>
            <a:endParaRPr lang="en-US" sz="14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Phil Jones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Pat Worley</a:t>
            </a:r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5905500" y="5562600"/>
            <a:ext cx="20574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sz="1000" b="1" dirty="0" smtClean="0"/>
          </a:p>
          <a:p>
            <a:pPr algn="ctr">
              <a:lnSpc>
                <a:spcPct val="80000"/>
              </a:lnSpc>
            </a:pPr>
            <a:r>
              <a:rPr lang="en-US" sz="1600" b="1" dirty="0" err="1" smtClean="0">
                <a:solidFill>
                  <a:srgbClr val="1F497D"/>
                </a:solidFill>
              </a:rPr>
              <a:t>Perf</a:t>
            </a:r>
            <a:r>
              <a:rPr lang="en-US" sz="1600" b="1" dirty="0" smtClean="0">
                <a:solidFill>
                  <a:srgbClr val="1F497D"/>
                </a:solidFill>
              </a:rPr>
              <a:t>. / Alg.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Leaders</a:t>
            </a: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52400" y="3124200"/>
            <a:ext cx="19812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Land Group</a:t>
            </a:r>
            <a:endParaRPr lang="en-US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Peter Thornton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William Riley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Kate Calvin</a:t>
            </a:r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152400" y="4038600"/>
            <a:ext cx="19812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Land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Leaders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/>
              <a:t> </a:t>
            </a: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2438400" y="3124200"/>
            <a:ext cx="19812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Atmosphere  Group</a:t>
            </a:r>
            <a:endParaRPr lang="en-US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Phil </a:t>
            </a:r>
            <a:r>
              <a:rPr lang="en-US" sz="1400" dirty="0" err="1" smtClean="0">
                <a:solidFill>
                  <a:schemeClr val="tx1"/>
                </a:solidFill>
              </a:rPr>
              <a:t>Rasch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1400" dirty="0" err="1" smtClean="0">
                <a:solidFill>
                  <a:schemeClr val="tx1"/>
                </a:solidFill>
              </a:rPr>
              <a:t>Shaocheng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Xie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2438400" y="4038600"/>
            <a:ext cx="19812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/>
          </a:p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1F497D"/>
                </a:solidFill>
              </a:rPr>
              <a:t>Atmosphere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Leaders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/>
              <a:t>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219200" y="4648200"/>
            <a:ext cx="20574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  <a:endParaRPr lang="en-US" sz="1600" b="1" dirty="0" smtClean="0"/>
          </a:p>
          <a:p>
            <a:pPr algn="ctr">
              <a:lnSpc>
                <a:spcPct val="80000"/>
              </a:lnSpc>
            </a:pPr>
            <a:endParaRPr lang="en-US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Ocean/Ice 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Group</a:t>
            </a:r>
            <a:endParaRPr lang="en-US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Todd </a:t>
            </a:r>
            <a:r>
              <a:rPr lang="en-US" sz="1400" dirty="0" err="1" smtClean="0">
                <a:solidFill>
                  <a:schemeClr val="tx1"/>
                </a:solidFill>
              </a:rPr>
              <a:t>Ringler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Steve Price</a:t>
            </a:r>
          </a:p>
          <a:p>
            <a:pPr algn="ctr">
              <a:lnSpc>
                <a:spcPct val="80000"/>
              </a:lnSpc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>
            <a:off x="1219200" y="5562600"/>
            <a:ext cx="20574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 smtClean="0"/>
              <a:t> </a:t>
            </a:r>
          </a:p>
          <a:p>
            <a:pPr algn="ctr">
              <a:lnSpc>
                <a:spcPct val="80000"/>
              </a:lnSpc>
            </a:pPr>
            <a:endParaRPr lang="en-US" sz="1000" b="1" dirty="0" smtClean="0"/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Ocean/Ice Task</a:t>
            </a:r>
            <a:r>
              <a:rPr lang="en-US" sz="1600" dirty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Leaders </a:t>
            </a:r>
            <a:endParaRPr lang="en-US" sz="1600" dirty="0" smtClean="0"/>
          </a:p>
          <a:p>
            <a:pPr algn="ctr"/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4616450" y="1905000"/>
            <a:ext cx="0" cy="2743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" idx="3"/>
            <a:endCxn id="8" idx="1"/>
          </p:cNvCxnSpPr>
          <p:nvPr/>
        </p:nvCxnSpPr>
        <p:spPr>
          <a:xfrm>
            <a:off x="4419600" y="251460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66800" y="3048000"/>
            <a:ext cx="6934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40" idx="0"/>
            <a:endCxn id="40" idx="0"/>
          </p:cNvCxnSpPr>
          <p:nvPr/>
        </p:nvCxnSpPr>
        <p:spPr>
          <a:xfrm>
            <a:off x="6934200" y="556260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6902450" y="3048000"/>
            <a:ext cx="0" cy="1600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2279650" y="3048000"/>
            <a:ext cx="0" cy="1600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791200" y="39624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8001000" y="30480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5791200" y="30480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001000" y="39624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1066800" y="30480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463925" y="3044825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066800" y="39624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3463925" y="395605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2279650" y="548005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4616450" y="5483225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902450" y="5486400"/>
            <a:ext cx="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430" y="309280"/>
            <a:ext cx="8840316" cy="63709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ESM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FY17: 35.5M (roughly 20M for ACME project)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Presidents FY18: ESM 12.6M</a:t>
            </a:r>
            <a:endParaRPr lang="en-US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House/Senate will propose in coming months</a:t>
            </a:r>
          </a:p>
          <a:p>
            <a:endParaRPr lang="en-US" sz="10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ACME planning project restructuring by required capabilities: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Define 10M (core group with 75% commitment), 15M and 20M project scenarios add extra science and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New model name pending final budget: </a:t>
            </a:r>
          </a:p>
          <a:p>
            <a:r>
              <a:rPr lang="en-US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Energy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Exascale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Earth System Model (E3SM)</a:t>
            </a:r>
          </a:p>
          <a:p>
            <a:endParaRPr lang="en-US" sz="10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Science priorities in the budget language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High resolution, coupled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Computation performance, portability, alignment toward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exascale</a:t>
            </a: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Non-hydrostatic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Extreme phenomena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Complex and multi-scale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Dynamic ocean-ice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Uncertainty analysis,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Basin-sub-basin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Informing energy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V1 release and broadened use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3684" y="79987"/>
            <a:ext cx="8229600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Budget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5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5243"/>
            <a:ext cx="9235440" cy="683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FOA1482 University projects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Implementation of a Quasi-3D Multiscale Modeling Framework to </a:t>
            </a:r>
            <a:r>
              <a:rPr lang="en-US" sz="1600" dirty="0" smtClean="0"/>
              <a:t>ACME: </a:t>
            </a:r>
          </a:p>
          <a:p>
            <a:pPr lvl="0"/>
            <a:r>
              <a:rPr lang="en-US" sz="1600" b="1" dirty="0"/>
              <a:t>	</a:t>
            </a:r>
            <a:r>
              <a:rPr lang="en-US" sz="1600" dirty="0" smtClean="0"/>
              <a:t>David Randall, </a:t>
            </a:r>
            <a:r>
              <a:rPr lang="en-US" sz="1600" dirty="0" err="1" smtClean="0"/>
              <a:t>Celal</a:t>
            </a:r>
            <a:r>
              <a:rPr lang="en-US" sz="1600" dirty="0" smtClean="0"/>
              <a:t> </a:t>
            </a:r>
            <a:r>
              <a:rPr lang="en-US" sz="1600" dirty="0" err="1" smtClean="0"/>
              <a:t>Konor</a:t>
            </a:r>
            <a:endParaRPr lang="en-US" sz="1600" dirty="0"/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Agricultural Impacts on Nitrogen Cycling: Climate and Air Pollution: Peter </a:t>
            </a:r>
            <a:r>
              <a:rPr lang="en-US" sz="1600" dirty="0"/>
              <a:t>Hess, Cynthia </a:t>
            </a:r>
            <a:r>
              <a:rPr lang="en-US" sz="1600" dirty="0" err="1" smtClean="0"/>
              <a:t>Nevison</a:t>
            </a:r>
            <a:endParaRPr lang="en-US" sz="1600" dirty="0"/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Fire</a:t>
            </a:r>
            <a:r>
              <a:rPr lang="en-US" sz="1600" dirty="0"/>
              <a:t>, dust, air and water: Improving aerosol biogeochemistry interactions in </a:t>
            </a:r>
            <a:r>
              <a:rPr lang="en-US" sz="1600" dirty="0" smtClean="0"/>
              <a:t>ACME: </a:t>
            </a:r>
            <a:r>
              <a:rPr lang="en-US" sz="1600" dirty="0"/>
              <a:t>Natalie </a:t>
            </a:r>
            <a:r>
              <a:rPr lang="en-US" sz="1600" dirty="0" err="1" smtClean="0"/>
              <a:t>Mahowald</a:t>
            </a:r>
            <a:r>
              <a:rPr lang="en-US" sz="1600" dirty="0" smtClean="0"/>
              <a:t>, Hess, Moore, Bond, </a:t>
            </a:r>
            <a:r>
              <a:rPr lang="en-US" sz="1600" dirty="0" err="1" smtClean="0"/>
              <a:t>Randerson</a:t>
            </a:r>
            <a:r>
              <a:rPr lang="en-US" sz="1600" dirty="0" smtClean="0"/>
              <a:t>    			</a:t>
            </a:r>
            <a:endParaRPr lang="en-US" sz="1600" dirty="0"/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Improving </a:t>
            </a:r>
            <a:r>
              <a:rPr lang="en-US" sz="1600" dirty="0"/>
              <a:t>Marine Biogeochemistry-Climate Feedbacks in </a:t>
            </a:r>
            <a:r>
              <a:rPr lang="en-US" sz="1600" dirty="0" smtClean="0"/>
              <a:t>ACME:</a:t>
            </a:r>
            <a:r>
              <a:rPr lang="en-US" sz="1600" dirty="0"/>
              <a:t>	Keith </a:t>
            </a:r>
            <a:r>
              <a:rPr lang="en-US" sz="1600" dirty="0" smtClean="0"/>
              <a:t>Moore</a:t>
            </a:r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Investigating </a:t>
            </a:r>
            <a:r>
              <a:rPr lang="en-US" sz="1600" dirty="0"/>
              <a:t>the impacts of changes in land cover and land management on climate using </a:t>
            </a:r>
            <a:r>
              <a:rPr lang="en-US" sz="1600" dirty="0" smtClean="0"/>
              <a:t>ACME:  </a:t>
            </a:r>
            <a:r>
              <a:rPr lang="en-US" sz="1600" dirty="0" err="1" smtClean="0"/>
              <a:t>Atul</a:t>
            </a:r>
            <a:r>
              <a:rPr lang="en-US" sz="1600" dirty="0" smtClean="0"/>
              <a:t> Jain</a:t>
            </a:r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Improving </a:t>
            </a:r>
            <a:r>
              <a:rPr lang="en-US" sz="1600" dirty="0"/>
              <a:t>tide-estuary representation in </a:t>
            </a:r>
            <a:r>
              <a:rPr lang="en-US" sz="1600" dirty="0" smtClean="0"/>
              <a:t>MPAS-Ocean:</a:t>
            </a:r>
            <a:r>
              <a:rPr lang="en-US" sz="1600" dirty="0"/>
              <a:t>	Joseph </a:t>
            </a:r>
            <a:r>
              <a:rPr lang="en-US" sz="1600" dirty="0" smtClean="0"/>
              <a:t>Zhang, </a:t>
            </a:r>
            <a:r>
              <a:rPr lang="en-US" sz="1600" dirty="0" err="1" smtClean="0"/>
              <a:t>Fei</a:t>
            </a:r>
            <a:r>
              <a:rPr lang="en-US" sz="1600" dirty="0" smtClean="0"/>
              <a:t> Chai, </a:t>
            </a:r>
            <a:r>
              <a:rPr lang="en-US" sz="1600" dirty="0" err="1" smtClean="0"/>
              <a:t>Fei</a:t>
            </a:r>
            <a:r>
              <a:rPr lang="en-US" sz="1600" dirty="0" smtClean="0"/>
              <a:t> Ye</a:t>
            </a:r>
            <a:endParaRPr lang="en-US" sz="1600" dirty="0"/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Grid </a:t>
            </a:r>
            <a:r>
              <a:rPr lang="en-US" sz="1600" dirty="0"/>
              <a:t>generation, coupling strategies, and spatially-dependent time stepping for ocean-tidal/estuary systems and other ESM </a:t>
            </a:r>
            <a:r>
              <a:rPr lang="en-US" sz="1600" dirty="0" smtClean="0"/>
              <a:t>components: </a:t>
            </a:r>
            <a:r>
              <a:rPr lang="en-US" sz="1600" dirty="0"/>
              <a:t>Max </a:t>
            </a:r>
            <a:r>
              <a:rPr lang="en-US" sz="1600" dirty="0" err="1"/>
              <a:t>Gunzburger</a:t>
            </a:r>
            <a:r>
              <a:rPr lang="en-US" sz="1600" dirty="0"/>
              <a:t>, Lili </a:t>
            </a:r>
            <a:r>
              <a:rPr lang="en-US" sz="1600" dirty="0" err="1" smtClean="0"/>
              <a:t>Ju</a:t>
            </a:r>
            <a:endParaRPr lang="en-US" sz="1600" dirty="0"/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Improving </a:t>
            </a:r>
            <a:r>
              <a:rPr lang="en-US" sz="1600" dirty="0"/>
              <a:t>the interface processes in the DOE/ACME </a:t>
            </a:r>
            <a:r>
              <a:rPr lang="en-US" sz="1600" dirty="0" smtClean="0"/>
              <a:t>model:  </a:t>
            </a:r>
            <a:r>
              <a:rPr lang="en-US" sz="1600" dirty="0" err="1"/>
              <a:t>Xubin</a:t>
            </a:r>
            <a:r>
              <a:rPr lang="en-US" sz="1600" dirty="0"/>
              <a:t> </a:t>
            </a:r>
            <a:r>
              <a:rPr lang="en-US" sz="1600" dirty="0" smtClean="0"/>
              <a:t>Zeng, Michael </a:t>
            </a:r>
            <a:r>
              <a:rPr lang="en-US" sz="1600" dirty="0" err="1" smtClean="0"/>
              <a:t>Brunke</a:t>
            </a:r>
            <a:endParaRPr lang="en-US" sz="1600" dirty="0"/>
          </a:p>
          <a:p>
            <a:pPr marL="342900" lvl="0" indent="-342900">
              <a:buAutoNum type="arabicPeriod" startAt="2"/>
            </a:pPr>
            <a:r>
              <a:rPr lang="en-US" sz="1600" dirty="0" smtClean="0"/>
              <a:t>Improved </a:t>
            </a:r>
            <a:r>
              <a:rPr lang="en-US" sz="1600" dirty="0"/>
              <a:t>Efficiency and Coupling of the Radiation Code in the ACME Earth System </a:t>
            </a:r>
            <a:r>
              <a:rPr lang="en-US" sz="1600" dirty="0" smtClean="0"/>
              <a:t>Model: </a:t>
            </a:r>
          </a:p>
          <a:p>
            <a:pPr lvl="0"/>
            <a:r>
              <a:rPr lang="en-US" sz="1600" dirty="0"/>
              <a:t>	</a:t>
            </a:r>
            <a:r>
              <a:rPr lang="en-US" sz="1600" dirty="0" smtClean="0"/>
              <a:t>Eli </a:t>
            </a:r>
            <a:r>
              <a:rPr lang="en-US" sz="1600" dirty="0" err="1"/>
              <a:t>Mlawer</a:t>
            </a:r>
            <a:r>
              <a:rPr lang="en-US" sz="1600" dirty="0"/>
              <a:t>, Robert </a:t>
            </a:r>
            <a:r>
              <a:rPr lang="en-US" sz="1600" dirty="0" err="1" smtClean="0"/>
              <a:t>Pincus</a:t>
            </a:r>
            <a:endParaRPr lang="en-US" sz="2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CMDV (Climate Model Development and Validation) projects</a:t>
            </a:r>
            <a:endParaRPr 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ACME-SM: A Global Climate Model Software Modernization </a:t>
            </a:r>
            <a:r>
              <a:rPr lang="en-US" sz="1600" dirty="0" smtClean="0"/>
              <a:t>Surge: </a:t>
            </a:r>
            <a:r>
              <a:rPr lang="en-US" sz="1600" dirty="0"/>
              <a:t>Salinger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CMDV-MCS</a:t>
            </a:r>
            <a:r>
              <a:rPr lang="en-US" sz="1600" dirty="0"/>
              <a:t>: Use of Remote Sensing and In-situ Observations to Develop and Evaluate Improved Representations of Convection and Clouds for the Accelerated Climate Model for </a:t>
            </a:r>
            <a:r>
              <a:rPr lang="en-US" sz="1600" dirty="0" smtClean="0"/>
              <a:t>Energy: </a:t>
            </a:r>
            <a:r>
              <a:rPr lang="en-US" sz="1600" dirty="0" err="1"/>
              <a:t>Ghan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CMDV-RRM: Representation of clouds and convection across scales in </a:t>
            </a:r>
            <a:r>
              <a:rPr lang="en-US" sz="1600" dirty="0" smtClean="0"/>
              <a:t>ACME: </a:t>
            </a:r>
            <a:r>
              <a:rPr lang="en-US" sz="1600" dirty="0" err="1"/>
              <a:t>Golaz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CMDV-CM4: Coupling  Mechanistically the Convective Motions and Cloud  Macrophysics in a Climate </a:t>
            </a:r>
            <a:r>
              <a:rPr lang="en-US" sz="1600" dirty="0" smtClean="0"/>
              <a:t>Model: Romps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CMDV-Land: Facilitating model development collaboration between </a:t>
            </a:r>
            <a:r>
              <a:rPr lang="en-US" sz="1600" dirty="0" err="1"/>
              <a:t>NGEEArctic</a:t>
            </a:r>
            <a:r>
              <a:rPr lang="en-US" sz="1600" dirty="0"/>
              <a:t>, NGEE-Tropics, and </a:t>
            </a:r>
            <a:r>
              <a:rPr lang="en-US" sz="1600" dirty="0" smtClean="0"/>
              <a:t>ACME: Riley,  Liaisons are Ryan Knox, </a:t>
            </a:r>
            <a:r>
              <a:rPr lang="en-US" sz="1600" dirty="0" err="1" smtClean="0"/>
              <a:t>Teklu</a:t>
            </a:r>
            <a:r>
              <a:rPr lang="en-US" sz="1600" dirty="0" smtClean="0"/>
              <a:t> </a:t>
            </a:r>
            <a:r>
              <a:rPr lang="en-US" sz="1600" dirty="0" err="1" smtClean="0"/>
              <a:t>Tesfa</a:t>
            </a:r>
            <a:r>
              <a:rPr lang="en-US" sz="1600" dirty="0" smtClean="0"/>
              <a:t>, Jennifer Holm &amp; </a:t>
            </a:r>
            <a:r>
              <a:rPr lang="en-US" sz="1600" dirty="0" err="1" smtClean="0"/>
              <a:t>Gangsheng</a:t>
            </a:r>
            <a:r>
              <a:rPr lang="en-US" sz="1600" dirty="0" smtClean="0"/>
              <a:t> Wang</a:t>
            </a:r>
            <a:endParaRPr lang="en-US" sz="1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7125" y="10235"/>
            <a:ext cx="6246270" cy="406265"/>
          </a:xfrm>
        </p:spPr>
        <p:txBody>
          <a:bodyPr/>
          <a:lstStyle/>
          <a:p>
            <a:pPr lvl="0" algn="ctr"/>
            <a:r>
              <a:rPr lang="en-US" sz="2400" dirty="0" smtClean="0">
                <a:solidFill>
                  <a:srgbClr val="C00000"/>
                </a:solidFill>
              </a:rPr>
              <a:t>ACME collaborators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180" y="910155"/>
            <a:ext cx="8331673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CESD Projects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NGEE-Tropics (Charlie </a:t>
            </a:r>
            <a:r>
              <a:rPr lang="en-US" sz="2000" dirty="0" err="1" smtClean="0"/>
              <a:t>Koven</a:t>
            </a:r>
            <a:r>
              <a:rPr lang="en-US" sz="2000" dirty="0" smtClean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NGEE-Arctic (Stan Wullschleger)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HiLAT</a:t>
            </a:r>
            <a:r>
              <a:rPr lang="en-US" sz="2000" dirty="0" smtClean="0"/>
              <a:t> (Wilbert Weijer)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RASM (</a:t>
            </a:r>
            <a:r>
              <a:rPr lang="en-US" sz="2000" dirty="0" err="1" smtClean="0"/>
              <a:t>Wieslaw</a:t>
            </a:r>
            <a:r>
              <a:rPr lang="en-US" sz="2000" dirty="0" smtClean="0"/>
              <a:t> </a:t>
            </a:r>
            <a:r>
              <a:rPr lang="en-US" sz="2000" dirty="0" err="1" smtClean="0"/>
              <a:t>Maslowski</a:t>
            </a:r>
            <a:r>
              <a:rPr lang="en-US" sz="2000" dirty="0" smtClean="0"/>
              <a:t>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BGC-feedbacks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PCMDI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ESGF</a:t>
            </a:r>
          </a:p>
          <a:p>
            <a:pPr lvl="0"/>
            <a:endParaRPr lang="en-US" sz="1600" dirty="0" smtClean="0"/>
          </a:p>
          <a:p>
            <a:pPr lvl="0"/>
            <a:endParaRPr lang="en-US" sz="1600" dirty="0"/>
          </a:p>
          <a:p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Community-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softwares</a:t>
            </a:r>
            <a:endParaRPr lang="en-US" sz="2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CICE Consortium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CIME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UV-CDAT</a:t>
            </a:r>
          </a:p>
          <a:p>
            <a:endParaRPr 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0"/>
            <a:endParaRPr lang="en-US" sz="1600" dirty="0" smtClean="0"/>
          </a:p>
          <a:p>
            <a:pPr lvl="0"/>
            <a:r>
              <a:rPr lang="en-US" sz="1600" b="1" dirty="0"/>
              <a:t>	</a:t>
            </a:r>
            <a:endParaRPr lang="en-US" sz="1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5860" y="169723"/>
            <a:ext cx="6246270" cy="406265"/>
          </a:xfrm>
        </p:spPr>
        <p:txBody>
          <a:bodyPr/>
          <a:lstStyle/>
          <a:p>
            <a:pPr lvl="0" algn="ctr"/>
            <a:r>
              <a:rPr lang="en-US" sz="2400" dirty="0" smtClean="0">
                <a:solidFill>
                  <a:srgbClr val="C00000"/>
                </a:solidFill>
              </a:rPr>
              <a:t>ACME collaborators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-56012" t="13258" r="105775" b="-13258"/>
          <a:stretch/>
        </p:blipFill>
        <p:spPr>
          <a:xfrm>
            <a:off x="-11439841" y="1786890"/>
            <a:ext cx="10106342" cy="804672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118" r="15147" b="11250"/>
          <a:stretch/>
        </p:blipFill>
        <p:spPr bwMode="auto">
          <a:xfrm>
            <a:off x="-1" y="349310"/>
            <a:ext cx="908688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5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0" y="115571"/>
            <a:ext cx="9020175" cy="458587"/>
          </a:xfrm>
        </p:spPr>
        <p:txBody>
          <a:bodyPr/>
          <a:lstStyle/>
          <a:p>
            <a:pPr lvl="0" algn="ctr"/>
            <a:r>
              <a:rPr lang="en-US" sz="2800" dirty="0" smtClean="0">
                <a:solidFill>
                  <a:srgbClr val="C00000"/>
                </a:solidFill>
              </a:rPr>
              <a:t>10 ACME publication highlights since Nov 2016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3256" r="24477" b="10838"/>
          <a:stretch/>
        </p:blipFill>
        <p:spPr bwMode="auto">
          <a:xfrm>
            <a:off x="0" y="754912"/>
            <a:ext cx="7729870" cy="578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29870" y="1052623"/>
            <a:ext cx="1432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PNNL 7</a:t>
            </a:r>
          </a:p>
          <a:p>
            <a:r>
              <a:rPr lang="en-US" dirty="0" smtClean="0"/>
              <a:t>LBNL 2</a:t>
            </a:r>
          </a:p>
          <a:p>
            <a:r>
              <a:rPr lang="en-US" dirty="0" smtClean="0"/>
              <a:t>Scripps 1</a:t>
            </a:r>
          </a:p>
          <a:p>
            <a:r>
              <a:rPr lang="en-US" dirty="0" smtClean="0"/>
              <a:t>UC-I 1 (2)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BER templ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4x3 template_160226.potx" id="{31BED76B-0AEA-4445-9E58-7F6592087E14}" vid="{2BD8E646-6FCF-4FEF-9200-FF0DEBD01C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56956</TotalTime>
  <Words>1215</Words>
  <Application>Microsoft Office PowerPoint</Application>
  <PresentationFormat>On-screen Show (4:3)</PresentationFormat>
  <Paragraphs>273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Default Theme</vt:lpstr>
      <vt:lpstr>1_Default Theme</vt:lpstr>
      <vt:lpstr>Accelerated Climate Model for Energy All-hands, Principal Investigator Meeting June 5-7, 2017 Potomac, MD</vt:lpstr>
      <vt:lpstr>ACME news </vt:lpstr>
      <vt:lpstr>ACME review timeline                       </vt:lpstr>
      <vt:lpstr>ACME management  </vt:lpstr>
      <vt:lpstr>Budget</vt:lpstr>
      <vt:lpstr>ACME collaborators</vt:lpstr>
      <vt:lpstr>ACME collaborators</vt:lpstr>
      <vt:lpstr>PowerPoint Presentation</vt:lpstr>
      <vt:lpstr>10 ACME publication highlights since Nov 2016</vt:lpstr>
      <vt:lpstr>Publications: capabilities for ACME</vt:lpstr>
      <vt:lpstr>Biospheric feedback effects in a synchronously coupled model of human and Earth systems</vt:lpstr>
      <vt:lpstr>Meeting goals</vt:lpstr>
      <vt:lpstr>Final points and Upcoming activities</vt:lpstr>
      <vt:lpstr>PowerPoint Presentation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Dorothy Koch</cp:lastModifiedBy>
  <cp:revision>1171</cp:revision>
  <dcterms:created xsi:type="dcterms:W3CDTF">2011-09-18T17:15:55Z</dcterms:created>
  <dcterms:modified xsi:type="dcterms:W3CDTF">2017-06-05T11:48:26Z</dcterms:modified>
</cp:coreProperties>
</file>