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6" r:id="rId2"/>
    <p:sldId id="267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4E4A-4E01-45EB-957F-BB87E5DAB410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C375E-A53A-4E2D-BB8F-80E40133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2" name="Rectangle 21"/>
          <p:cNvSpPr/>
          <p:nvPr userDrawn="1"/>
        </p:nvSpPr>
        <p:spPr>
          <a:xfrm>
            <a:off x="0" y="501041"/>
            <a:ext cx="12192000" cy="2179529"/>
          </a:xfrm>
          <a:prstGeom prst="rect">
            <a:avLst/>
          </a:prstGeom>
          <a:gradFill flip="none" rotWithShape="1">
            <a:gsLst>
              <a:gs pos="85000">
                <a:srgbClr val="FFFFFF">
                  <a:alpha val="86000"/>
                </a:srgbClr>
              </a:gs>
              <a:gs pos="62000">
                <a:schemeClr val="bg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8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8/16/2024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9519798" cy="2387599"/>
          </a:xfrm>
        </p:spPr>
        <p:txBody>
          <a:bodyPr>
            <a:normAutofit/>
          </a:bodyPr>
          <a:lstStyle/>
          <a:p>
            <a:r>
              <a:rPr lang="en-US" dirty="0"/>
              <a:t>MJO Diversity in E3SMv2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8" y="3026833"/>
            <a:ext cx="9738459" cy="7036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Kai Huang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Jadwiga Richter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and Chih-Chieh-Jack Chen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Google Shape;35;g273f27ce8f6_0_124">
            <a:extLst>
              <a:ext uri="{FF2B5EF4-FFF2-40B4-BE49-F238E27FC236}">
                <a16:creationId xmlns:a16="http://schemas.microsoft.com/office/drawing/2014/main" id="{0FBFCC19-A6AD-0EAC-1503-91C6AB014A04}"/>
              </a:ext>
            </a:extLst>
          </p:cNvPr>
          <p:cNvSpPr txBox="1"/>
          <p:nvPr/>
        </p:nvSpPr>
        <p:spPr>
          <a:xfrm>
            <a:off x="-202140" y="3765630"/>
            <a:ext cx="10298915" cy="33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50" tIns="45250" rIns="419050" bIns="452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658F"/>
              </a:buClr>
              <a:buSzPts val="5400"/>
              <a:buFont typeface="Helvetica Neue"/>
              <a:buNone/>
              <a:tabLst/>
              <a:defRPr/>
            </a:pP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entury Gothic" charset="0"/>
                <a:ea typeface="+mn-ea"/>
                <a:cs typeface="+mn-cs"/>
              </a:rPr>
              <a:t>Climate and Global Dynamics, National Center for Atmospheric Research, Boulder CO, 80301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entury Gothic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42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867BEDA-62D3-78DA-93CE-E4C2710A80D4}"/>
              </a:ext>
            </a:extLst>
          </p:cNvPr>
          <p:cNvGrpSpPr/>
          <p:nvPr/>
        </p:nvGrpSpPr>
        <p:grpSpPr>
          <a:xfrm>
            <a:off x="58009" y="114444"/>
            <a:ext cx="5646813" cy="5983798"/>
            <a:chOff x="108528" y="134613"/>
            <a:chExt cx="5479204" cy="580418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B235A3-DE7D-6716-8146-D51BAFF888CB}"/>
                </a:ext>
              </a:extLst>
            </p:cNvPr>
            <p:cNvGrpSpPr/>
            <p:nvPr/>
          </p:nvGrpSpPr>
          <p:grpSpPr>
            <a:xfrm>
              <a:off x="108528" y="134613"/>
              <a:ext cx="5479204" cy="5804183"/>
              <a:chOff x="108528" y="134613"/>
              <a:chExt cx="5479204" cy="580418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69FE8C5-E8CE-A85C-8E53-A610B2860351}"/>
                  </a:ext>
                </a:extLst>
              </p:cNvPr>
              <p:cNvGrpSpPr/>
              <p:nvPr/>
            </p:nvGrpSpPr>
            <p:grpSpPr>
              <a:xfrm>
                <a:off x="1215196" y="134613"/>
                <a:ext cx="4372536" cy="5804183"/>
                <a:chOff x="260879" y="134613"/>
                <a:chExt cx="4372536" cy="5804183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FC347A5-61EE-0FC2-ACC2-2E9B095CAF2C}"/>
                    </a:ext>
                  </a:extLst>
                </p:cNvPr>
                <p:cNvGrpSpPr/>
                <p:nvPr/>
              </p:nvGrpSpPr>
              <p:grpSpPr>
                <a:xfrm>
                  <a:off x="260879" y="134613"/>
                  <a:ext cx="4372536" cy="5508734"/>
                  <a:chOff x="7174285" y="17921757"/>
                  <a:chExt cx="7049638" cy="9534909"/>
                </a:xfrm>
              </p:grpSpPr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99FB4133-1987-8884-886A-0AD78CA6D553}"/>
                      </a:ext>
                    </a:extLst>
                  </p:cNvPr>
                  <p:cNvSpPr txBox="1"/>
                  <p:nvPr/>
                </p:nvSpPr>
                <p:spPr>
                  <a:xfrm>
                    <a:off x="7525934" y="17921757"/>
                    <a:ext cx="5893778" cy="928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rPr>
                      <a:t>Composited OLR Hovmöllor diagrams (10S-10N)</a:t>
                    </a:r>
                  </a:p>
                </p:txBody>
              </p:sp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1F1B55C1-BA48-15AA-BD58-4680C54716DF}"/>
                      </a:ext>
                    </a:extLst>
                  </p:cNvPr>
                  <p:cNvGrpSpPr/>
                  <p:nvPr/>
                </p:nvGrpSpPr>
                <p:grpSpPr>
                  <a:xfrm>
                    <a:off x="7174285" y="18947075"/>
                    <a:ext cx="7049638" cy="8509591"/>
                    <a:chOff x="7087963" y="18947075"/>
                    <a:chExt cx="7049638" cy="8509591"/>
                  </a:xfrm>
                </p:grpSpPr>
                <p:pic>
                  <p:nvPicPr>
                    <p:cNvPr id="7" name="Picture 6" descr="A screenshot of a graph&#10;&#10;Description automatically generated">
                      <a:extLst>
                        <a:ext uri="{FF2B5EF4-FFF2-40B4-BE49-F238E27FC236}">
                          <a16:creationId xmlns:a16="http://schemas.microsoft.com/office/drawing/2014/main" id="{E1CF75DB-98D6-B5F9-7D27-3C1FA3C9AE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087963" y="18947075"/>
                      <a:ext cx="7049638" cy="8509591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8" name="Straight Connector 7">
                      <a:extLst>
                        <a:ext uri="{FF2B5EF4-FFF2-40B4-BE49-F238E27FC236}">
                          <a16:creationId xmlns:a16="http://schemas.microsoft.com/office/drawing/2014/main" id="{A0FF989A-58DF-C400-BFE8-035F834E37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151384" y="19141415"/>
                      <a:ext cx="0" cy="8093815"/>
                    </a:xfrm>
                    <a:prstGeom prst="line">
                      <a:avLst/>
                    </a:prstGeom>
                    <a:ln w="31750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" name="Straight Connector 8">
                      <a:extLst>
                        <a:ext uri="{FF2B5EF4-FFF2-40B4-BE49-F238E27FC236}">
                          <a16:creationId xmlns:a16="http://schemas.microsoft.com/office/drawing/2014/main" id="{5221D2C8-7980-B7A6-D43A-F5794B5124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039723" y="19141415"/>
                      <a:ext cx="0" cy="8093815"/>
                    </a:xfrm>
                    <a:prstGeom prst="line">
                      <a:avLst/>
                    </a:prstGeom>
                    <a:ln w="31750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7EF1641-D71E-A438-5A34-DE571C2662B7}"/>
                    </a:ext>
                  </a:extLst>
                </p:cNvPr>
                <p:cNvSpPr txBox="1"/>
                <p:nvPr/>
              </p:nvSpPr>
              <p:spPr>
                <a:xfrm>
                  <a:off x="971709" y="5627693"/>
                  <a:ext cx="6430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rPr>
                    <a:t>OBS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518542-9043-D4C9-92D2-FEB3D15440EA}"/>
                    </a:ext>
                  </a:extLst>
                </p:cNvPr>
                <p:cNvSpPr txBox="1"/>
                <p:nvPr/>
              </p:nvSpPr>
              <p:spPr>
                <a:xfrm>
                  <a:off x="2736384" y="5631019"/>
                  <a:ext cx="8800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rPr>
                    <a:t>E3SMv2</a:t>
                  </a: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AE5135-299F-A5A3-31F1-76457E7C6E06}"/>
                  </a:ext>
                </a:extLst>
              </p:cNvPr>
              <p:cNvSpPr txBox="1"/>
              <p:nvPr/>
            </p:nvSpPr>
            <p:spPr>
              <a:xfrm>
                <a:off x="242349" y="1180798"/>
                <a:ext cx="951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standing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60ADD4-355B-18B8-7BE3-8049D12AA009}"/>
                  </a:ext>
                </a:extLst>
              </p:cNvPr>
              <p:cNvSpPr txBox="1"/>
              <p:nvPr/>
            </p:nvSpPr>
            <p:spPr>
              <a:xfrm>
                <a:off x="242349" y="2384075"/>
                <a:ext cx="9514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jumping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87EF23-296C-6CAC-A602-C273241C09E2}"/>
                  </a:ext>
                </a:extLst>
              </p:cNvPr>
              <p:cNvSpPr txBox="1"/>
              <p:nvPr/>
            </p:nvSpPr>
            <p:spPr>
              <a:xfrm>
                <a:off x="212440" y="3587352"/>
                <a:ext cx="1002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slow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(too less)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B219F2-2CC3-373D-9A26-1A84B753CF11}"/>
                  </a:ext>
                </a:extLst>
              </p:cNvPr>
              <p:cNvSpPr txBox="1"/>
              <p:nvPr/>
            </p:nvSpPr>
            <p:spPr>
              <a:xfrm>
                <a:off x="108528" y="4790629"/>
                <a:ext cx="12105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fast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(too many)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D3FA53-35A7-8D1D-F122-794D7B37E3D5}"/>
                </a:ext>
              </a:extLst>
            </p:cNvPr>
            <p:cNvCxnSpPr>
              <a:cxnSpLocks/>
            </p:cNvCxnSpPr>
            <p:nvPr/>
          </p:nvCxnSpPr>
          <p:spPr>
            <a:xfrm>
              <a:off x="3636355" y="2239617"/>
              <a:ext cx="630845" cy="649357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7ED3D8-A8E1-6486-479F-4F64F3FDA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612" y="2438400"/>
              <a:ext cx="541969" cy="450574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AA4524-CF4B-427F-95FC-E73CACEDC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6944" y="3281082"/>
              <a:ext cx="1090044" cy="627557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9E3C20B-526C-791A-E626-9B806CBC3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858" y="4600390"/>
              <a:ext cx="1221042" cy="589855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30E44E-DBF5-E4FF-3573-C5BD95712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0701" y="3429000"/>
              <a:ext cx="665080" cy="479639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4DE53C2-8A5C-4A72-F4DD-BB581A1ED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444" y="4790629"/>
              <a:ext cx="823337" cy="442597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9057CC-F83D-3A3B-4A0C-10772075C75A}"/>
              </a:ext>
            </a:extLst>
          </p:cNvPr>
          <p:cNvGrpSpPr/>
          <p:nvPr/>
        </p:nvGrpSpPr>
        <p:grpSpPr>
          <a:xfrm>
            <a:off x="5391807" y="180548"/>
            <a:ext cx="6683643" cy="4169575"/>
            <a:chOff x="16756848" y="17305884"/>
            <a:chExt cx="9724386" cy="6885006"/>
          </a:xfrm>
        </p:grpSpPr>
        <p:pic>
          <p:nvPicPr>
            <p:cNvPr id="39" name="Picture 38" descr="A screenshot of a graph showing different colors&#10;&#10;Description automatically generated">
              <a:extLst>
                <a:ext uri="{FF2B5EF4-FFF2-40B4-BE49-F238E27FC236}">
                  <a16:creationId xmlns:a16="http://schemas.microsoft.com/office/drawing/2014/main" id="{AF02082C-6B5C-6541-3AB8-4EF979EEE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6569" y="18062045"/>
              <a:ext cx="8728962" cy="612884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FF22F9E-6BA8-2B83-7D0C-7CE9DE307AA8}"/>
                </a:ext>
              </a:extLst>
            </p:cNvPr>
            <p:cNvSpPr txBox="1"/>
            <p:nvPr/>
          </p:nvSpPr>
          <p:spPr>
            <a:xfrm>
              <a:off x="16756848" y="17305884"/>
              <a:ext cx="9724386" cy="559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90-day-mean SST Anomalies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3D643D1-DDDA-5421-F610-48739469A20B}"/>
              </a:ext>
            </a:extLst>
          </p:cNvPr>
          <p:cNvSpPr txBox="1"/>
          <p:nvPr/>
        </p:nvSpPr>
        <p:spPr>
          <a:xfrm>
            <a:off x="5809863" y="4481697"/>
            <a:ext cx="599948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E3SMv2 captures four types of MJO but with biases 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propagating direction/ranges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portions of the four MJO types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ENSO phase locking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vertical structure (not shown here)</a:t>
            </a:r>
          </a:p>
        </p:txBody>
      </p:sp>
    </p:spTree>
    <p:extLst>
      <p:ext uri="{BB962C8B-B14F-4D97-AF65-F5344CB8AC3E}">
        <p14:creationId xmlns:p14="http://schemas.microsoft.com/office/powerpoint/2010/main" val="235072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DA213F-5C36-CF61-CC34-A58787A4FCAD}"/>
              </a:ext>
            </a:extLst>
          </p:cNvPr>
          <p:cNvGrpSpPr/>
          <p:nvPr/>
        </p:nvGrpSpPr>
        <p:grpSpPr>
          <a:xfrm>
            <a:off x="98616" y="236677"/>
            <a:ext cx="5770385" cy="4644571"/>
            <a:chOff x="33081407" y="6565196"/>
            <a:chExt cx="7259761" cy="6210161"/>
          </a:xfrm>
        </p:grpSpPr>
        <p:pic>
          <p:nvPicPr>
            <p:cNvPr id="3" name="Picture 2" descr="A graph of different colored bars&#10;&#10;Description automatically generated with medium confidence">
              <a:extLst>
                <a:ext uri="{FF2B5EF4-FFF2-40B4-BE49-F238E27FC236}">
                  <a16:creationId xmlns:a16="http://schemas.microsoft.com/office/drawing/2014/main" id="{FCAE3124-7C53-9C76-C2AA-BAADE88A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81407" y="7344096"/>
              <a:ext cx="7259761" cy="543126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F6A5CF-54A6-4D90-0964-36A60F458CE6}"/>
                </a:ext>
              </a:extLst>
            </p:cNvPr>
            <p:cNvSpPr txBox="1"/>
            <p:nvPr/>
          </p:nvSpPr>
          <p:spPr>
            <a:xfrm>
              <a:off x="33815895" y="6565196"/>
              <a:ext cx="6365362" cy="699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E3SMv2 Skill in Simulating the MJO Teleconnection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(pattern correlations of the z200 pentad-anomalies)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1BECFD1-2782-06E7-CE5D-D88A32D28E1A}"/>
              </a:ext>
            </a:extLst>
          </p:cNvPr>
          <p:cNvGrpSpPr/>
          <p:nvPr/>
        </p:nvGrpSpPr>
        <p:grpSpPr>
          <a:xfrm>
            <a:off x="5741894" y="233125"/>
            <a:ext cx="6351490" cy="5119796"/>
            <a:chOff x="5710520" y="215154"/>
            <a:chExt cx="6351490" cy="51197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3E2AEB5-3E6C-42E5-C28D-F74BD4656691}"/>
                </a:ext>
              </a:extLst>
            </p:cNvPr>
            <p:cNvGrpSpPr/>
            <p:nvPr/>
          </p:nvGrpSpPr>
          <p:grpSpPr>
            <a:xfrm>
              <a:off x="6528545" y="215154"/>
              <a:ext cx="5533465" cy="4783556"/>
              <a:chOff x="33744275" y="13443093"/>
              <a:chExt cx="8170374" cy="8130871"/>
            </a:xfrm>
          </p:grpSpPr>
          <p:pic>
            <p:nvPicPr>
              <p:cNvPr id="21" name="Picture 20" descr="A group of images of different colors&#10;&#10;Description automatically generated with medium confidence">
                <a:extLst>
                  <a:ext uri="{FF2B5EF4-FFF2-40B4-BE49-F238E27FC236}">
                    <a16:creationId xmlns:a16="http://schemas.microsoft.com/office/drawing/2014/main" id="{4D428FAB-4FFE-34D4-8BEA-E4F76EE07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256"/>
              <a:stretch/>
            </p:blipFill>
            <p:spPr>
              <a:xfrm>
                <a:off x="33744275" y="14433266"/>
                <a:ext cx="8170374" cy="714069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6E3E0A-9B42-DD51-F515-A7DB9C38065A}"/>
                  </a:ext>
                </a:extLst>
              </p:cNvPr>
              <p:cNvSpPr txBox="1"/>
              <p:nvPr/>
            </p:nvSpPr>
            <p:spPr>
              <a:xfrm>
                <a:off x="34273814" y="13443093"/>
                <a:ext cx="7124602" cy="88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rPr>
                  <a:t>Q1 Profiles over the Tropical Indian Ocean Domain (10S-10N, 80E-100E)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FAC88E-D237-C4DF-734A-C5A078F6CE48}"/>
                </a:ext>
              </a:extLst>
            </p:cNvPr>
            <p:cNvSpPr txBox="1"/>
            <p:nvPr/>
          </p:nvSpPr>
          <p:spPr>
            <a:xfrm>
              <a:off x="5710520" y="1084110"/>
              <a:ext cx="980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standing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48D0B6-F804-9F60-8915-72EEAFE6D228}"/>
                </a:ext>
              </a:extLst>
            </p:cNvPr>
            <p:cNvSpPr txBox="1"/>
            <p:nvPr/>
          </p:nvSpPr>
          <p:spPr>
            <a:xfrm>
              <a:off x="5710520" y="2141675"/>
              <a:ext cx="980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jumping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E152C2-9DDA-70E7-366E-0A569C2C841F}"/>
                </a:ext>
              </a:extLst>
            </p:cNvPr>
            <p:cNvSpPr txBox="1"/>
            <p:nvPr/>
          </p:nvSpPr>
          <p:spPr>
            <a:xfrm>
              <a:off x="5710520" y="3199240"/>
              <a:ext cx="980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slow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79990-D0B8-F543-0AE0-8D74D1FE087D}"/>
                </a:ext>
              </a:extLst>
            </p:cNvPr>
            <p:cNvSpPr txBox="1"/>
            <p:nvPr/>
          </p:nvSpPr>
          <p:spPr>
            <a:xfrm>
              <a:off x="5710520" y="4256805"/>
              <a:ext cx="980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fast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625B19-1987-7BB1-E540-7EDD78F0E621}"/>
                </a:ext>
              </a:extLst>
            </p:cNvPr>
            <p:cNvSpPr txBox="1"/>
            <p:nvPr/>
          </p:nvSpPr>
          <p:spPr>
            <a:xfrm>
              <a:off x="6985750" y="5057951"/>
              <a:ext cx="980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obs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559828-BD93-C6ED-B3FD-A45CE22DD8A3}"/>
                </a:ext>
              </a:extLst>
            </p:cNvPr>
            <p:cNvSpPr txBox="1"/>
            <p:nvPr/>
          </p:nvSpPr>
          <p:spPr>
            <a:xfrm>
              <a:off x="8875061" y="5057950"/>
              <a:ext cx="980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E3SMv2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3E9EEC-2A41-4DF5-4AF1-F95E7135F1BA}"/>
                </a:ext>
              </a:extLst>
            </p:cNvPr>
            <p:cNvSpPr txBox="1"/>
            <p:nvPr/>
          </p:nvSpPr>
          <p:spPr>
            <a:xfrm>
              <a:off x="10596282" y="5052175"/>
              <a:ext cx="1237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E3SMv2-obs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7F4E58C-562D-287C-BE2E-61BFA7D73038}"/>
              </a:ext>
            </a:extLst>
          </p:cNvPr>
          <p:cNvSpPr txBox="1"/>
          <p:nvPr/>
        </p:nvSpPr>
        <p:spPr>
          <a:xfrm>
            <a:off x="531158" y="4997938"/>
            <a:ext cx="5210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 skill in simulating MJO teleconnection patterns varies among four MJO types.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model skill comes from the fast MJO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B48595-1BAE-5C8C-FB5A-60E001C4207F}"/>
              </a:ext>
            </a:extLst>
          </p:cNvPr>
          <p:cNvSpPr txBox="1"/>
          <p:nvPr/>
        </p:nvSpPr>
        <p:spPr>
          <a:xfrm>
            <a:off x="6580685" y="5352921"/>
            <a:ext cx="56320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 capability in simulating the MJO convective heating profile evolution might be the key. </a:t>
            </a:r>
          </a:p>
        </p:txBody>
      </p:sp>
    </p:spTree>
    <p:extLst>
      <p:ext uri="{BB962C8B-B14F-4D97-AF65-F5344CB8AC3E}">
        <p14:creationId xmlns:p14="http://schemas.microsoft.com/office/powerpoint/2010/main" val="3070415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Century Gothic</vt:lpstr>
      <vt:lpstr>Helvetica Neue</vt:lpstr>
      <vt:lpstr>Times New Roman</vt:lpstr>
      <vt:lpstr>Wingdings</vt:lpstr>
      <vt:lpstr>1_Office Theme</vt:lpstr>
      <vt:lpstr>MJO Diversity in E3SMv2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Prichard, Michelle E</dc:creator>
  <cp:lastModifiedBy>Prichard, Michelle E</cp:lastModifiedBy>
  <cp:revision>7</cp:revision>
  <dcterms:created xsi:type="dcterms:W3CDTF">2024-08-16T17:28:11Z</dcterms:created>
  <dcterms:modified xsi:type="dcterms:W3CDTF">2024-08-16T17:32:27Z</dcterms:modified>
</cp:coreProperties>
</file>