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1450" r:id="rId2"/>
    <p:sldId id="1451" r:id="rId3"/>
    <p:sldId id="145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94E4A-4E01-45EB-957F-BB87E5DAB41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C375E-A53A-4E2D-BB8F-80E40133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Importance of tropical atmospheric convection:  MJO affects weather patterns globally (tropical cyclones, monsoons, ARs).  Kelvin and MRG waves drive QBO.</a:t>
            </a:r>
          </a:p>
          <a:p>
            <a:endParaRPr lang="en-US" sz="2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Distribution of spectral power:  v3 enhances convectively coupled waves across scales.  Note improvement in Kelvin, MRG, 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Changes to deep convective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scheme improve…:  likely driven by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dCAPE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-ULL trigger, but also parameter value changes to CLUBB, microphysics, and others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convection &amp; circulation:  Assessed via coh^2 plots between PRECT and DIV850 – this is consistent with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dCAPE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-ULL trigger, which more closely ties convection triggering to dynamics-driven </a:t>
            </a: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CAPE changes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Convection-radiation feedbacks:  Assessed via GEF metric – v2 better for rain rates below 2 mm/d and above 20 mm/d, but worse (too much OLR per unit PRECT) in between… common GCM bias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v2 MJO:  Statistically significant increase in amplitude, higher pattern correlation in phase composites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v3:  Improved cloud-radiative feedbacks to better maintain organized convectively coupled waves, mesoscale scheme contributes to organization similarly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66EB1-5F43-3748-80FC-62DA816FB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389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Reduced spectral power/variance at all scales:  exact cause is not yet clear, but plausible causes are:  sensitivity of convection to ambient free-tropospheric moisture, underestimated convection-radiation feedbacks (high cloud microphysical processes – Huang/Kim paper)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“too light-too frequent”:  Common GCM bias, could be linked to…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Too-weak diurnal cycle amplitude in Indo-Pacific: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dCAPE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trigger improves this, but amplitude biases remain (at least in Indo-Pacific, especially over ocean)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 that the diurnal cycle damps the MJO, so its underestimation could be artificially strengthening the MJO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Underestimated convection-radiation feedbacks – assessed using GEF diagnostic -- note that these feedbacks are critical for MJO maintenance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MJO coherence:  could be linked to MC barrier effect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Individual MJO event analysis:  v2 underestimates MJO amplitude and coherence of eastward propagation, v3 TBD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 v3, E-W power ratio strongly improved, suggesting better propagation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MJO-extratropical connection:  A “high bar” assessment (multiple points of failure possible, e.g. jet stream position), but important for midlatitude extremes/ARs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Mention lack of QBO-MJO connection, if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66EB1-5F43-3748-80FC-62DA816FB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31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hyperlink" Target="https://e3sm.org/" TargetMode="External"/><Relationship Id="rId4" Type="http://schemas.openxmlformats.org/officeDocument/2006/relationships/image" Target="../media/image12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699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2" name="Rectangle 21"/>
          <p:cNvSpPr/>
          <p:nvPr userDrawn="1"/>
        </p:nvSpPr>
        <p:spPr>
          <a:xfrm>
            <a:off x="0" y="501041"/>
            <a:ext cx="12192000" cy="2179529"/>
          </a:xfrm>
          <a:prstGeom prst="rect">
            <a:avLst/>
          </a:prstGeom>
          <a:gradFill flip="none" rotWithShape="1">
            <a:gsLst>
              <a:gs pos="85000">
                <a:srgbClr val="FFFFFF">
                  <a:alpha val="86000"/>
                </a:srgbClr>
              </a:gs>
              <a:gs pos="62000">
                <a:schemeClr val="bg1">
                  <a:alpha val="56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8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4" y="4570300"/>
            <a:ext cx="5138006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4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04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BC13B-3F8C-DDEF-EE4E-2049AE067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7586" y="1938780"/>
            <a:ext cx="8669440" cy="914096"/>
          </a:xfrm>
          <a:prstGeom prst="rect">
            <a:avLst/>
          </a:prstGeom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  <p:txBody>
          <a:bodyPr wrap="square" lIns="0" tIns="0" rIns="0" bIns="0" anchor="b" anchorCtr="0">
            <a:sp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0D3D0-6E28-2B44-717E-8A0E6929D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7587" y="2840656"/>
            <a:ext cx="8669439" cy="765031"/>
          </a:xfrm>
          <a:prstGeom prst="rect">
            <a:avLst/>
          </a:prstGeom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spPr>
        <p:txBody>
          <a:bodyPr lIns="0" tIns="0" rIns="0" bIns="0"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A2B527F-38DE-C4CD-C132-E17DAAA3B5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000" y="6094072"/>
            <a:ext cx="1885950" cy="4734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091FDC-2BC8-AEC0-731E-B157A86787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38080" y="6185195"/>
            <a:ext cx="1911349" cy="475594"/>
          </a:xfrm>
          <a:prstGeom prst="rect">
            <a:avLst/>
          </a:prstGeom>
        </p:spPr>
      </p:pic>
      <p:pic>
        <p:nvPicPr>
          <p:cNvPr id="12" name="Graphic 11">
            <a:hlinkClick r:id="rId5"/>
            <a:extLst>
              <a:ext uri="{FF2B5EF4-FFF2-40B4-BE49-F238E27FC236}">
                <a16:creationId xmlns:a16="http://schemas.microsoft.com/office/drawing/2014/main" id="{0C99A39C-10A8-6E3D-FB58-B6AC97CFFB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20306" y="5278058"/>
            <a:ext cx="2529123" cy="15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50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9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5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5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4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6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6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4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4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5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6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8/16/2024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8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734D2BC-E3B3-3F76-13BE-520C47965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810" y="877177"/>
            <a:ext cx="10618380" cy="765031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3200" dirty="0"/>
              <a:t>Tropical </a:t>
            </a:r>
            <a:r>
              <a:rPr lang="en-US" sz="3200" dirty="0" err="1"/>
              <a:t>subseasonal</a:t>
            </a:r>
            <a:r>
              <a:rPr lang="en-US" sz="3200" dirty="0"/>
              <a:t> convection in E3SM versions 2 and 3</a:t>
            </a:r>
          </a:p>
        </p:txBody>
      </p:sp>
      <p:pic>
        <p:nvPicPr>
          <p:cNvPr id="6" name="Picture 5" descr="A picture containing egg, colorful, food, blue&#10;&#10;Description automatically generated">
            <a:extLst>
              <a:ext uri="{FF2B5EF4-FFF2-40B4-BE49-F238E27FC236}">
                <a16:creationId xmlns:a16="http://schemas.microsoft.com/office/drawing/2014/main" id="{B0A44AEC-80AA-43FD-BB10-F7996F6AA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537" y="4275228"/>
            <a:ext cx="1989340" cy="1823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1C43C6-33F1-1364-E912-F5A39BDED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539" y="2486410"/>
            <a:ext cx="1792224" cy="3504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B811E1-84B7-29C5-8E6D-F46CA2095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712" y="2396188"/>
            <a:ext cx="521207" cy="5212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09A843-F480-F681-1014-3F194CFC6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0844" y="2504704"/>
            <a:ext cx="1792224" cy="3010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5ED7E6-05C9-0E11-F128-D9675C6452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7072" y="2401047"/>
            <a:ext cx="521207" cy="5212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1F15EB-959B-C804-36FB-A8710487CCF7}"/>
              </a:ext>
            </a:extLst>
          </p:cNvPr>
          <p:cNvSpPr txBox="1"/>
          <p:nvPr/>
        </p:nvSpPr>
        <p:spPr>
          <a:xfrm>
            <a:off x="1631503" y="1941857"/>
            <a:ext cx="1708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Jim Benedict*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0B800-3C29-1765-01AE-3551371CF8CE}"/>
              </a:ext>
            </a:extLst>
          </p:cNvPr>
          <p:cNvSpPr txBox="1"/>
          <p:nvPr/>
        </p:nvSpPr>
        <p:spPr>
          <a:xfrm>
            <a:off x="6584312" y="1957246"/>
            <a:ext cx="2006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Brandon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Wolding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11C10B-0E9C-FF70-D0AE-860E46FC0474}"/>
              </a:ext>
            </a:extLst>
          </p:cNvPr>
          <p:cNvSpPr txBox="1"/>
          <p:nvPr/>
        </p:nvSpPr>
        <p:spPr>
          <a:xfrm>
            <a:off x="4193952" y="1964831"/>
            <a:ext cx="2006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Walter Hannah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8D5753-EA85-F7F7-6337-68C99762BA72}"/>
              </a:ext>
            </a:extLst>
          </p:cNvPr>
          <p:cNvSpPr txBox="1"/>
          <p:nvPr/>
        </p:nvSpPr>
        <p:spPr>
          <a:xfrm>
            <a:off x="8974672" y="1957246"/>
            <a:ext cx="2006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Charlotte DeMott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9F0B17-6A41-DB40-1542-191F7FC53AD8}"/>
              </a:ext>
            </a:extLst>
          </p:cNvPr>
          <p:cNvSpPr txBox="1"/>
          <p:nvPr/>
        </p:nvSpPr>
        <p:spPr>
          <a:xfrm>
            <a:off x="469338" y="4766209"/>
            <a:ext cx="376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EESM PI meeting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C26EC9-6B20-B2AE-24C5-B6722865A3F2}"/>
              </a:ext>
            </a:extLst>
          </p:cNvPr>
          <p:cNvSpPr txBox="1"/>
          <p:nvPr/>
        </p:nvSpPr>
        <p:spPr>
          <a:xfrm>
            <a:off x="469337" y="5095422"/>
            <a:ext cx="376095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Denver, 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August 7,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LA-UR # 24-28243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39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DF237-59AF-DE35-5EFF-1BDF6F58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A013E-7DF4-F448-89A0-7823B4BD14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D625AA-CA41-5192-EAAC-C809A3A0EC5A}"/>
              </a:ext>
            </a:extLst>
          </p:cNvPr>
          <p:cNvSpPr txBox="1"/>
          <p:nvPr/>
        </p:nvSpPr>
        <p:spPr>
          <a:xfrm>
            <a:off x="129473" y="1197621"/>
            <a:ext cx="11877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Tropical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subseasonal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convective variability in E3SM generally improves from v1 → v2 → v3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E672E-71A8-0525-82EF-47AFA37B9DBD}"/>
              </a:ext>
            </a:extLst>
          </p:cNvPr>
          <p:cNvSpPr txBox="1"/>
          <p:nvPr/>
        </p:nvSpPr>
        <p:spPr>
          <a:xfrm>
            <a:off x="157265" y="1693219"/>
            <a:ext cx="1187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Distribution of (normalized, symmetric) precipitation spectral power improves for key wave types: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90FE2F-8ACE-4199-E63E-9F76536F5154}"/>
              </a:ext>
            </a:extLst>
          </p:cNvPr>
          <p:cNvSpPr txBox="1"/>
          <p:nvPr/>
        </p:nvSpPr>
        <p:spPr>
          <a:xfrm>
            <a:off x="157265" y="4672683"/>
            <a:ext cx="11877470" cy="1790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Changes to the deep convective scheme result in more realistic…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… convection-circulation coupling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… convection-radiation feedbacks for light and heavy (but not “moderate”) rain rates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(only v1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→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v2 assessed so far)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MJO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has a larger (improved) amplitude, more realistic MJO-extratropical teleconnections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Increased signal-to-noise ratio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is attributed to new representations of cloud microphysics (within deep convection) and mesoscale cloud scheme that improve feedbacks among moisture, clouds, circulation, and radiation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0E0E11-5FAF-0E40-DABC-BBAB3B42C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202" y="2155599"/>
            <a:ext cx="8829595" cy="240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4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DF237-59AF-DE35-5EFF-1BDF6F58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A013E-7DF4-F448-89A0-7823B4BD14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D625AA-CA41-5192-EAAC-C809A3A0EC5A}"/>
              </a:ext>
            </a:extLst>
          </p:cNvPr>
          <p:cNvSpPr txBox="1"/>
          <p:nvPr/>
        </p:nvSpPr>
        <p:spPr>
          <a:xfrm>
            <a:off x="129473" y="1197621"/>
            <a:ext cx="11877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Lingering biases across E3SM development cycles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E672E-71A8-0525-82EF-47AFA37B9DBD}"/>
              </a:ext>
            </a:extLst>
          </p:cNvPr>
          <p:cNvSpPr txBox="1"/>
          <p:nvPr/>
        </p:nvSpPr>
        <p:spPr>
          <a:xfrm>
            <a:off x="157265" y="1693219"/>
            <a:ext cx="1187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Distribution of 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non-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normalized, symmetric) precipitation spectral power shows reduced magnitudes across scales: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E5E378-1F7E-C662-646F-26EAF558B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496" y="2156832"/>
            <a:ext cx="8979408" cy="24043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EC52EA-AAD9-A191-2DD2-BADFE79D39E2}"/>
              </a:ext>
            </a:extLst>
          </p:cNvPr>
          <p:cNvSpPr txBox="1"/>
          <p:nvPr/>
        </p:nvSpPr>
        <p:spPr>
          <a:xfrm>
            <a:off x="157265" y="4672683"/>
            <a:ext cx="11877470" cy="196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Tropical convection-related biases observed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v2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Underestimated precipitation variability at ~all space-time scales (also verified for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Continuation of “too light-too frequent” precipitation behavior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Underestimated precipitation diurnal cycle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amplitude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Indo-Pacific region (diurnal phase is much improved) – also verified for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Incorrect precipitation-radiation feedbacks:  too weak for light rain rates, too strong for moderate-heavy rain rates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Underestimated coherence of MJO eastward propagation signal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Low pattern correlation of MJO-extratropical connections, particularly when MJO deep convection exists over Indonesia</a:t>
            </a:r>
          </a:p>
        </p:txBody>
      </p:sp>
    </p:spTree>
    <p:extLst>
      <p:ext uri="{BB962C8B-B14F-4D97-AF65-F5344CB8AC3E}">
        <p14:creationId xmlns:p14="http://schemas.microsoft.com/office/powerpoint/2010/main" val="29896506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641</Words>
  <Application>Microsoft Office PowerPoint</Application>
  <PresentationFormat>Widescreen</PresentationFormat>
  <Paragraphs>47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Prichard, Michelle E</dc:creator>
  <cp:lastModifiedBy>Prichard, Michelle E</cp:lastModifiedBy>
  <cp:revision>3</cp:revision>
  <dcterms:created xsi:type="dcterms:W3CDTF">2024-08-16T17:28:11Z</dcterms:created>
  <dcterms:modified xsi:type="dcterms:W3CDTF">2024-08-16T17:29:55Z</dcterms:modified>
</cp:coreProperties>
</file>