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5"/>
  </p:notesMasterIdLst>
  <p:sldIdLst>
    <p:sldId id="661" r:id="rId3"/>
    <p:sldId id="334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1" autoAdjust="0"/>
    <p:restoredTop sz="94660"/>
  </p:normalViewPr>
  <p:slideViewPr>
    <p:cSldViewPr snapToGrid="0">
      <p:cViewPr varScale="1">
        <p:scale>
          <a:sx n="94" d="100"/>
          <a:sy n="94" d="100"/>
        </p:scale>
        <p:origin x="106" y="10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628F29-95A7-48F5-B572-CD31857A4E4E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9E632A-9B98-45FF-ABC8-2F977F6DC1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3155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About a year ago, we encounter a data-driven powerful tool---called Block DMD. We can input the budget terms in the budget equations to the BDMD structure and study the feedbacks to the leading prop annular mode.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C74F2FAE-B22E-3B43-A687-74E9B08C499E}" type="slidenum"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</a:t>
            </a:fld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710493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8A3FB4-EE4F-BF70-A6E7-4E32EA0D80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EE7E8F-783A-5E7A-AEB5-EF402AC851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F7A911-EE1A-1D7C-C824-39BD68FA46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3E60A-177B-47FC-911C-46B7824D103B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92E7DF-E62C-88F6-6DF9-46E766D1CC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3E2A56-54AE-0069-EC89-82AFC64682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744BB-2186-42A2-B1BD-87B7059CA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009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AAC12C-25E6-B4DA-FCAB-77D4078D43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5F37DFA-AF3A-89C0-0F8A-30D0822FFE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F94B6C-7D1B-FF02-AE84-0C3CB639C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3E60A-177B-47FC-911C-46B7824D103B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DD663E-CB71-F78C-3BFC-61B649803F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467F81-AE51-B032-575B-D325E8C6A1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744BB-2186-42A2-B1BD-87B7059CA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793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9560E2B-E02E-2C4A-34A6-1BF7625C949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4DE821-DC14-7FFD-D358-CF7B98F117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131EFC-A89E-B7CA-7841-155B88BD27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3E60A-177B-47FC-911C-46B7824D103B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7362EC-278F-4D1F-61B9-1B581E0DB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2C9275-4A7F-EA9D-F333-142DCA8AF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744BB-2186-42A2-B1BD-87B7059CA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0015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rge Text Box">
  <p:cSld name="Large Text Box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4"/>
          <p:cNvSpPr/>
          <p:nvPr/>
        </p:nvSpPr>
        <p:spPr>
          <a:xfrm>
            <a:off x="4191000" y="0"/>
            <a:ext cx="8001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76188" tIns="38083" rIns="76188" bIns="38083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24"/>
          <p:cNvSpPr txBox="1">
            <a:spLocks noGrp="1"/>
          </p:cNvSpPr>
          <p:nvPr>
            <p:ph type="sldNum" idx="12"/>
          </p:nvPr>
        </p:nvSpPr>
        <p:spPr>
          <a:xfrm>
            <a:off x="11661914" y="6477000"/>
            <a:ext cx="377686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>
                <a:solidFill>
                  <a:srgbClr val="B3B3B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000">
                <a:solidFill>
                  <a:srgbClr val="B3B3B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000">
                <a:solidFill>
                  <a:srgbClr val="B3B3B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000">
                <a:solidFill>
                  <a:srgbClr val="B3B3B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000">
                <a:solidFill>
                  <a:srgbClr val="B3B3B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000">
                <a:solidFill>
                  <a:srgbClr val="B3B3B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000">
                <a:solidFill>
                  <a:srgbClr val="B3B3B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000">
                <a:solidFill>
                  <a:srgbClr val="B3B3B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000">
                <a:solidFill>
                  <a:srgbClr val="B3B3B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8" name="Google Shape;48;p24"/>
          <p:cNvSpPr txBox="1">
            <a:spLocks noGrp="1"/>
          </p:cNvSpPr>
          <p:nvPr>
            <p:ph type="body" idx="1"/>
          </p:nvPr>
        </p:nvSpPr>
        <p:spPr>
          <a:xfrm>
            <a:off x="5358868" y="380999"/>
            <a:ext cx="6477000" cy="60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380985" marR="0" lvl="0" indent="-33865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3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61970" marR="0" lvl="1" indent="-31748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2954" marR="0" lvl="2" indent="-29632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✔"/>
              <a:defRPr sz="1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523939" marR="0" lvl="3" indent="-285739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904924" marR="0" lvl="4" indent="-27515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sz="13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5909" marR="0" lvl="5" indent="-3047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666893" marR="0" lvl="6" indent="-3047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047878" marR="0" lvl="7" indent="-30478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428863" marR="0" lvl="8" indent="-30478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9" name="Google Shape;49;p24"/>
          <p:cNvSpPr txBox="1">
            <a:spLocks noGrp="1"/>
          </p:cNvSpPr>
          <p:nvPr>
            <p:ph type="body" idx="2"/>
          </p:nvPr>
        </p:nvSpPr>
        <p:spPr>
          <a:xfrm>
            <a:off x="1162049" y="3644194"/>
            <a:ext cx="3810000" cy="285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380985" marR="0" lvl="0" indent="-33865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3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61970" marR="0" lvl="1" indent="-31748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2954" marR="0" lvl="2" indent="-29632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✔"/>
              <a:defRPr sz="1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523939" marR="0" lvl="3" indent="-285739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904924" marR="0" lvl="4" indent="-27515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sz="13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5909" marR="0" lvl="5" indent="-3047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666893" marR="0" lvl="6" indent="-3047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047878" marR="0" lvl="7" indent="-30478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428863" marR="0" lvl="8" indent="-30478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0" name="Google Shape;50;p24"/>
          <p:cNvSpPr txBox="1">
            <a:spLocks noGrp="1"/>
          </p:cNvSpPr>
          <p:nvPr>
            <p:ph type="dt" idx="10"/>
          </p:nvPr>
        </p:nvSpPr>
        <p:spPr>
          <a:xfrm>
            <a:off x="8919507" y="6495963"/>
            <a:ext cx="2590006" cy="362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rgbClr val="9C9C9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1" name="Google Shape;51;p24"/>
          <p:cNvSpPr txBox="1">
            <a:spLocks noGrp="1"/>
          </p:cNvSpPr>
          <p:nvPr>
            <p:ph type="ftr" idx="11"/>
          </p:nvPr>
        </p:nvSpPr>
        <p:spPr>
          <a:xfrm>
            <a:off x="774372" y="6477000"/>
            <a:ext cx="1000651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rgbClr val="9C9C9E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4"/>
          <p:cNvSpPr txBox="1">
            <a:spLocks noGrp="1"/>
          </p:cNvSpPr>
          <p:nvPr>
            <p:ph type="title"/>
          </p:nvPr>
        </p:nvSpPr>
        <p:spPr>
          <a:xfrm>
            <a:off x="1143000" y="1912938"/>
            <a:ext cx="381000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sz="3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55508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-Picture Grid">
  <p:cSld name="4-Picture Grid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5"/>
          <p:cNvSpPr/>
          <p:nvPr/>
        </p:nvSpPr>
        <p:spPr>
          <a:xfrm>
            <a:off x="4191000" y="0"/>
            <a:ext cx="8001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76188" tIns="38083" rIns="76188" bIns="38083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25"/>
          <p:cNvSpPr>
            <a:spLocks noGrp="1"/>
          </p:cNvSpPr>
          <p:nvPr>
            <p:ph type="pic" idx="2"/>
          </p:nvPr>
        </p:nvSpPr>
        <p:spPr>
          <a:xfrm>
            <a:off x="5334000" y="381000"/>
            <a:ext cx="3048000" cy="2857500"/>
          </a:xfrm>
          <a:prstGeom prst="rect">
            <a:avLst/>
          </a:prstGeom>
          <a:solidFill>
            <a:srgbClr val="B3B3B3"/>
          </a:solidFill>
          <a:ln>
            <a:noFill/>
          </a:ln>
        </p:spPr>
      </p:sp>
      <p:sp>
        <p:nvSpPr>
          <p:cNvPr id="56" name="Google Shape;56;p25"/>
          <p:cNvSpPr>
            <a:spLocks noGrp="1"/>
          </p:cNvSpPr>
          <p:nvPr>
            <p:ph type="pic" idx="3"/>
          </p:nvPr>
        </p:nvSpPr>
        <p:spPr>
          <a:xfrm>
            <a:off x="8763000" y="381000"/>
            <a:ext cx="3048000" cy="2857500"/>
          </a:xfrm>
          <a:prstGeom prst="rect">
            <a:avLst/>
          </a:prstGeom>
          <a:solidFill>
            <a:srgbClr val="B3B3B3"/>
          </a:solidFill>
          <a:ln>
            <a:noFill/>
          </a:ln>
        </p:spPr>
      </p:sp>
      <p:sp>
        <p:nvSpPr>
          <p:cNvPr id="57" name="Google Shape;57;p25"/>
          <p:cNvSpPr>
            <a:spLocks noGrp="1"/>
          </p:cNvSpPr>
          <p:nvPr>
            <p:ph type="pic" idx="4"/>
          </p:nvPr>
        </p:nvSpPr>
        <p:spPr>
          <a:xfrm>
            <a:off x="5334000" y="3619500"/>
            <a:ext cx="3048000" cy="2857500"/>
          </a:xfrm>
          <a:prstGeom prst="rect">
            <a:avLst/>
          </a:prstGeom>
          <a:solidFill>
            <a:srgbClr val="B3B3B3"/>
          </a:solidFill>
          <a:ln>
            <a:noFill/>
          </a:ln>
        </p:spPr>
      </p:sp>
      <p:sp>
        <p:nvSpPr>
          <p:cNvPr id="58" name="Google Shape;58;p25"/>
          <p:cNvSpPr>
            <a:spLocks noGrp="1"/>
          </p:cNvSpPr>
          <p:nvPr>
            <p:ph type="pic" idx="5"/>
          </p:nvPr>
        </p:nvSpPr>
        <p:spPr>
          <a:xfrm>
            <a:off x="8763000" y="3619500"/>
            <a:ext cx="3048000" cy="2857500"/>
          </a:xfrm>
          <a:prstGeom prst="rect">
            <a:avLst/>
          </a:prstGeom>
          <a:solidFill>
            <a:srgbClr val="B3B3B3"/>
          </a:solidFill>
          <a:ln>
            <a:noFill/>
          </a:ln>
        </p:spPr>
      </p:sp>
      <p:sp>
        <p:nvSpPr>
          <p:cNvPr id="59" name="Google Shape;59;p25"/>
          <p:cNvSpPr txBox="1">
            <a:spLocks noGrp="1"/>
          </p:cNvSpPr>
          <p:nvPr>
            <p:ph type="body" idx="1"/>
          </p:nvPr>
        </p:nvSpPr>
        <p:spPr>
          <a:xfrm>
            <a:off x="5334000" y="2476500"/>
            <a:ext cx="3048000" cy="7620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  <a:ln>
            <a:noFill/>
          </a:ln>
        </p:spPr>
        <p:txBody>
          <a:bodyPr spcFirstLastPara="1" wrap="square" lIns="182875" tIns="182875" rIns="182875" bIns="182875" anchor="b" anchorCtr="0">
            <a:noAutofit/>
          </a:bodyPr>
          <a:lstStyle>
            <a:lvl1pPr marL="380985" marR="0" lvl="0" indent="-19049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5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61970" marR="0" lvl="1" indent="-1904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1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2954" marR="0" lvl="2" indent="-1904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1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523939" marR="0" lvl="3" indent="-1904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1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904924" marR="0" lvl="4" indent="-1904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1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5909" marR="0" lvl="5" indent="-3047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666893" marR="0" lvl="6" indent="-3047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047878" marR="0" lvl="7" indent="-30478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428863" marR="0" lvl="8" indent="-30478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0" name="Google Shape;60;p25"/>
          <p:cNvSpPr txBox="1">
            <a:spLocks noGrp="1"/>
          </p:cNvSpPr>
          <p:nvPr>
            <p:ph type="body" idx="6"/>
          </p:nvPr>
        </p:nvSpPr>
        <p:spPr>
          <a:xfrm>
            <a:off x="5334000" y="5715000"/>
            <a:ext cx="3048000" cy="7620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  <a:ln>
            <a:noFill/>
          </a:ln>
        </p:spPr>
        <p:txBody>
          <a:bodyPr spcFirstLastPara="1" wrap="square" lIns="182875" tIns="182875" rIns="182875" bIns="182875" anchor="b" anchorCtr="0">
            <a:noAutofit/>
          </a:bodyPr>
          <a:lstStyle>
            <a:lvl1pPr marL="380985" marR="0" lvl="0" indent="-19049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5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61970" marR="0" lvl="1" indent="-1904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1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2954" marR="0" lvl="2" indent="-1904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1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523939" marR="0" lvl="3" indent="-1904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1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904924" marR="0" lvl="4" indent="-1904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1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5909" marR="0" lvl="5" indent="-3047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666893" marR="0" lvl="6" indent="-3047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047878" marR="0" lvl="7" indent="-30478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428863" marR="0" lvl="8" indent="-30478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1" name="Google Shape;61;p25"/>
          <p:cNvSpPr txBox="1">
            <a:spLocks noGrp="1"/>
          </p:cNvSpPr>
          <p:nvPr>
            <p:ph type="body" idx="7"/>
          </p:nvPr>
        </p:nvSpPr>
        <p:spPr>
          <a:xfrm>
            <a:off x="8763000" y="2476500"/>
            <a:ext cx="3048000" cy="7620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  <a:ln>
            <a:noFill/>
          </a:ln>
        </p:spPr>
        <p:txBody>
          <a:bodyPr spcFirstLastPara="1" wrap="square" lIns="182875" tIns="182875" rIns="182875" bIns="182875" anchor="b" anchorCtr="0">
            <a:noAutofit/>
          </a:bodyPr>
          <a:lstStyle>
            <a:lvl1pPr marL="380985" marR="0" lvl="0" indent="-19049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5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61970" marR="0" lvl="1" indent="-1904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1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2954" marR="0" lvl="2" indent="-1904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1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523939" marR="0" lvl="3" indent="-1904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1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904924" marR="0" lvl="4" indent="-1904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1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5909" marR="0" lvl="5" indent="-3047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666893" marR="0" lvl="6" indent="-3047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047878" marR="0" lvl="7" indent="-30478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428863" marR="0" lvl="8" indent="-30478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2" name="Google Shape;62;p25"/>
          <p:cNvSpPr txBox="1">
            <a:spLocks noGrp="1"/>
          </p:cNvSpPr>
          <p:nvPr>
            <p:ph type="body" idx="8"/>
          </p:nvPr>
        </p:nvSpPr>
        <p:spPr>
          <a:xfrm>
            <a:off x="8763000" y="5715000"/>
            <a:ext cx="3048000" cy="7620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  <a:ln>
            <a:noFill/>
          </a:ln>
        </p:spPr>
        <p:txBody>
          <a:bodyPr spcFirstLastPara="1" wrap="square" lIns="182875" tIns="182875" rIns="182875" bIns="182875" anchor="b" anchorCtr="0">
            <a:noAutofit/>
          </a:bodyPr>
          <a:lstStyle>
            <a:lvl1pPr marL="380985" marR="0" lvl="0" indent="-19049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5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61970" marR="0" lvl="1" indent="-1904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1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2954" marR="0" lvl="2" indent="-1904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1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523939" marR="0" lvl="3" indent="-1904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1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904924" marR="0" lvl="4" indent="-1904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1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5909" marR="0" lvl="5" indent="-3047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666893" marR="0" lvl="6" indent="-3047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047878" marR="0" lvl="7" indent="-30478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428863" marR="0" lvl="8" indent="-30478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3" name="Google Shape;63;p25"/>
          <p:cNvSpPr txBox="1">
            <a:spLocks noGrp="1"/>
          </p:cNvSpPr>
          <p:nvPr>
            <p:ph type="sldNum" idx="12"/>
          </p:nvPr>
        </p:nvSpPr>
        <p:spPr>
          <a:xfrm>
            <a:off x="11661914" y="6477000"/>
            <a:ext cx="377686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>
                <a:solidFill>
                  <a:srgbClr val="B3B3B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000">
                <a:solidFill>
                  <a:srgbClr val="B3B3B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000">
                <a:solidFill>
                  <a:srgbClr val="B3B3B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000">
                <a:solidFill>
                  <a:srgbClr val="B3B3B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000">
                <a:solidFill>
                  <a:srgbClr val="B3B3B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000">
                <a:solidFill>
                  <a:srgbClr val="B3B3B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000">
                <a:solidFill>
                  <a:srgbClr val="B3B3B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000">
                <a:solidFill>
                  <a:srgbClr val="B3B3B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000">
                <a:solidFill>
                  <a:srgbClr val="B3B3B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4" name="Google Shape;64;p25"/>
          <p:cNvSpPr txBox="1">
            <a:spLocks noGrp="1"/>
          </p:cNvSpPr>
          <p:nvPr>
            <p:ph type="title"/>
          </p:nvPr>
        </p:nvSpPr>
        <p:spPr>
          <a:xfrm>
            <a:off x="1143000" y="1912938"/>
            <a:ext cx="381000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sz="3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9pPr>
          </a:lstStyle>
          <a:p>
            <a:endParaRPr/>
          </a:p>
        </p:txBody>
      </p:sp>
      <p:sp>
        <p:nvSpPr>
          <p:cNvPr id="65" name="Google Shape;65;p25"/>
          <p:cNvSpPr txBox="1">
            <a:spLocks noGrp="1"/>
          </p:cNvSpPr>
          <p:nvPr>
            <p:ph type="body" idx="9"/>
          </p:nvPr>
        </p:nvSpPr>
        <p:spPr>
          <a:xfrm>
            <a:off x="1162049" y="3644194"/>
            <a:ext cx="3810000" cy="285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380985" marR="0" lvl="0" indent="-33865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3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61970" marR="0" lvl="1" indent="-31748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2954" marR="0" lvl="2" indent="-29632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✔"/>
              <a:defRPr sz="1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523939" marR="0" lvl="3" indent="-285739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904924" marR="0" lvl="4" indent="-27515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sz="13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5909" marR="0" lvl="5" indent="-3047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666893" marR="0" lvl="6" indent="-3047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047878" marR="0" lvl="7" indent="-30478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428863" marR="0" lvl="8" indent="-30478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6" name="Google Shape;66;p25"/>
          <p:cNvSpPr txBox="1">
            <a:spLocks noGrp="1"/>
          </p:cNvSpPr>
          <p:nvPr>
            <p:ph type="dt" idx="10"/>
          </p:nvPr>
        </p:nvSpPr>
        <p:spPr>
          <a:xfrm>
            <a:off x="8919507" y="6495963"/>
            <a:ext cx="2590006" cy="362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rgbClr val="9C9C9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7" name="Google Shape;67;p25"/>
          <p:cNvSpPr txBox="1">
            <a:spLocks noGrp="1"/>
          </p:cNvSpPr>
          <p:nvPr>
            <p:ph type="ftr" idx="11"/>
          </p:nvPr>
        </p:nvSpPr>
        <p:spPr>
          <a:xfrm>
            <a:off x="774372" y="6477000"/>
            <a:ext cx="1000651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rgbClr val="9C9C9E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60875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-Picture Grid with Subhead">
  <p:cSld name="6-Picture Grid with Subhead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6"/>
          <p:cNvSpPr/>
          <p:nvPr/>
        </p:nvSpPr>
        <p:spPr>
          <a:xfrm>
            <a:off x="4191000" y="0"/>
            <a:ext cx="8001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76188" tIns="38083" rIns="76188" bIns="38083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26"/>
          <p:cNvSpPr>
            <a:spLocks noGrp="1"/>
          </p:cNvSpPr>
          <p:nvPr>
            <p:ph type="pic" idx="2"/>
          </p:nvPr>
        </p:nvSpPr>
        <p:spPr>
          <a:xfrm>
            <a:off x="1143000" y="4495800"/>
            <a:ext cx="3390900" cy="1981200"/>
          </a:xfrm>
          <a:prstGeom prst="rect">
            <a:avLst/>
          </a:prstGeom>
          <a:solidFill>
            <a:srgbClr val="B3B3B3"/>
          </a:solidFill>
          <a:ln>
            <a:noFill/>
          </a:ln>
        </p:spPr>
      </p:sp>
      <p:sp>
        <p:nvSpPr>
          <p:cNvPr id="71" name="Google Shape;71;p26"/>
          <p:cNvSpPr>
            <a:spLocks noGrp="1"/>
          </p:cNvSpPr>
          <p:nvPr>
            <p:ph type="pic" idx="3"/>
          </p:nvPr>
        </p:nvSpPr>
        <p:spPr>
          <a:xfrm>
            <a:off x="1143000" y="2286000"/>
            <a:ext cx="3390900" cy="1981200"/>
          </a:xfrm>
          <a:prstGeom prst="rect">
            <a:avLst/>
          </a:prstGeom>
          <a:solidFill>
            <a:srgbClr val="B3B3B3"/>
          </a:solidFill>
          <a:ln>
            <a:noFill/>
          </a:ln>
        </p:spPr>
      </p:sp>
      <p:sp>
        <p:nvSpPr>
          <p:cNvPr id="72" name="Google Shape;72;p26"/>
          <p:cNvSpPr>
            <a:spLocks noGrp="1"/>
          </p:cNvSpPr>
          <p:nvPr>
            <p:ph type="pic" idx="4"/>
          </p:nvPr>
        </p:nvSpPr>
        <p:spPr>
          <a:xfrm>
            <a:off x="4781550" y="4495800"/>
            <a:ext cx="3390900" cy="1981200"/>
          </a:xfrm>
          <a:prstGeom prst="rect">
            <a:avLst/>
          </a:prstGeom>
          <a:solidFill>
            <a:srgbClr val="B3B3B3"/>
          </a:solidFill>
          <a:ln>
            <a:noFill/>
          </a:ln>
        </p:spPr>
      </p:sp>
      <p:sp>
        <p:nvSpPr>
          <p:cNvPr id="73" name="Google Shape;73;p26"/>
          <p:cNvSpPr>
            <a:spLocks noGrp="1"/>
          </p:cNvSpPr>
          <p:nvPr>
            <p:ph type="pic" idx="5"/>
          </p:nvPr>
        </p:nvSpPr>
        <p:spPr>
          <a:xfrm>
            <a:off x="4781550" y="2286000"/>
            <a:ext cx="3390900" cy="1981200"/>
          </a:xfrm>
          <a:prstGeom prst="rect">
            <a:avLst/>
          </a:prstGeom>
          <a:solidFill>
            <a:srgbClr val="B3B3B3"/>
          </a:solidFill>
          <a:ln>
            <a:noFill/>
          </a:ln>
        </p:spPr>
      </p:sp>
      <p:sp>
        <p:nvSpPr>
          <p:cNvPr id="74" name="Google Shape;74;p26"/>
          <p:cNvSpPr>
            <a:spLocks noGrp="1"/>
          </p:cNvSpPr>
          <p:nvPr>
            <p:ph type="pic" idx="6"/>
          </p:nvPr>
        </p:nvSpPr>
        <p:spPr>
          <a:xfrm>
            <a:off x="8420100" y="4495800"/>
            <a:ext cx="3390900" cy="1981200"/>
          </a:xfrm>
          <a:prstGeom prst="rect">
            <a:avLst/>
          </a:prstGeom>
          <a:solidFill>
            <a:srgbClr val="B3B3B3"/>
          </a:solidFill>
          <a:ln>
            <a:noFill/>
          </a:ln>
        </p:spPr>
      </p:sp>
      <p:sp>
        <p:nvSpPr>
          <p:cNvPr id="75" name="Google Shape;75;p26"/>
          <p:cNvSpPr>
            <a:spLocks noGrp="1"/>
          </p:cNvSpPr>
          <p:nvPr>
            <p:ph type="pic" idx="7"/>
          </p:nvPr>
        </p:nvSpPr>
        <p:spPr>
          <a:xfrm>
            <a:off x="8420100" y="2286000"/>
            <a:ext cx="3390900" cy="1981200"/>
          </a:xfrm>
          <a:prstGeom prst="rect">
            <a:avLst/>
          </a:prstGeom>
          <a:solidFill>
            <a:srgbClr val="B3B3B3"/>
          </a:solidFill>
          <a:ln>
            <a:noFill/>
          </a:ln>
        </p:spPr>
      </p:sp>
      <p:sp>
        <p:nvSpPr>
          <p:cNvPr id="76" name="Google Shape;76;p26"/>
          <p:cNvSpPr txBox="1">
            <a:spLocks noGrp="1"/>
          </p:cNvSpPr>
          <p:nvPr>
            <p:ph type="body" idx="1"/>
          </p:nvPr>
        </p:nvSpPr>
        <p:spPr>
          <a:xfrm>
            <a:off x="1143000" y="3581400"/>
            <a:ext cx="3390900" cy="6858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  <a:ln>
            <a:noFill/>
          </a:ln>
        </p:spPr>
        <p:txBody>
          <a:bodyPr spcFirstLastPara="1" wrap="square" lIns="182875" tIns="182875" rIns="182875" bIns="182875" anchor="b" anchorCtr="0">
            <a:noAutofit/>
          </a:bodyPr>
          <a:lstStyle>
            <a:lvl1pPr marL="380985" marR="0" lvl="0" indent="-19049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  <a:defRPr sz="125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61970" marR="0" lvl="1" indent="-1904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1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2954" marR="0" lvl="2" indent="-1904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1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523939" marR="0" lvl="3" indent="-1904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1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904924" marR="0" lvl="4" indent="-1904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1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5909" marR="0" lvl="5" indent="-3047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666893" marR="0" lvl="6" indent="-3047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047878" marR="0" lvl="7" indent="-30478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428863" marR="0" lvl="8" indent="-30478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7" name="Google Shape;77;p26"/>
          <p:cNvSpPr txBox="1">
            <a:spLocks noGrp="1"/>
          </p:cNvSpPr>
          <p:nvPr>
            <p:ph type="body" idx="8"/>
          </p:nvPr>
        </p:nvSpPr>
        <p:spPr>
          <a:xfrm>
            <a:off x="1143000" y="5791200"/>
            <a:ext cx="3390900" cy="6858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  <a:ln>
            <a:noFill/>
          </a:ln>
        </p:spPr>
        <p:txBody>
          <a:bodyPr spcFirstLastPara="1" wrap="square" lIns="182875" tIns="182875" rIns="182875" bIns="182875" anchor="b" anchorCtr="0">
            <a:noAutofit/>
          </a:bodyPr>
          <a:lstStyle>
            <a:lvl1pPr marL="380985" marR="0" lvl="0" indent="-19049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  <a:defRPr sz="125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61970" marR="0" lvl="1" indent="-1904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1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2954" marR="0" lvl="2" indent="-1904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1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523939" marR="0" lvl="3" indent="-1904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1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904924" marR="0" lvl="4" indent="-1904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1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5909" marR="0" lvl="5" indent="-3047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666893" marR="0" lvl="6" indent="-3047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047878" marR="0" lvl="7" indent="-30478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428863" marR="0" lvl="8" indent="-30478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8" name="Google Shape;78;p26"/>
          <p:cNvSpPr txBox="1">
            <a:spLocks noGrp="1"/>
          </p:cNvSpPr>
          <p:nvPr>
            <p:ph type="body" idx="9"/>
          </p:nvPr>
        </p:nvSpPr>
        <p:spPr>
          <a:xfrm>
            <a:off x="4781550" y="3581400"/>
            <a:ext cx="3390900" cy="6858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  <a:ln>
            <a:noFill/>
          </a:ln>
        </p:spPr>
        <p:txBody>
          <a:bodyPr spcFirstLastPara="1" wrap="square" lIns="182875" tIns="182875" rIns="182875" bIns="182875" anchor="b" anchorCtr="0">
            <a:noAutofit/>
          </a:bodyPr>
          <a:lstStyle>
            <a:lvl1pPr marL="380985" marR="0" lvl="0" indent="-19049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  <a:defRPr sz="125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61970" marR="0" lvl="1" indent="-1904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1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2954" marR="0" lvl="2" indent="-1904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1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523939" marR="0" lvl="3" indent="-1904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1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904924" marR="0" lvl="4" indent="-1904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1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5909" marR="0" lvl="5" indent="-3047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666893" marR="0" lvl="6" indent="-3047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047878" marR="0" lvl="7" indent="-30478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428863" marR="0" lvl="8" indent="-30478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9" name="Google Shape;79;p26"/>
          <p:cNvSpPr txBox="1">
            <a:spLocks noGrp="1"/>
          </p:cNvSpPr>
          <p:nvPr>
            <p:ph type="body" idx="13"/>
          </p:nvPr>
        </p:nvSpPr>
        <p:spPr>
          <a:xfrm>
            <a:off x="4781550" y="5791200"/>
            <a:ext cx="3390900" cy="6858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  <a:ln>
            <a:noFill/>
          </a:ln>
        </p:spPr>
        <p:txBody>
          <a:bodyPr spcFirstLastPara="1" wrap="square" lIns="182875" tIns="182875" rIns="182875" bIns="182875" anchor="b" anchorCtr="0">
            <a:noAutofit/>
          </a:bodyPr>
          <a:lstStyle>
            <a:lvl1pPr marL="380985" marR="0" lvl="0" indent="-19049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  <a:defRPr sz="125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61970" marR="0" lvl="1" indent="-1904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1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2954" marR="0" lvl="2" indent="-1904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1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523939" marR="0" lvl="3" indent="-1904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1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904924" marR="0" lvl="4" indent="-1904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1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5909" marR="0" lvl="5" indent="-3047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666893" marR="0" lvl="6" indent="-3047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047878" marR="0" lvl="7" indent="-30478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428863" marR="0" lvl="8" indent="-30478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0" name="Google Shape;80;p26"/>
          <p:cNvSpPr txBox="1">
            <a:spLocks noGrp="1"/>
          </p:cNvSpPr>
          <p:nvPr>
            <p:ph type="body" idx="14"/>
          </p:nvPr>
        </p:nvSpPr>
        <p:spPr>
          <a:xfrm>
            <a:off x="8420100" y="3581400"/>
            <a:ext cx="3390900" cy="6858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  <a:ln>
            <a:noFill/>
          </a:ln>
        </p:spPr>
        <p:txBody>
          <a:bodyPr spcFirstLastPara="1" wrap="square" lIns="182875" tIns="182875" rIns="182875" bIns="182875" anchor="b" anchorCtr="0">
            <a:noAutofit/>
          </a:bodyPr>
          <a:lstStyle>
            <a:lvl1pPr marL="380985" marR="0" lvl="0" indent="-19049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  <a:defRPr sz="125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61970" marR="0" lvl="1" indent="-1904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1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2954" marR="0" lvl="2" indent="-1904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1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523939" marR="0" lvl="3" indent="-1904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1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904924" marR="0" lvl="4" indent="-1904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1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5909" marR="0" lvl="5" indent="-3047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666893" marR="0" lvl="6" indent="-3047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047878" marR="0" lvl="7" indent="-30478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428863" marR="0" lvl="8" indent="-30478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1" name="Google Shape;81;p26"/>
          <p:cNvSpPr txBox="1">
            <a:spLocks noGrp="1"/>
          </p:cNvSpPr>
          <p:nvPr>
            <p:ph type="body" idx="15"/>
          </p:nvPr>
        </p:nvSpPr>
        <p:spPr>
          <a:xfrm>
            <a:off x="8420100" y="5791200"/>
            <a:ext cx="3390900" cy="6858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  <a:ln>
            <a:noFill/>
          </a:ln>
        </p:spPr>
        <p:txBody>
          <a:bodyPr spcFirstLastPara="1" wrap="square" lIns="182875" tIns="182875" rIns="182875" bIns="182875" anchor="b" anchorCtr="0">
            <a:noAutofit/>
          </a:bodyPr>
          <a:lstStyle>
            <a:lvl1pPr marL="380985" marR="0" lvl="0" indent="-19049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  <a:defRPr sz="125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61970" marR="0" lvl="1" indent="-1904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1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2954" marR="0" lvl="2" indent="-1904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1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523939" marR="0" lvl="3" indent="-1904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1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904924" marR="0" lvl="4" indent="-1904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1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5909" marR="0" lvl="5" indent="-3047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666893" marR="0" lvl="6" indent="-3047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047878" marR="0" lvl="7" indent="-30478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428863" marR="0" lvl="8" indent="-30478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2" name="Google Shape;82;p26"/>
          <p:cNvSpPr txBox="1">
            <a:spLocks noGrp="1"/>
          </p:cNvSpPr>
          <p:nvPr>
            <p:ph type="sldNum" idx="12"/>
          </p:nvPr>
        </p:nvSpPr>
        <p:spPr>
          <a:xfrm>
            <a:off x="11661914" y="6477000"/>
            <a:ext cx="377686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>
                <a:solidFill>
                  <a:srgbClr val="B3B3B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000">
                <a:solidFill>
                  <a:srgbClr val="B3B3B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000">
                <a:solidFill>
                  <a:srgbClr val="B3B3B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000">
                <a:solidFill>
                  <a:srgbClr val="B3B3B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000">
                <a:solidFill>
                  <a:srgbClr val="B3B3B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000">
                <a:solidFill>
                  <a:srgbClr val="B3B3B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000">
                <a:solidFill>
                  <a:srgbClr val="B3B3B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000">
                <a:solidFill>
                  <a:srgbClr val="B3B3B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000">
                <a:solidFill>
                  <a:srgbClr val="B3B3B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3" name="Google Shape;83;p26"/>
          <p:cNvSpPr txBox="1">
            <a:spLocks noGrp="1"/>
          </p:cNvSpPr>
          <p:nvPr>
            <p:ph type="title"/>
          </p:nvPr>
        </p:nvSpPr>
        <p:spPr>
          <a:xfrm>
            <a:off x="2667000" y="225778"/>
            <a:ext cx="9144000" cy="109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sz="3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9pPr>
          </a:lstStyle>
          <a:p>
            <a:endParaRPr/>
          </a:p>
        </p:txBody>
      </p:sp>
      <p:sp>
        <p:nvSpPr>
          <p:cNvPr id="84" name="Google Shape;84;p26"/>
          <p:cNvSpPr txBox="1">
            <a:spLocks noGrp="1"/>
          </p:cNvSpPr>
          <p:nvPr>
            <p:ph type="dt" idx="10"/>
          </p:nvPr>
        </p:nvSpPr>
        <p:spPr>
          <a:xfrm>
            <a:off x="8919507" y="6495963"/>
            <a:ext cx="2590006" cy="362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rgbClr val="9C9C9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5" name="Google Shape;85;p26"/>
          <p:cNvSpPr txBox="1">
            <a:spLocks noGrp="1"/>
          </p:cNvSpPr>
          <p:nvPr>
            <p:ph type="ftr" idx="11"/>
          </p:nvPr>
        </p:nvSpPr>
        <p:spPr>
          <a:xfrm>
            <a:off x="774372" y="6477000"/>
            <a:ext cx="1000651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rgbClr val="9C9C9E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26"/>
          <p:cNvSpPr txBox="1">
            <a:spLocks noGrp="1"/>
          </p:cNvSpPr>
          <p:nvPr>
            <p:ph type="body" idx="16"/>
          </p:nvPr>
        </p:nvSpPr>
        <p:spPr>
          <a:xfrm>
            <a:off x="1143000" y="1828800"/>
            <a:ext cx="10668000" cy="438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380985" marR="0" lvl="0" indent="-33865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3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61970" marR="0" lvl="1" indent="-31748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2954" marR="0" lvl="2" indent="-29632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✔"/>
              <a:defRPr sz="1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523939" marR="0" lvl="3" indent="-285739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904924" marR="0" lvl="4" indent="-27515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sz="13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5909" marR="0" lvl="5" indent="-3047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666893" marR="0" lvl="6" indent="-3047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047878" marR="0" lvl="7" indent="-30478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428863" marR="0" lvl="8" indent="-30478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7476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-Picture Grid">
  <p:cSld name="6-Picture Grid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7"/>
          <p:cNvSpPr/>
          <p:nvPr/>
        </p:nvSpPr>
        <p:spPr>
          <a:xfrm>
            <a:off x="4191000" y="0"/>
            <a:ext cx="8001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76188" tIns="38083" rIns="76188" bIns="38083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27"/>
          <p:cNvSpPr>
            <a:spLocks noGrp="1"/>
          </p:cNvSpPr>
          <p:nvPr>
            <p:ph type="pic" idx="2"/>
          </p:nvPr>
        </p:nvSpPr>
        <p:spPr>
          <a:xfrm>
            <a:off x="1143000" y="4217096"/>
            <a:ext cx="3390900" cy="2259904"/>
          </a:xfrm>
          <a:prstGeom prst="rect">
            <a:avLst/>
          </a:prstGeom>
          <a:solidFill>
            <a:srgbClr val="B3B3B3"/>
          </a:solidFill>
          <a:ln>
            <a:noFill/>
          </a:ln>
        </p:spPr>
      </p:sp>
      <p:sp>
        <p:nvSpPr>
          <p:cNvPr id="90" name="Google Shape;90;p27"/>
          <p:cNvSpPr>
            <a:spLocks noGrp="1"/>
          </p:cNvSpPr>
          <p:nvPr>
            <p:ph type="pic" idx="3"/>
          </p:nvPr>
        </p:nvSpPr>
        <p:spPr>
          <a:xfrm>
            <a:off x="1143000" y="1722120"/>
            <a:ext cx="3390900" cy="2263140"/>
          </a:xfrm>
          <a:prstGeom prst="rect">
            <a:avLst/>
          </a:prstGeom>
          <a:solidFill>
            <a:srgbClr val="B3B3B3"/>
          </a:solidFill>
          <a:ln>
            <a:noFill/>
          </a:ln>
        </p:spPr>
      </p:sp>
      <p:sp>
        <p:nvSpPr>
          <p:cNvPr id="91" name="Google Shape;91;p27"/>
          <p:cNvSpPr>
            <a:spLocks noGrp="1"/>
          </p:cNvSpPr>
          <p:nvPr>
            <p:ph type="pic" idx="4"/>
          </p:nvPr>
        </p:nvSpPr>
        <p:spPr>
          <a:xfrm>
            <a:off x="4781550" y="4217096"/>
            <a:ext cx="3390900" cy="2259904"/>
          </a:xfrm>
          <a:prstGeom prst="rect">
            <a:avLst/>
          </a:prstGeom>
          <a:solidFill>
            <a:srgbClr val="B3B3B3"/>
          </a:solidFill>
          <a:ln>
            <a:noFill/>
          </a:ln>
        </p:spPr>
      </p:sp>
      <p:sp>
        <p:nvSpPr>
          <p:cNvPr id="92" name="Google Shape;92;p27"/>
          <p:cNvSpPr>
            <a:spLocks noGrp="1"/>
          </p:cNvSpPr>
          <p:nvPr>
            <p:ph type="pic" idx="5"/>
          </p:nvPr>
        </p:nvSpPr>
        <p:spPr>
          <a:xfrm>
            <a:off x="4781550" y="1722120"/>
            <a:ext cx="3390900" cy="2263140"/>
          </a:xfrm>
          <a:prstGeom prst="rect">
            <a:avLst/>
          </a:prstGeom>
          <a:solidFill>
            <a:srgbClr val="B3B3B3"/>
          </a:solidFill>
          <a:ln>
            <a:noFill/>
          </a:ln>
        </p:spPr>
      </p:sp>
      <p:sp>
        <p:nvSpPr>
          <p:cNvPr id="93" name="Google Shape;93;p27"/>
          <p:cNvSpPr>
            <a:spLocks noGrp="1"/>
          </p:cNvSpPr>
          <p:nvPr>
            <p:ph type="pic" idx="6"/>
          </p:nvPr>
        </p:nvSpPr>
        <p:spPr>
          <a:xfrm>
            <a:off x="8420100" y="4217096"/>
            <a:ext cx="3390900" cy="2259904"/>
          </a:xfrm>
          <a:prstGeom prst="rect">
            <a:avLst/>
          </a:prstGeom>
          <a:solidFill>
            <a:srgbClr val="B3B3B3"/>
          </a:solidFill>
          <a:ln>
            <a:noFill/>
          </a:ln>
        </p:spPr>
      </p:sp>
      <p:sp>
        <p:nvSpPr>
          <p:cNvPr id="94" name="Google Shape;94;p27"/>
          <p:cNvSpPr>
            <a:spLocks noGrp="1"/>
          </p:cNvSpPr>
          <p:nvPr>
            <p:ph type="pic" idx="7"/>
          </p:nvPr>
        </p:nvSpPr>
        <p:spPr>
          <a:xfrm>
            <a:off x="8420100" y="1722120"/>
            <a:ext cx="3390900" cy="2263140"/>
          </a:xfrm>
          <a:prstGeom prst="rect">
            <a:avLst/>
          </a:prstGeom>
          <a:solidFill>
            <a:srgbClr val="B3B3B3"/>
          </a:solidFill>
          <a:ln>
            <a:noFill/>
          </a:ln>
        </p:spPr>
      </p:sp>
      <p:sp>
        <p:nvSpPr>
          <p:cNvPr id="95" name="Google Shape;95;p27"/>
          <p:cNvSpPr txBox="1">
            <a:spLocks noGrp="1"/>
          </p:cNvSpPr>
          <p:nvPr>
            <p:ph type="body" idx="1"/>
          </p:nvPr>
        </p:nvSpPr>
        <p:spPr>
          <a:xfrm>
            <a:off x="1143000" y="3299460"/>
            <a:ext cx="3390900" cy="6858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  <a:ln>
            <a:noFill/>
          </a:ln>
        </p:spPr>
        <p:txBody>
          <a:bodyPr spcFirstLastPara="1" wrap="square" lIns="182875" tIns="182875" rIns="182875" bIns="182875" anchor="b" anchorCtr="0">
            <a:noAutofit/>
          </a:bodyPr>
          <a:lstStyle>
            <a:lvl1pPr marL="380985" marR="0" lvl="0" indent="-19049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  <a:defRPr sz="125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61970" marR="0" lvl="1" indent="-1904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1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2954" marR="0" lvl="2" indent="-1904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1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523939" marR="0" lvl="3" indent="-1904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1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904924" marR="0" lvl="4" indent="-1904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1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5909" marR="0" lvl="5" indent="-3047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666893" marR="0" lvl="6" indent="-3047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047878" marR="0" lvl="7" indent="-30478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428863" marR="0" lvl="8" indent="-30478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6" name="Google Shape;96;p27"/>
          <p:cNvSpPr txBox="1">
            <a:spLocks noGrp="1"/>
          </p:cNvSpPr>
          <p:nvPr>
            <p:ph type="body" idx="8"/>
          </p:nvPr>
        </p:nvSpPr>
        <p:spPr>
          <a:xfrm>
            <a:off x="1143000" y="5791200"/>
            <a:ext cx="3390900" cy="6858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  <a:ln>
            <a:noFill/>
          </a:ln>
        </p:spPr>
        <p:txBody>
          <a:bodyPr spcFirstLastPara="1" wrap="square" lIns="182875" tIns="182875" rIns="182875" bIns="182875" anchor="b" anchorCtr="0">
            <a:noAutofit/>
          </a:bodyPr>
          <a:lstStyle>
            <a:lvl1pPr marL="380985" marR="0" lvl="0" indent="-19049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  <a:defRPr sz="125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61970" marR="0" lvl="1" indent="-1904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1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2954" marR="0" lvl="2" indent="-1904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1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523939" marR="0" lvl="3" indent="-1904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1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904924" marR="0" lvl="4" indent="-1904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1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5909" marR="0" lvl="5" indent="-3047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666893" marR="0" lvl="6" indent="-3047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047878" marR="0" lvl="7" indent="-30478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428863" marR="0" lvl="8" indent="-30478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7" name="Google Shape;97;p27"/>
          <p:cNvSpPr txBox="1">
            <a:spLocks noGrp="1"/>
          </p:cNvSpPr>
          <p:nvPr>
            <p:ph type="body" idx="9"/>
          </p:nvPr>
        </p:nvSpPr>
        <p:spPr>
          <a:xfrm>
            <a:off x="4781550" y="3299460"/>
            <a:ext cx="3390900" cy="6858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  <a:ln>
            <a:noFill/>
          </a:ln>
        </p:spPr>
        <p:txBody>
          <a:bodyPr spcFirstLastPara="1" wrap="square" lIns="182875" tIns="182875" rIns="182875" bIns="182875" anchor="b" anchorCtr="0">
            <a:noAutofit/>
          </a:bodyPr>
          <a:lstStyle>
            <a:lvl1pPr marL="380985" marR="0" lvl="0" indent="-19049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  <a:defRPr sz="125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61970" marR="0" lvl="1" indent="-1904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1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2954" marR="0" lvl="2" indent="-1904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1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523939" marR="0" lvl="3" indent="-1904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1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904924" marR="0" lvl="4" indent="-1904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1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5909" marR="0" lvl="5" indent="-3047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666893" marR="0" lvl="6" indent="-3047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047878" marR="0" lvl="7" indent="-30478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428863" marR="0" lvl="8" indent="-30478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8" name="Google Shape;98;p27"/>
          <p:cNvSpPr txBox="1">
            <a:spLocks noGrp="1"/>
          </p:cNvSpPr>
          <p:nvPr>
            <p:ph type="body" idx="13"/>
          </p:nvPr>
        </p:nvSpPr>
        <p:spPr>
          <a:xfrm>
            <a:off x="4781550" y="5791200"/>
            <a:ext cx="3390900" cy="6858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  <a:ln>
            <a:noFill/>
          </a:ln>
        </p:spPr>
        <p:txBody>
          <a:bodyPr spcFirstLastPara="1" wrap="square" lIns="182875" tIns="182875" rIns="182875" bIns="182875" anchor="b" anchorCtr="0">
            <a:noAutofit/>
          </a:bodyPr>
          <a:lstStyle>
            <a:lvl1pPr marL="380985" marR="0" lvl="0" indent="-19049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  <a:defRPr sz="125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61970" marR="0" lvl="1" indent="-1904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1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2954" marR="0" lvl="2" indent="-1904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1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523939" marR="0" lvl="3" indent="-1904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1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904924" marR="0" lvl="4" indent="-1904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1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5909" marR="0" lvl="5" indent="-3047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666893" marR="0" lvl="6" indent="-3047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047878" marR="0" lvl="7" indent="-30478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428863" marR="0" lvl="8" indent="-30478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9" name="Google Shape;99;p27"/>
          <p:cNvSpPr txBox="1">
            <a:spLocks noGrp="1"/>
          </p:cNvSpPr>
          <p:nvPr>
            <p:ph type="body" idx="14"/>
          </p:nvPr>
        </p:nvSpPr>
        <p:spPr>
          <a:xfrm>
            <a:off x="8420100" y="3299460"/>
            <a:ext cx="3390900" cy="6858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  <a:ln>
            <a:noFill/>
          </a:ln>
        </p:spPr>
        <p:txBody>
          <a:bodyPr spcFirstLastPara="1" wrap="square" lIns="182875" tIns="182875" rIns="182875" bIns="182875" anchor="b" anchorCtr="0">
            <a:noAutofit/>
          </a:bodyPr>
          <a:lstStyle>
            <a:lvl1pPr marL="380985" marR="0" lvl="0" indent="-19049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  <a:defRPr sz="125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61970" marR="0" lvl="1" indent="-1904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1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2954" marR="0" lvl="2" indent="-1904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1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523939" marR="0" lvl="3" indent="-1904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1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904924" marR="0" lvl="4" indent="-1904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1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5909" marR="0" lvl="5" indent="-3047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666893" marR="0" lvl="6" indent="-3047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047878" marR="0" lvl="7" indent="-30478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428863" marR="0" lvl="8" indent="-30478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0" name="Google Shape;100;p27"/>
          <p:cNvSpPr txBox="1">
            <a:spLocks noGrp="1"/>
          </p:cNvSpPr>
          <p:nvPr>
            <p:ph type="body" idx="15"/>
          </p:nvPr>
        </p:nvSpPr>
        <p:spPr>
          <a:xfrm>
            <a:off x="8420100" y="5791200"/>
            <a:ext cx="3390900" cy="6858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  <a:ln>
            <a:noFill/>
          </a:ln>
        </p:spPr>
        <p:txBody>
          <a:bodyPr spcFirstLastPara="1" wrap="square" lIns="182875" tIns="182875" rIns="182875" bIns="182875" anchor="b" anchorCtr="0">
            <a:noAutofit/>
          </a:bodyPr>
          <a:lstStyle>
            <a:lvl1pPr marL="380985" marR="0" lvl="0" indent="-19049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  <a:defRPr sz="125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61970" marR="0" lvl="1" indent="-1904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1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2954" marR="0" lvl="2" indent="-1904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1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523939" marR="0" lvl="3" indent="-1904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1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904924" marR="0" lvl="4" indent="-1904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1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5909" marR="0" lvl="5" indent="-3047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666893" marR="0" lvl="6" indent="-3047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047878" marR="0" lvl="7" indent="-30478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428863" marR="0" lvl="8" indent="-30478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1" name="Google Shape;101;p27"/>
          <p:cNvSpPr txBox="1">
            <a:spLocks noGrp="1"/>
          </p:cNvSpPr>
          <p:nvPr>
            <p:ph type="sldNum" idx="12"/>
          </p:nvPr>
        </p:nvSpPr>
        <p:spPr>
          <a:xfrm>
            <a:off x="11661914" y="6477000"/>
            <a:ext cx="377686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>
                <a:solidFill>
                  <a:srgbClr val="B3B3B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000">
                <a:solidFill>
                  <a:srgbClr val="B3B3B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000">
                <a:solidFill>
                  <a:srgbClr val="B3B3B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000">
                <a:solidFill>
                  <a:srgbClr val="B3B3B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000">
                <a:solidFill>
                  <a:srgbClr val="B3B3B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000">
                <a:solidFill>
                  <a:srgbClr val="B3B3B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000">
                <a:solidFill>
                  <a:srgbClr val="B3B3B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000">
                <a:solidFill>
                  <a:srgbClr val="B3B3B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000">
                <a:solidFill>
                  <a:srgbClr val="B3B3B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2" name="Google Shape;102;p27"/>
          <p:cNvSpPr txBox="1">
            <a:spLocks noGrp="1"/>
          </p:cNvSpPr>
          <p:nvPr>
            <p:ph type="dt" idx="10"/>
          </p:nvPr>
        </p:nvSpPr>
        <p:spPr>
          <a:xfrm>
            <a:off x="8919507" y="6495963"/>
            <a:ext cx="2590006" cy="362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rgbClr val="9C9C9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3" name="Google Shape;103;p27"/>
          <p:cNvSpPr txBox="1">
            <a:spLocks noGrp="1"/>
          </p:cNvSpPr>
          <p:nvPr>
            <p:ph type="ftr" idx="11"/>
          </p:nvPr>
        </p:nvSpPr>
        <p:spPr>
          <a:xfrm>
            <a:off x="774372" y="6477000"/>
            <a:ext cx="1000651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rgbClr val="9C9C9E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7"/>
          <p:cNvSpPr txBox="1">
            <a:spLocks noGrp="1"/>
          </p:cNvSpPr>
          <p:nvPr>
            <p:ph type="title"/>
          </p:nvPr>
        </p:nvSpPr>
        <p:spPr>
          <a:xfrm>
            <a:off x="2667000" y="225778"/>
            <a:ext cx="9144000" cy="109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sz="3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29582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49C90B8-4BAF-9A46-98DB-81259C436289}"/>
              </a:ext>
            </a:extLst>
          </p:cNvPr>
          <p:cNvSpPr/>
          <p:nvPr userDrawn="1"/>
        </p:nvSpPr>
        <p:spPr>
          <a:xfrm>
            <a:off x="4191000" y="0"/>
            <a:ext cx="8001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66026595-8D7E-D24C-9263-B65316A326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334000" y="381000"/>
            <a:ext cx="6477000" cy="609600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3338E046-DF9E-FC49-A812-491AB8058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61915" y="6477000"/>
            <a:ext cx="377686" cy="3810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0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1D0CE8D1-2F12-5A44-A6B5-2CD466F52A6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334000" y="5715000"/>
            <a:ext cx="6477000" cy="7620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63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327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490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654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99B87A2-8960-403D-AE0D-D549462722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43001" y="1912939"/>
            <a:ext cx="3810001" cy="1325563"/>
          </a:xfrm>
          <a:prstGeom prst="rect">
            <a:avLst/>
          </a:prstGeom>
        </p:spPr>
        <p:txBody>
          <a:bodyPr lIns="0" anchor="b"/>
          <a:lstStyle>
            <a:lvl1pPr>
              <a:defRPr lang="en-US" sz="3000" b="1" kern="12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11" name="Content Placeholder 13">
            <a:extLst>
              <a:ext uri="{FF2B5EF4-FFF2-40B4-BE49-F238E27FC236}">
                <a16:creationId xmlns:a16="http://schemas.microsoft.com/office/drawing/2014/main" id="{29354FF4-9871-4E1B-A45A-ABAA2BE2B69B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1162049" y="3644194"/>
            <a:ext cx="3810000" cy="2857500"/>
          </a:xfrm>
          <a:prstGeom prst="rect">
            <a:avLst/>
          </a:prstGeom>
        </p:spPr>
        <p:txBody>
          <a:bodyPr/>
          <a:lstStyle>
            <a:lvl1pPr>
              <a:defRPr sz="2333"/>
            </a:lvl1pPr>
            <a:lvl2pPr marL="685746" indent="-228582">
              <a:buFont typeface="Wingdings" panose="05000000000000000000" pitchFamily="2" charset="2"/>
              <a:buChar char="§"/>
              <a:defRPr sz="2000"/>
            </a:lvl2pPr>
            <a:lvl3pPr marL="1142908" indent="-228582">
              <a:buFont typeface="Wingdings" panose="05000000000000000000" pitchFamily="2" charset="2"/>
              <a:buChar char="ü"/>
              <a:defRPr sz="1667"/>
            </a:lvl3pPr>
            <a:lvl4pPr>
              <a:defRPr sz="1500"/>
            </a:lvl4pPr>
            <a:lvl5pPr marL="2057236" indent="-228582">
              <a:buFont typeface="Wingdings" panose="05000000000000000000" pitchFamily="2" charset="2"/>
              <a:buChar char="§"/>
              <a:defRPr sz="1333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Date Placeholder 1">
            <a:extLst>
              <a:ext uri="{FF2B5EF4-FFF2-40B4-BE49-F238E27FC236}">
                <a16:creationId xmlns:a16="http://schemas.microsoft.com/office/drawing/2014/main" id="{47EFCEB6-2E27-4C42-A1E5-AC8A8BA837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919508" y="6495963"/>
            <a:ext cx="2590006" cy="3620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EE7B1-A6C1-4E39-8665-A73ED03F32E1}" type="datetimeFigureOut">
              <a:rPr lang="en-US" smtClean="0"/>
              <a:pPr/>
              <a:t>8/16/2024</a:t>
            </a:fld>
            <a:endParaRPr lang="en-US" dirty="0"/>
          </a:p>
        </p:txBody>
      </p:sp>
      <p:sp>
        <p:nvSpPr>
          <p:cNvPr id="15" name="Footer Placeholder 2">
            <a:extLst>
              <a:ext uri="{FF2B5EF4-FFF2-40B4-BE49-F238E27FC236}">
                <a16:creationId xmlns:a16="http://schemas.microsoft.com/office/drawing/2014/main" id="{A86FAFB9-0DC0-4AB0-9E8B-6EC7C8ABAA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4372" y="6477001"/>
            <a:ext cx="100065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062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49C90B8-4BAF-9A46-98DB-81259C436289}"/>
              </a:ext>
            </a:extLst>
          </p:cNvPr>
          <p:cNvSpPr/>
          <p:nvPr userDrawn="1"/>
        </p:nvSpPr>
        <p:spPr>
          <a:xfrm>
            <a:off x="4191000" y="0"/>
            <a:ext cx="8001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66026595-8D7E-D24C-9263-B65316A326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334000" y="381000"/>
            <a:ext cx="6477000" cy="609600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3338E046-DF9E-FC49-A812-491AB8058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61915" y="6477000"/>
            <a:ext cx="377686" cy="3810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0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1D0CE8D1-2F12-5A44-A6B5-2CD466F52A6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334000" y="5715000"/>
            <a:ext cx="6477000" cy="7620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63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327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490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654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99B87A2-8960-403D-AE0D-D549462722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43001" y="1912939"/>
            <a:ext cx="3810001" cy="1325563"/>
          </a:xfrm>
          <a:prstGeom prst="rect">
            <a:avLst/>
          </a:prstGeom>
        </p:spPr>
        <p:txBody>
          <a:bodyPr lIns="0" anchor="b"/>
          <a:lstStyle>
            <a:lvl1pPr>
              <a:defRPr lang="en-US" sz="3000" b="1" kern="1200" dirty="0">
                <a:solidFill>
                  <a:srgbClr val="C8722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11" name="Content Placeholder 13">
            <a:extLst>
              <a:ext uri="{FF2B5EF4-FFF2-40B4-BE49-F238E27FC236}">
                <a16:creationId xmlns:a16="http://schemas.microsoft.com/office/drawing/2014/main" id="{29354FF4-9871-4E1B-A45A-ABAA2BE2B69B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1162049" y="3644194"/>
            <a:ext cx="3810000" cy="2857500"/>
          </a:xfrm>
          <a:prstGeom prst="rect">
            <a:avLst/>
          </a:prstGeom>
        </p:spPr>
        <p:txBody>
          <a:bodyPr/>
          <a:lstStyle>
            <a:lvl1pPr>
              <a:defRPr sz="2333"/>
            </a:lvl1pPr>
            <a:lvl2pPr marL="685746" indent="-228582">
              <a:buFont typeface="Wingdings" panose="05000000000000000000" pitchFamily="2" charset="2"/>
              <a:buChar char="§"/>
              <a:defRPr sz="2000"/>
            </a:lvl2pPr>
            <a:lvl3pPr marL="1142908" indent="-228582">
              <a:buFont typeface="Wingdings" panose="05000000000000000000" pitchFamily="2" charset="2"/>
              <a:buChar char="ü"/>
              <a:defRPr sz="1667"/>
            </a:lvl3pPr>
            <a:lvl4pPr>
              <a:defRPr sz="1500"/>
            </a:lvl4pPr>
            <a:lvl5pPr marL="2057236" indent="-228582">
              <a:buFont typeface="Wingdings" panose="05000000000000000000" pitchFamily="2" charset="2"/>
              <a:buChar char="§"/>
              <a:defRPr sz="1333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Date Placeholder 1">
            <a:extLst>
              <a:ext uri="{FF2B5EF4-FFF2-40B4-BE49-F238E27FC236}">
                <a16:creationId xmlns:a16="http://schemas.microsoft.com/office/drawing/2014/main" id="{47EFCEB6-2E27-4C42-A1E5-AC8A8BA837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919508" y="6495963"/>
            <a:ext cx="2590006" cy="3620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EE7B1-A6C1-4E39-8665-A73ED03F32E1}" type="datetimeFigureOut">
              <a:rPr lang="en-US" smtClean="0"/>
              <a:pPr/>
              <a:t>8/16/2024</a:t>
            </a:fld>
            <a:endParaRPr lang="en-US" dirty="0"/>
          </a:p>
        </p:txBody>
      </p:sp>
      <p:sp>
        <p:nvSpPr>
          <p:cNvPr id="15" name="Footer Placeholder 2">
            <a:extLst>
              <a:ext uri="{FF2B5EF4-FFF2-40B4-BE49-F238E27FC236}">
                <a16:creationId xmlns:a16="http://schemas.microsoft.com/office/drawing/2014/main" id="{A86FAFB9-0DC0-4AB0-9E8B-6EC7C8ABAA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4372" y="6477001"/>
            <a:ext cx="100065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4146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3CC7D6-D76C-CBE8-0693-ACB742D317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0395C9-244D-5656-43CC-76D0B0DF0B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51B1E1-E230-106A-68A1-A7DB1F53C3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3E60A-177B-47FC-911C-46B7824D103B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ABCC39-7CC7-AD08-0AF1-3AE9981B8E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AA5D45-3787-7BCB-0958-339547904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744BB-2186-42A2-B1BD-87B7059CA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4785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0ADB90-F5E1-F2A3-9D58-13009ECF4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420423-F9CF-0620-B6A3-622E4D203E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6A3ADC-4D20-65EA-08FC-0066C82545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3E60A-177B-47FC-911C-46B7824D103B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B18ABE-B47E-4EE1-26A3-B44146B87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916D5-C522-94BF-FFF4-8DD68924F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744BB-2186-42A2-B1BD-87B7059CA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6471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18872E-2F6B-6FF3-054E-D0235EBCC1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867F9-793E-71FD-9BD0-C65E5FFBE4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F9D3BD-6C28-1112-01EE-FFEA934F66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F86288-2515-C536-CC55-78404E41F5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3E60A-177B-47FC-911C-46B7824D103B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DA8FB9-3478-7D47-361D-D51CC96F38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20F57D-0866-97B0-688A-B2794D0CEB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744BB-2186-42A2-B1BD-87B7059CA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306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610AE7-E9EA-A10A-8432-7012CF2CB5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E470E2-9417-E69E-98FC-B40EA0E88C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6D2582-2478-E90D-895E-0A43C34271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A18D34C-12A5-6360-D459-09553A02BF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9D0B4D8-A20D-1D12-FC4F-F4905B88DB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037A36-E627-2858-8988-24E43EE1B5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3E60A-177B-47FC-911C-46B7824D103B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E083490-036E-E89D-63AE-1C8E3A25C1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9D59E2-2DA1-AB08-613C-A9BBC4860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744BB-2186-42A2-B1BD-87B7059CA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3306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EADCEB-50F4-F8CF-1A93-96B15FEEA2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930FD8-6565-2A4A-3DA1-6D4B755AB1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3E60A-177B-47FC-911C-46B7824D103B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7E932D-DF5B-397A-642D-6978D9121C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2F388A-57C3-4895-99CB-0331BC23B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744BB-2186-42A2-B1BD-87B7059CA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2407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1DCADB2-00B7-626B-F287-37D0B1BFA3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3E60A-177B-47FC-911C-46B7824D103B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20B2F8E-1CFE-E088-E860-13A9282FD6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FCAF1C-028F-9676-7F13-2EB3ED1C05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744BB-2186-42A2-B1BD-87B7059CA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7309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5C38BF-DB5D-A7D2-28E3-A619A2AA9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07F6F4-0D5E-C8DD-7F91-602DEF6883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55AC61-4A3E-D4F3-DE29-A6ACC4434A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3D5BA6-0A43-95E3-B4D1-F10486C3C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3E60A-177B-47FC-911C-46B7824D103B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EBD161-F384-15B6-6FA9-0C103268E0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6776C4-46CA-8AA2-4FCF-EFB5CDD96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744BB-2186-42A2-B1BD-87B7059CA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0984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D3FD9B-9991-00E6-5060-46F335ED95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156F21A-511F-E42A-B14A-0E857B6ADF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28F3BD-06EC-32F7-CE10-1EC259AFE4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BF2E57-078D-FFCB-9B6B-A6E4682F67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3E60A-177B-47FC-911C-46B7824D103B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29ACDE-D4BF-55D6-4C28-2BB1544723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957216-3679-1491-2347-57189148A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744BB-2186-42A2-B1BD-87B7059CA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478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3121CB2-B89B-5170-BFC7-16CA5D4C8F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92C3BB-A878-D274-2BED-3B972F6E4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F6AF32-7C39-DA4A-C92C-42C6D17BB6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83E60A-177B-47FC-911C-46B7824D103B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A59033-1576-AECA-74FA-DCB2FCD7E6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D5300C-BB3D-B785-20DE-1120F11E33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D744BB-2186-42A2-B1BD-87B7059CA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377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8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9"/>
          <p:cNvSpPr/>
          <p:nvPr/>
        </p:nvSpPr>
        <p:spPr>
          <a:xfrm>
            <a:off x="762000" y="0"/>
            <a:ext cx="457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76188" tIns="38083" rIns="76188" bIns="38083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" name="Google Shape;11;p19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143000" y="198120"/>
            <a:ext cx="1066800" cy="104102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19"/>
          <p:cNvSpPr txBox="1">
            <a:spLocks noGrp="1"/>
          </p:cNvSpPr>
          <p:nvPr>
            <p:ph type="ftr" idx="11"/>
          </p:nvPr>
        </p:nvSpPr>
        <p:spPr>
          <a:xfrm>
            <a:off x="990865" y="6356615"/>
            <a:ext cx="4114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rgbClr val="9C9C9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8089322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60.png"/><Relationship Id="rId7" Type="http://schemas.openxmlformats.org/officeDocument/2006/relationships/image" Target="../media/image12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6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itle 4">
            <a:extLst>
              <a:ext uri="{FF2B5EF4-FFF2-40B4-BE49-F238E27FC236}">
                <a16:creationId xmlns:a16="http://schemas.microsoft.com/office/drawing/2014/main" id="{B3E44631-D8FB-359A-A78C-11A57869D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8347" y="802104"/>
            <a:ext cx="9795924" cy="561473"/>
          </a:xfrm>
        </p:spPr>
        <p:txBody>
          <a:bodyPr>
            <a:noAutofit/>
          </a:bodyPr>
          <a:lstStyle/>
          <a:p>
            <a:pPr algn="ctr"/>
            <a:r>
              <a:rPr lang="en-US" dirty="0">
                <a:solidFill>
                  <a:schemeClr val="bg2"/>
                </a:solidFill>
                <a:latin typeface="Gill Sans MT" panose="020B0502020104020203" pitchFamily="34" charset="77"/>
              </a:rPr>
              <a:t>Cloud feedback hinders the propagation </a:t>
            </a:r>
            <a:br>
              <a:rPr lang="en-US" dirty="0">
                <a:solidFill>
                  <a:schemeClr val="bg2"/>
                </a:solidFill>
                <a:latin typeface="Gill Sans MT" panose="020B0502020104020203" pitchFamily="34" charset="77"/>
              </a:rPr>
            </a:br>
            <a:r>
              <a:rPr lang="en-US" dirty="0">
                <a:solidFill>
                  <a:schemeClr val="bg2"/>
                </a:solidFill>
                <a:latin typeface="Gill Sans MT" panose="020B0502020104020203" pitchFamily="34" charset="77"/>
              </a:rPr>
              <a:t>of the SAM</a:t>
            </a:r>
            <a:br>
              <a:rPr lang="en-US" dirty="0">
                <a:solidFill>
                  <a:schemeClr val="bg2"/>
                </a:solidFill>
                <a:latin typeface="Gill Sans MT" panose="020B0502020104020203" pitchFamily="34" charset="77"/>
              </a:rPr>
            </a:br>
            <a:r>
              <a:rPr lang="en-US" sz="2400" dirty="0">
                <a:solidFill>
                  <a:schemeClr val="tx1"/>
                </a:solidFill>
                <a:latin typeface="Gill Sans MT" panose="020B0502020104020203" pitchFamily="34" charset="77"/>
              </a:rPr>
              <a:t>Jian Lu </a:t>
            </a:r>
          </a:p>
        </p:txBody>
      </p:sp>
      <p:pic>
        <p:nvPicPr>
          <p:cNvPr id="70" name="Picture 69">
            <a:extLst>
              <a:ext uri="{FF2B5EF4-FFF2-40B4-BE49-F238E27FC236}">
                <a16:creationId xmlns:a16="http://schemas.microsoft.com/office/drawing/2014/main" id="{B1EF92A2-54B1-E588-74D2-5A7DF8DB60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1597" y="1438357"/>
            <a:ext cx="4545970" cy="4057333"/>
          </a:xfrm>
          <a:prstGeom prst="rect">
            <a:avLst/>
          </a:prstGeom>
        </p:spPr>
      </p:pic>
      <p:sp>
        <p:nvSpPr>
          <p:cNvPr id="71" name="TextBox 70">
            <a:extLst>
              <a:ext uri="{FF2B5EF4-FFF2-40B4-BE49-F238E27FC236}">
                <a16:creationId xmlns:a16="http://schemas.microsoft.com/office/drawing/2014/main" id="{B461BD5F-FD12-6E75-AEC3-344CD0317FE4}"/>
              </a:ext>
            </a:extLst>
          </p:cNvPr>
          <p:cNvSpPr txBox="1"/>
          <p:nvPr/>
        </p:nvSpPr>
        <p:spPr>
          <a:xfrm>
            <a:off x="7243011" y="1369642"/>
            <a:ext cx="4573847" cy="34887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7619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1667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Helvetica" pitchFamily="2" charset="0"/>
                <a:ea typeface="+mn-ea"/>
                <a:cs typeface="Arial"/>
                <a:sym typeface="Arial"/>
              </a:rPr>
              <a:t>The leading propagation POP for SAM</a:t>
            </a:r>
          </a:p>
        </p:txBody>
      </p:sp>
      <p:grpSp>
        <p:nvGrpSpPr>
          <p:cNvPr id="72" name="Group 71">
            <a:extLst>
              <a:ext uri="{FF2B5EF4-FFF2-40B4-BE49-F238E27FC236}">
                <a16:creationId xmlns:a16="http://schemas.microsoft.com/office/drawing/2014/main" id="{D5433223-0497-B39C-1998-C56A6618CD7D}"/>
              </a:ext>
            </a:extLst>
          </p:cNvPr>
          <p:cNvGrpSpPr/>
          <p:nvPr/>
        </p:nvGrpSpPr>
        <p:grpSpPr>
          <a:xfrm>
            <a:off x="7261596" y="3189029"/>
            <a:ext cx="4545969" cy="3264990"/>
            <a:chOff x="8713915" y="3826835"/>
            <a:chExt cx="5455163" cy="3917988"/>
          </a:xfrm>
        </p:grpSpPr>
        <p:grpSp>
          <p:nvGrpSpPr>
            <p:cNvPr id="73" name="Google Shape;162;p11">
              <a:extLst>
                <a:ext uri="{FF2B5EF4-FFF2-40B4-BE49-F238E27FC236}">
                  <a16:creationId xmlns:a16="http://schemas.microsoft.com/office/drawing/2014/main" id="{2FCC01CE-B5A7-9C47-C008-C3F29A6760B7}"/>
                </a:ext>
              </a:extLst>
            </p:cNvPr>
            <p:cNvGrpSpPr/>
            <p:nvPr/>
          </p:nvGrpSpPr>
          <p:grpSpPr>
            <a:xfrm>
              <a:off x="8713915" y="3968551"/>
              <a:ext cx="5455163" cy="3776272"/>
              <a:chOff x="3723537" y="1414146"/>
              <a:chExt cx="5420463" cy="3830085"/>
            </a:xfrm>
          </p:grpSpPr>
          <p:pic>
            <p:nvPicPr>
              <p:cNvPr id="76" name="Google Shape;163;p11">
                <a:extLst>
                  <a:ext uri="{FF2B5EF4-FFF2-40B4-BE49-F238E27FC236}">
                    <a16:creationId xmlns:a16="http://schemas.microsoft.com/office/drawing/2014/main" id="{ADDD40DF-55C8-5F38-96B9-3B1B8D60E249}"/>
                  </a:ext>
                </a:extLst>
              </p:cNvPr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3723537" y="1414146"/>
                <a:ext cx="5420463" cy="383008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7" name="Google Shape;164;p11">
                <a:extLst>
                  <a:ext uri="{FF2B5EF4-FFF2-40B4-BE49-F238E27FC236}">
                    <a16:creationId xmlns:a16="http://schemas.microsoft.com/office/drawing/2014/main" id="{71292A22-1BFB-0DEE-03B8-D4012796BAF8}"/>
                  </a:ext>
                </a:extLst>
              </p:cNvPr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7488323" y="1735038"/>
                <a:ext cx="1082926" cy="653556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cxnSp>
          <p:nvCxnSpPr>
            <p:cNvPr id="74" name="Google Shape;192;p11">
              <a:extLst>
                <a:ext uri="{FF2B5EF4-FFF2-40B4-BE49-F238E27FC236}">
                  <a16:creationId xmlns:a16="http://schemas.microsoft.com/office/drawing/2014/main" id="{54A38D55-CE5E-DC39-85D6-58A5BB39F599}"/>
                </a:ext>
              </a:extLst>
            </p:cNvPr>
            <p:cNvCxnSpPr>
              <a:cxnSpLocks/>
            </p:cNvCxnSpPr>
            <p:nvPr/>
          </p:nvCxnSpPr>
          <p:spPr>
            <a:xfrm>
              <a:off x="13283488" y="3826835"/>
              <a:ext cx="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" name="Google Shape;193;p11">
              <a:extLst>
                <a:ext uri="{FF2B5EF4-FFF2-40B4-BE49-F238E27FC236}">
                  <a16:creationId xmlns:a16="http://schemas.microsoft.com/office/drawing/2014/main" id="{EB7D2C56-236C-4E9E-5E56-2E7E006A5FC3}"/>
                </a:ext>
              </a:extLst>
            </p:cNvPr>
            <p:cNvCxnSpPr/>
            <p:nvPr/>
          </p:nvCxnSpPr>
          <p:spPr>
            <a:xfrm>
              <a:off x="12707484" y="4379544"/>
              <a:ext cx="87350" cy="0"/>
            </a:xfrm>
            <a:prstGeom prst="straightConnector1">
              <a:avLst/>
            </a:prstGeom>
            <a:noFill/>
            <a:ln w="3810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7D34002D-540C-4782-5BBC-5CB98F28B12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96501" y="-48050"/>
            <a:ext cx="2095499" cy="1421946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CCC239A5-54A9-50A7-E610-4440ABAF8E29}"/>
              </a:ext>
            </a:extLst>
          </p:cNvPr>
          <p:cNvGrpSpPr/>
          <p:nvPr/>
        </p:nvGrpSpPr>
        <p:grpSpPr>
          <a:xfrm>
            <a:off x="863271" y="1369643"/>
            <a:ext cx="6162267" cy="2798273"/>
            <a:chOff x="1105468" y="1705971"/>
            <a:chExt cx="13247677" cy="6335924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AC4A00E0-2869-A79E-0804-A51546EF918B}"/>
                </a:ext>
              </a:extLst>
            </p:cNvPr>
            <p:cNvGrpSpPr/>
            <p:nvPr/>
          </p:nvGrpSpPr>
          <p:grpSpPr>
            <a:xfrm>
              <a:off x="1105468" y="1705971"/>
              <a:ext cx="13247677" cy="6335924"/>
              <a:chOff x="502186" y="1479666"/>
              <a:chExt cx="13850960" cy="6343865"/>
            </a:xfrm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7B924F79-7D8E-72D6-53C5-BD2216665B6F}"/>
                  </a:ext>
                </a:extLst>
              </p:cNvPr>
              <p:cNvSpPr/>
              <p:nvPr/>
            </p:nvSpPr>
            <p:spPr>
              <a:xfrm>
                <a:off x="502186" y="1808631"/>
                <a:ext cx="6134054" cy="1909928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7619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lang="en-US" sz="875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C8B4DCB8-071A-BD71-322B-C35502299926}"/>
                  </a:ext>
                </a:extLst>
              </p:cNvPr>
              <p:cNvGrpSpPr/>
              <p:nvPr/>
            </p:nvGrpSpPr>
            <p:grpSpPr>
              <a:xfrm>
                <a:off x="716551" y="1479666"/>
                <a:ext cx="13636595" cy="6343865"/>
                <a:chOff x="716551" y="1479666"/>
                <a:chExt cx="13636595" cy="6343865"/>
              </a:xfrm>
            </p:grpSpPr>
            <p:grpSp>
              <p:nvGrpSpPr>
                <p:cNvPr id="11" name="Group 10">
                  <a:extLst>
                    <a:ext uri="{FF2B5EF4-FFF2-40B4-BE49-F238E27FC236}">
                      <a16:creationId xmlns:a16="http://schemas.microsoft.com/office/drawing/2014/main" id="{EC2C9C35-AA86-355F-9567-64CAA2587DAB}"/>
                    </a:ext>
                  </a:extLst>
                </p:cNvPr>
                <p:cNvGrpSpPr/>
                <p:nvPr/>
              </p:nvGrpSpPr>
              <p:grpSpPr>
                <a:xfrm>
                  <a:off x="716551" y="1479666"/>
                  <a:ext cx="5919689" cy="2535939"/>
                  <a:chOff x="912634" y="1300726"/>
                  <a:chExt cx="5342928" cy="2218329"/>
                </a:xfrm>
              </p:grpSpPr>
              <p:sp>
                <p:nvSpPr>
                  <p:cNvPr id="29" name="Oval 28">
                    <a:extLst>
                      <a:ext uri="{FF2B5EF4-FFF2-40B4-BE49-F238E27FC236}">
                        <a16:creationId xmlns:a16="http://schemas.microsoft.com/office/drawing/2014/main" id="{6C2AB2C8-3906-F081-22F0-8E6E9C892FE2}"/>
                      </a:ext>
                    </a:extLst>
                  </p:cNvPr>
                  <p:cNvSpPr/>
                  <p:nvPr/>
                </p:nvSpPr>
                <p:spPr>
                  <a:xfrm>
                    <a:off x="2478684" y="1375063"/>
                    <a:ext cx="2156941" cy="2092037"/>
                  </a:xfrm>
                  <a:prstGeom prst="ellipse">
                    <a:avLst/>
                  </a:prstGeom>
                  <a:solidFill>
                    <a:srgbClr val="00B0F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7619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20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venir Next Condensed Demi Bold" panose="020B0506020202020204" pitchFamily="34" charset="0"/>
                        <a:ea typeface="+mn-ea"/>
                        <a:cs typeface="Al Nile" pitchFamily="2" charset="-78"/>
                        <a:sym typeface="Arial"/>
                      </a:rPr>
                      <a:t>CTRL</a:t>
                    </a:r>
                  </a:p>
                  <a:p>
                    <a:pPr marL="0" marR="0" lvl="0" indent="0" algn="ctr" defTabSz="7619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lang="en-US" sz="2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  <a:p>
                    <a:pPr marL="0" marR="0" lvl="0" indent="0" algn="ctr" defTabSz="7619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917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venir Book" panose="02000503020000020003" pitchFamily="2" charset="0"/>
                        <a:ea typeface="+mn-ea"/>
                        <a:cs typeface="+mn-cs"/>
                        <a:sym typeface="Arial"/>
                      </a:rPr>
                      <a:t>ATM/LND</a:t>
                    </a:r>
                  </a:p>
                  <a:p>
                    <a:pPr marL="0" marR="0" lvl="0" indent="0" algn="ctr" defTabSz="7619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917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venir Book" panose="02000503020000020003" pitchFamily="2" charset="0"/>
                        <a:ea typeface="+mn-ea"/>
                        <a:cs typeface="+mn-cs"/>
                        <a:sym typeface="Arial"/>
                      </a:rPr>
                      <a:t>E3SM</a:t>
                    </a:r>
                  </a:p>
                </p:txBody>
              </p:sp>
              <p:sp>
                <p:nvSpPr>
                  <p:cNvPr id="30" name="Donut 29">
                    <a:extLst>
                      <a:ext uri="{FF2B5EF4-FFF2-40B4-BE49-F238E27FC236}">
                        <a16:creationId xmlns:a16="http://schemas.microsoft.com/office/drawing/2014/main" id="{B02264BC-1A5F-0D07-E2C1-9EC029B94427}"/>
                      </a:ext>
                    </a:extLst>
                  </p:cNvPr>
                  <p:cNvSpPr/>
                  <p:nvPr/>
                </p:nvSpPr>
                <p:spPr>
                  <a:xfrm>
                    <a:off x="2403765" y="1323110"/>
                    <a:ext cx="2306780" cy="2195945"/>
                  </a:xfrm>
                  <a:prstGeom prst="donut">
                    <a:avLst>
                      <a:gd name="adj" fmla="val 4839"/>
                    </a:avLst>
                  </a:prstGeom>
                  <a:solidFill>
                    <a:schemeClr val="accent4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5">
                      <a:shade val="50000"/>
                    </a:schemeClr>
                  </a:lnRef>
                  <a:fillRef idx="1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7619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lang="en-US" sz="875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616265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31" name="TextBox 30">
                    <a:extLst>
                      <a:ext uri="{FF2B5EF4-FFF2-40B4-BE49-F238E27FC236}">
                        <a16:creationId xmlns:a16="http://schemas.microsoft.com/office/drawing/2014/main" id="{60D4349E-3E92-AD11-E951-AB28BE17675B}"/>
                      </a:ext>
                    </a:extLst>
                  </p:cNvPr>
                  <p:cNvSpPr txBox="1"/>
                  <p:nvPr/>
                </p:nvSpPr>
                <p:spPr>
                  <a:xfrm>
                    <a:off x="912634" y="2171032"/>
                    <a:ext cx="1458191" cy="48828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l" defTabSz="7619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0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Avenir Next Condensed" panose="020B0506020202020204" pitchFamily="34" charset="0"/>
                        <a:ea typeface="+mn-ea"/>
                        <a:cs typeface="Arial"/>
                        <a:sym typeface="Arial"/>
                      </a:rPr>
                      <a:t>2000 SST</a:t>
                    </a:r>
                  </a:p>
                </p:txBody>
              </p:sp>
              <p:sp>
                <p:nvSpPr>
                  <p:cNvPr id="32" name="TextBox 31">
                    <a:extLst>
                      <a:ext uri="{FF2B5EF4-FFF2-40B4-BE49-F238E27FC236}">
                        <a16:creationId xmlns:a16="http://schemas.microsoft.com/office/drawing/2014/main" id="{00FAF1F6-ACDC-81DE-4317-F2EDEEB494FA}"/>
                      </a:ext>
                    </a:extLst>
                  </p:cNvPr>
                  <p:cNvSpPr txBox="1"/>
                  <p:nvPr/>
                </p:nvSpPr>
                <p:spPr>
                  <a:xfrm>
                    <a:off x="4785464" y="2199593"/>
                    <a:ext cx="1470098" cy="79347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l" defTabSz="7619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0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616265">
                            <a:lumMod val="75000"/>
                          </a:srgbClr>
                        </a:solidFill>
                        <a:effectLst/>
                        <a:uLnTx/>
                        <a:uFillTx/>
                        <a:latin typeface="Avenir Next Condensed" panose="020B0506020202020204" pitchFamily="34" charset="0"/>
                        <a:ea typeface="+mn-ea"/>
                        <a:cs typeface="Arial"/>
                        <a:sym typeface="Arial"/>
                      </a:rPr>
                      <a:t>Cloud Data</a:t>
                    </a:r>
                  </a:p>
                </p:txBody>
              </p:sp>
              <p:sp>
                <p:nvSpPr>
                  <p:cNvPr id="33" name="TextBox 32">
                    <a:extLst>
                      <a:ext uri="{FF2B5EF4-FFF2-40B4-BE49-F238E27FC236}">
                        <a16:creationId xmlns:a16="http://schemas.microsoft.com/office/drawing/2014/main" id="{7BC5CCF6-62CA-7CE7-E7DF-1660871C52DC}"/>
                      </a:ext>
                    </a:extLst>
                  </p:cNvPr>
                  <p:cNvSpPr txBox="1"/>
                  <p:nvPr/>
                </p:nvSpPr>
                <p:spPr>
                  <a:xfrm>
                    <a:off x="1267691" y="1300726"/>
                    <a:ext cx="1294122" cy="45014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l" defTabSz="7619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875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D77600">
                            <a:lumMod val="25000"/>
                          </a:srgbClr>
                        </a:solidFill>
                        <a:effectLst/>
                        <a:uLnTx/>
                        <a:uFillTx/>
                        <a:latin typeface="Avenir Next Condensed" panose="020B0506020202020204" pitchFamily="34" charset="0"/>
                        <a:ea typeface="+mn-ea"/>
                        <a:cs typeface="Arial"/>
                        <a:sym typeface="Arial"/>
                      </a:rPr>
                      <a:t>INPUTS</a:t>
                    </a:r>
                  </a:p>
                </p:txBody>
              </p:sp>
              <p:sp>
                <p:nvSpPr>
                  <p:cNvPr id="34" name="TextBox 33">
                    <a:extLst>
                      <a:ext uri="{FF2B5EF4-FFF2-40B4-BE49-F238E27FC236}">
                        <a16:creationId xmlns:a16="http://schemas.microsoft.com/office/drawing/2014/main" id="{2D28AF9C-20B6-0E49-83D5-02A46858E997}"/>
                      </a:ext>
                    </a:extLst>
                  </p:cNvPr>
                  <p:cNvSpPr txBox="1"/>
                  <p:nvPr/>
                </p:nvSpPr>
                <p:spPr>
                  <a:xfrm>
                    <a:off x="4840884" y="1300728"/>
                    <a:ext cx="1294122" cy="45014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l" defTabSz="7619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875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D77600">
                            <a:lumMod val="25000"/>
                          </a:srgbClr>
                        </a:solidFill>
                        <a:effectLst/>
                        <a:uLnTx/>
                        <a:uFillTx/>
                        <a:latin typeface="Avenir Next Condensed" panose="020B0506020202020204" pitchFamily="34" charset="0"/>
                        <a:ea typeface="+mn-ea"/>
                        <a:cs typeface="Arial"/>
                        <a:sym typeface="Arial"/>
                      </a:rPr>
                      <a:t>OUTPUTS</a:t>
                    </a:r>
                  </a:p>
                </p:txBody>
              </p:sp>
            </p:grpSp>
            <p:grpSp>
              <p:nvGrpSpPr>
                <p:cNvPr id="12" name="Group 11">
                  <a:extLst>
                    <a:ext uri="{FF2B5EF4-FFF2-40B4-BE49-F238E27FC236}">
                      <a16:creationId xmlns:a16="http://schemas.microsoft.com/office/drawing/2014/main" id="{1F6DA5D1-EC6E-BE62-D98D-C1ECA539A553}"/>
                    </a:ext>
                  </a:extLst>
                </p:cNvPr>
                <p:cNvGrpSpPr/>
                <p:nvPr/>
              </p:nvGrpSpPr>
              <p:grpSpPr>
                <a:xfrm>
                  <a:off x="9178835" y="5100406"/>
                  <a:ext cx="5174311" cy="2723125"/>
                  <a:chOff x="7188590" y="1349153"/>
                  <a:chExt cx="4290072" cy="2222950"/>
                </a:xfrm>
              </p:grpSpPr>
              <p:sp>
                <p:nvSpPr>
                  <p:cNvPr id="21" name="Rectangle 20">
                    <a:extLst>
                      <a:ext uri="{FF2B5EF4-FFF2-40B4-BE49-F238E27FC236}">
                        <a16:creationId xmlns:a16="http://schemas.microsoft.com/office/drawing/2014/main" id="{5832A32A-2BB7-2AF2-F9F4-9EC3313819B3}"/>
                      </a:ext>
                    </a:extLst>
                  </p:cNvPr>
                  <p:cNvSpPr/>
                  <p:nvPr/>
                </p:nvSpPr>
                <p:spPr>
                  <a:xfrm>
                    <a:off x="7188590" y="1634198"/>
                    <a:ext cx="3629890" cy="1621621"/>
                  </a:xfrm>
                  <a:prstGeom prst="rect">
                    <a:avLst/>
                  </a:prstGeom>
                  <a:gradFill flip="none" rotWithShape="1">
                    <a:gsLst>
                      <a:gs pos="64000">
                        <a:srgbClr val="B0F0DE"/>
                      </a:gs>
                      <a:gs pos="0">
                        <a:schemeClr val="bg1">
                          <a:lumMod val="95000"/>
                        </a:schemeClr>
                      </a:gs>
                      <a:gs pos="74000">
                        <a:schemeClr val="accent4">
                          <a:lumMod val="20000"/>
                          <a:lumOff val="80000"/>
                        </a:schemeClr>
                      </a:gs>
                      <a:gs pos="83000">
                        <a:schemeClr val="accent4">
                          <a:lumMod val="40000"/>
                          <a:lumOff val="60000"/>
                        </a:schemeClr>
                      </a:gs>
                      <a:gs pos="99000">
                        <a:schemeClr val="accent4">
                          <a:lumMod val="40000"/>
                          <a:lumOff val="60000"/>
                        </a:schemeClr>
                      </a:gs>
                    </a:gsLst>
                    <a:lin ang="0" scaled="1"/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7619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lang="en-US" sz="875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grpSp>
                <p:nvGrpSpPr>
                  <p:cNvPr id="22" name="Group 21">
                    <a:extLst>
                      <a:ext uri="{FF2B5EF4-FFF2-40B4-BE49-F238E27FC236}">
                        <a16:creationId xmlns:a16="http://schemas.microsoft.com/office/drawing/2014/main" id="{4B533211-9C1B-B3BE-C3E4-99B18DFE3D34}"/>
                      </a:ext>
                    </a:extLst>
                  </p:cNvPr>
                  <p:cNvGrpSpPr/>
                  <p:nvPr/>
                </p:nvGrpSpPr>
                <p:grpSpPr>
                  <a:xfrm>
                    <a:off x="7361492" y="1349153"/>
                    <a:ext cx="4117170" cy="2222950"/>
                    <a:chOff x="4405466" y="3796851"/>
                    <a:chExt cx="4117170" cy="2222950"/>
                  </a:xfrm>
                </p:grpSpPr>
                <p:sp>
                  <p:nvSpPr>
                    <p:cNvPr id="25" name="Oval 24">
                      <a:extLst>
                        <a:ext uri="{FF2B5EF4-FFF2-40B4-BE49-F238E27FC236}">
                          <a16:creationId xmlns:a16="http://schemas.microsoft.com/office/drawing/2014/main" id="{6F3267AA-6608-6CAD-0F2A-918CFDB1829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303818" y="3875809"/>
                      <a:ext cx="2156941" cy="2092037"/>
                    </a:xfrm>
                    <a:prstGeom prst="ellipse">
                      <a:avLst/>
                    </a:prstGeom>
                    <a:solidFill>
                      <a:schemeClr val="bg1">
                        <a:lumMod val="85000"/>
                      </a:schemeClr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33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616265"/>
                          </a:solidFill>
                          <a:effectLst/>
                          <a:uLnTx/>
                          <a:uFillTx/>
                          <a:latin typeface="Avenir Next Condensed Demi Bold" panose="020B0506020202020204" pitchFamily="34" charset="0"/>
                          <a:ea typeface="+mn-ea"/>
                          <a:cs typeface="Al Nile" pitchFamily="2" charset="-78"/>
                          <a:sym typeface="Arial"/>
                        </a:rPr>
                        <a:t>CLOCK</a:t>
                      </a:r>
                    </a:p>
                    <a:p>
                      <a:pPr marL="0" marR="0" lvl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333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616265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  <a:sym typeface="Arial"/>
                      </a:endParaRPr>
                    </a:p>
                    <a:p>
                      <a:pPr marL="0" marR="0" lvl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616265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Avenir Book" panose="02000503020000020003" pitchFamily="2" charset="0"/>
                          <a:ea typeface="+mn-ea"/>
                          <a:cs typeface="+mn-cs"/>
                          <a:sym typeface="Arial"/>
                        </a:rPr>
                        <a:t>T0C0</a:t>
                      </a:r>
                    </a:p>
                  </p:txBody>
                </p:sp>
                <p:sp>
                  <p:nvSpPr>
                    <p:cNvPr id="26" name="Donut 25">
                      <a:extLst>
                        <a:ext uri="{FF2B5EF4-FFF2-40B4-BE49-F238E27FC236}">
                          <a16:creationId xmlns:a16="http://schemas.microsoft.com/office/drawing/2014/main" id="{AE9454EA-9618-3575-92F6-F4F3CF27228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246925" y="3823856"/>
                      <a:ext cx="2275711" cy="2195945"/>
                    </a:xfrm>
                    <a:prstGeom prst="donut">
                      <a:avLst>
                        <a:gd name="adj" fmla="val 2833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5">
                        <a:shade val="50000"/>
                      </a:schemeClr>
                    </a:lnRef>
                    <a:fillRef idx="1">
                      <a:schemeClr val="accent5"/>
                    </a:fillRef>
                    <a:effectRef idx="0">
                      <a:schemeClr val="accent5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875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616265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  <a:sym typeface="Arial"/>
                      </a:endParaRPr>
                    </a:p>
                  </p:txBody>
                </p:sp>
                <p:sp>
                  <p:nvSpPr>
                    <p:cNvPr id="27" name="TextBox 26">
                      <a:extLst>
                        <a:ext uri="{FF2B5EF4-FFF2-40B4-BE49-F238E27FC236}">
                          <a16:creationId xmlns:a16="http://schemas.microsoft.com/office/drawing/2014/main" id="{73D1AB6F-4E9B-A1C7-1BEC-9E534C70DDB1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405466" y="4482466"/>
                      <a:ext cx="1856053" cy="130969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marL="0" marR="0" lvl="0" indent="0" algn="l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33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Avenir Next Condensed" panose="020B0506020202020204" pitchFamily="34" charset="0"/>
                          <a:ea typeface="+mn-ea"/>
                          <a:cs typeface="Arial"/>
                          <a:sym typeface="Arial"/>
                        </a:rPr>
                        <a:t>2000 SST</a:t>
                      </a:r>
                    </a:p>
                    <a:p>
                      <a:pPr marL="0" marR="0" lvl="0" indent="0" algn="l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33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191C1F">
                              <a:lumMod val="75000"/>
                              <a:lumOff val="25000"/>
                            </a:srgbClr>
                          </a:solidFill>
                          <a:effectLst/>
                          <a:uLnTx/>
                          <a:uFillTx/>
                          <a:latin typeface="Avenir Next Condensed" panose="020B0506020202020204" pitchFamily="34" charset="0"/>
                          <a:ea typeface="+mn-ea"/>
                          <a:cs typeface="Arial"/>
                          <a:sym typeface="Arial"/>
                        </a:rPr>
                        <a:t>CTRL Cloud*</a:t>
                      </a:r>
                    </a:p>
                  </p:txBody>
                </p:sp>
                <p:sp>
                  <p:nvSpPr>
                    <p:cNvPr id="28" name="TextBox 27">
                      <a:extLst>
                        <a:ext uri="{FF2B5EF4-FFF2-40B4-BE49-F238E27FC236}">
                          <a16:creationId xmlns:a16="http://schemas.microsoft.com/office/drawing/2014/main" id="{B51B0210-B7A1-CC71-160E-D90EF23F6701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009698" y="3796851"/>
                      <a:ext cx="1294121" cy="42007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marL="0" marR="0" lvl="0" indent="0" algn="l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75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D77600">
                              <a:lumMod val="25000"/>
                            </a:srgbClr>
                          </a:solidFill>
                          <a:effectLst/>
                          <a:uLnTx/>
                          <a:uFillTx/>
                          <a:latin typeface="Avenir Next Condensed" panose="020B0506020202020204" pitchFamily="34" charset="0"/>
                          <a:ea typeface="+mn-ea"/>
                          <a:cs typeface="Arial"/>
                          <a:sym typeface="Arial"/>
                        </a:rPr>
                        <a:t>INPUTS</a:t>
                      </a:r>
                    </a:p>
                  </p:txBody>
                </p:sp>
              </p:grpSp>
            </p:grpSp>
            <p:grpSp>
              <p:nvGrpSpPr>
                <p:cNvPr id="14" name="Group 13">
                  <a:extLst>
                    <a:ext uri="{FF2B5EF4-FFF2-40B4-BE49-F238E27FC236}">
                      <a16:creationId xmlns:a16="http://schemas.microsoft.com/office/drawing/2014/main" id="{69E17B7B-5929-A969-62B1-31BB5D20870F}"/>
                    </a:ext>
                  </a:extLst>
                </p:cNvPr>
                <p:cNvGrpSpPr/>
                <p:nvPr/>
              </p:nvGrpSpPr>
              <p:grpSpPr>
                <a:xfrm>
                  <a:off x="2730917" y="4498713"/>
                  <a:ext cx="4569620" cy="2445176"/>
                  <a:chOff x="4747095" y="3318109"/>
                  <a:chExt cx="3808016" cy="2037647"/>
                </a:xfrm>
              </p:grpSpPr>
              <p:sp>
                <p:nvSpPr>
                  <p:cNvPr id="17" name="Freeform 16">
                    <a:extLst>
                      <a:ext uri="{FF2B5EF4-FFF2-40B4-BE49-F238E27FC236}">
                        <a16:creationId xmlns:a16="http://schemas.microsoft.com/office/drawing/2014/main" id="{A70A5FDB-DAA9-EAFF-B956-DA6F2BEBC09E}"/>
                      </a:ext>
                    </a:extLst>
                  </p:cNvPr>
                  <p:cNvSpPr/>
                  <p:nvPr/>
                </p:nvSpPr>
                <p:spPr>
                  <a:xfrm>
                    <a:off x="4747095" y="3318109"/>
                    <a:ext cx="3808016" cy="2037647"/>
                  </a:xfrm>
                  <a:custGeom>
                    <a:avLst/>
                    <a:gdLst>
                      <a:gd name="connsiteX0" fmla="*/ 3077086 w 3808016"/>
                      <a:gd name="connsiteY0" fmla="*/ 2002752 h 2037647"/>
                      <a:gd name="connsiteX1" fmla="*/ 841886 w 3808016"/>
                      <a:gd name="connsiteY1" fmla="*/ 1988238 h 2037647"/>
                      <a:gd name="connsiteX2" fmla="*/ 36343 w 3808016"/>
                      <a:gd name="connsiteY2" fmla="*/ 1465724 h 2037647"/>
                      <a:gd name="connsiteX3" fmla="*/ 188743 w 3808016"/>
                      <a:gd name="connsiteY3" fmla="*/ 870638 h 2037647"/>
                      <a:gd name="connsiteX4" fmla="*/ 638686 w 3808016"/>
                      <a:gd name="connsiteY4" fmla="*/ 703724 h 2037647"/>
                      <a:gd name="connsiteX5" fmla="*/ 638686 w 3808016"/>
                      <a:gd name="connsiteY5" fmla="*/ 703724 h 2037647"/>
                      <a:gd name="connsiteX6" fmla="*/ 820114 w 3808016"/>
                      <a:gd name="connsiteY6" fmla="*/ 478752 h 2037647"/>
                      <a:gd name="connsiteX7" fmla="*/ 1153943 w 3808016"/>
                      <a:gd name="connsiteY7" fmla="*/ 406181 h 2037647"/>
                      <a:gd name="connsiteX8" fmla="*/ 1153943 w 3808016"/>
                      <a:gd name="connsiteY8" fmla="*/ 406181 h 2037647"/>
                      <a:gd name="connsiteX9" fmla="*/ 1342629 w 3808016"/>
                      <a:gd name="connsiteY9" fmla="*/ 152181 h 2037647"/>
                      <a:gd name="connsiteX10" fmla="*/ 1676457 w 3808016"/>
                      <a:gd name="connsiteY10" fmla="*/ 14295 h 2037647"/>
                      <a:gd name="connsiteX11" fmla="*/ 2119143 w 3808016"/>
                      <a:gd name="connsiteY11" fmla="*/ 21552 h 2037647"/>
                      <a:gd name="connsiteX12" fmla="*/ 2467486 w 3808016"/>
                      <a:gd name="connsiteY12" fmla="*/ 166695 h 2037647"/>
                      <a:gd name="connsiteX13" fmla="*/ 2728743 w 3808016"/>
                      <a:gd name="connsiteY13" fmla="*/ 384410 h 2037647"/>
                      <a:gd name="connsiteX14" fmla="*/ 2873886 w 3808016"/>
                      <a:gd name="connsiteY14" fmla="*/ 645667 h 2037647"/>
                      <a:gd name="connsiteX15" fmla="*/ 2873886 w 3808016"/>
                      <a:gd name="connsiteY15" fmla="*/ 645667 h 2037647"/>
                      <a:gd name="connsiteX16" fmla="*/ 3185943 w 3808016"/>
                      <a:gd name="connsiteY16" fmla="*/ 645667 h 2037647"/>
                      <a:gd name="connsiteX17" fmla="*/ 3439943 w 3808016"/>
                      <a:gd name="connsiteY17" fmla="*/ 725495 h 2037647"/>
                      <a:gd name="connsiteX18" fmla="*/ 3664914 w 3808016"/>
                      <a:gd name="connsiteY18" fmla="*/ 914181 h 2037647"/>
                      <a:gd name="connsiteX19" fmla="*/ 3802800 w 3808016"/>
                      <a:gd name="connsiteY19" fmla="*/ 1182695 h 2037647"/>
                      <a:gd name="connsiteX20" fmla="*/ 3744743 w 3808016"/>
                      <a:gd name="connsiteY20" fmla="*/ 1552810 h 2037647"/>
                      <a:gd name="connsiteX21" fmla="*/ 3432686 w 3808016"/>
                      <a:gd name="connsiteY21" fmla="*/ 1872124 h 2037647"/>
                      <a:gd name="connsiteX22" fmla="*/ 3077086 w 3808016"/>
                      <a:gd name="connsiteY22" fmla="*/ 2002752 h 20376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</a:cxnLst>
                    <a:rect l="l" t="t" r="r" b="b"/>
                    <a:pathLst>
                      <a:path w="3808016" h="2037647">
                        <a:moveTo>
                          <a:pt x="3077086" y="2002752"/>
                        </a:moveTo>
                        <a:cubicBezTo>
                          <a:pt x="2645286" y="2022104"/>
                          <a:pt x="1348677" y="2077743"/>
                          <a:pt x="841886" y="1988238"/>
                        </a:cubicBezTo>
                        <a:cubicBezTo>
                          <a:pt x="335095" y="1898733"/>
                          <a:pt x="145200" y="1651991"/>
                          <a:pt x="36343" y="1465724"/>
                        </a:cubicBezTo>
                        <a:cubicBezTo>
                          <a:pt x="-72514" y="1279457"/>
                          <a:pt x="88353" y="997638"/>
                          <a:pt x="188743" y="870638"/>
                        </a:cubicBezTo>
                        <a:cubicBezTo>
                          <a:pt x="289133" y="743638"/>
                          <a:pt x="638686" y="703724"/>
                          <a:pt x="638686" y="703724"/>
                        </a:cubicBezTo>
                        <a:lnTo>
                          <a:pt x="638686" y="703724"/>
                        </a:lnTo>
                        <a:cubicBezTo>
                          <a:pt x="668924" y="666229"/>
                          <a:pt x="734238" y="528342"/>
                          <a:pt x="820114" y="478752"/>
                        </a:cubicBezTo>
                        <a:cubicBezTo>
                          <a:pt x="905990" y="429162"/>
                          <a:pt x="1153943" y="406181"/>
                          <a:pt x="1153943" y="406181"/>
                        </a:cubicBezTo>
                        <a:lnTo>
                          <a:pt x="1153943" y="406181"/>
                        </a:lnTo>
                        <a:cubicBezTo>
                          <a:pt x="1185391" y="363848"/>
                          <a:pt x="1255543" y="217495"/>
                          <a:pt x="1342629" y="152181"/>
                        </a:cubicBezTo>
                        <a:cubicBezTo>
                          <a:pt x="1429715" y="86867"/>
                          <a:pt x="1547038" y="36066"/>
                          <a:pt x="1676457" y="14295"/>
                        </a:cubicBezTo>
                        <a:cubicBezTo>
                          <a:pt x="1805876" y="-7476"/>
                          <a:pt x="1987305" y="-3848"/>
                          <a:pt x="2119143" y="21552"/>
                        </a:cubicBezTo>
                        <a:cubicBezTo>
                          <a:pt x="2250981" y="46952"/>
                          <a:pt x="2365886" y="106219"/>
                          <a:pt x="2467486" y="166695"/>
                        </a:cubicBezTo>
                        <a:cubicBezTo>
                          <a:pt x="2569086" y="227171"/>
                          <a:pt x="2661010" y="304581"/>
                          <a:pt x="2728743" y="384410"/>
                        </a:cubicBezTo>
                        <a:cubicBezTo>
                          <a:pt x="2796476" y="464239"/>
                          <a:pt x="2873886" y="645667"/>
                          <a:pt x="2873886" y="645667"/>
                        </a:cubicBezTo>
                        <a:lnTo>
                          <a:pt x="2873886" y="645667"/>
                        </a:lnTo>
                        <a:cubicBezTo>
                          <a:pt x="2925895" y="645667"/>
                          <a:pt x="3091600" y="632362"/>
                          <a:pt x="3185943" y="645667"/>
                        </a:cubicBezTo>
                        <a:cubicBezTo>
                          <a:pt x="3280286" y="658972"/>
                          <a:pt x="3360115" y="680743"/>
                          <a:pt x="3439943" y="725495"/>
                        </a:cubicBezTo>
                        <a:cubicBezTo>
                          <a:pt x="3519771" y="770247"/>
                          <a:pt x="3604438" y="837981"/>
                          <a:pt x="3664914" y="914181"/>
                        </a:cubicBezTo>
                        <a:cubicBezTo>
                          <a:pt x="3725390" y="990381"/>
                          <a:pt x="3789495" y="1076257"/>
                          <a:pt x="3802800" y="1182695"/>
                        </a:cubicBezTo>
                        <a:cubicBezTo>
                          <a:pt x="3816105" y="1289133"/>
                          <a:pt x="3806429" y="1437905"/>
                          <a:pt x="3744743" y="1552810"/>
                        </a:cubicBezTo>
                        <a:cubicBezTo>
                          <a:pt x="3683057" y="1667715"/>
                          <a:pt x="3539124" y="1798343"/>
                          <a:pt x="3432686" y="1872124"/>
                        </a:cubicBezTo>
                        <a:cubicBezTo>
                          <a:pt x="3326248" y="1945905"/>
                          <a:pt x="3508886" y="1983400"/>
                          <a:pt x="3077086" y="2002752"/>
                        </a:cubicBezTo>
                        <a:close/>
                      </a:path>
                    </a:pathLst>
                  </a:custGeom>
                  <a:noFill/>
                  <a:ln w="76200">
                    <a:solidFill>
                      <a:schemeClr val="tx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7619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lang="en-US" sz="875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9" name="TextBox 18">
                    <a:extLst>
                      <a:ext uri="{FF2B5EF4-FFF2-40B4-BE49-F238E27FC236}">
                        <a16:creationId xmlns:a16="http://schemas.microsoft.com/office/drawing/2014/main" id="{045E87DF-1250-EE89-1D37-ACC946B6C65C}"/>
                      </a:ext>
                    </a:extLst>
                  </p:cNvPr>
                  <p:cNvSpPr txBox="1"/>
                  <p:nvPr/>
                </p:nvSpPr>
                <p:spPr>
                  <a:xfrm>
                    <a:off x="5180186" y="4136874"/>
                    <a:ext cx="2807997" cy="465166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algn="l" defTabSz="7619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616265">
                            <a:lumMod val="75000"/>
                          </a:srgbClr>
                        </a:solidFill>
                        <a:effectLst/>
                        <a:uLnTx/>
                        <a:uFillTx/>
                        <a:latin typeface="Avenir Book" panose="02000503020000020003" pitchFamily="2" charset="0"/>
                        <a:ea typeface="+mn-ea"/>
                        <a:cs typeface="Arial"/>
                        <a:sym typeface="Arial"/>
                      </a:rPr>
                      <a:t>Cloud fields decorrelated</a:t>
                    </a:r>
                  </a:p>
                </p:txBody>
              </p:sp>
              <p:sp>
                <p:nvSpPr>
                  <p:cNvPr id="20" name="TextBox 19">
                    <a:extLst>
                      <a:ext uri="{FF2B5EF4-FFF2-40B4-BE49-F238E27FC236}">
                        <a16:creationId xmlns:a16="http://schemas.microsoft.com/office/drawing/2014/main" id="{7CFC1142-0AC0-996A-A421-84594CC03E4E}"/>
                      </a:ext>
                    </a:extLst>
                  </p:cNvPr>
                  <p:cNvSpPr txBox="1"/>
                  <p:nvPr/>
                </p:nvSpPr>
                <p:spPr>
                  <a:xfrm>
                    <a:off x="5029802" y="4552303"/>
                    <a:ext cx="3525305" cy="46516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l" defTabSz="7619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0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616265">
                            <a:lumMod val="75000"/>
                          </a:srgbClr>
                        </a:solidFill>
                        <a:effectLst/>
                        <a:uLnTx/>
                        <a:uFillTx/>
                        <a:latin typeface="Avenir Next Condensed" panose="020B0506020202020204" pitchFamily="34" charset="0"/>
                        <a:ea typeface="+mn-ea"/>
                        <a:cs typeface="Arial"/>
                        <a:sym typeface="Arial"/>
                      </a:rPr>
                      <a:t>Cloud Data</a:t>
                    </a:r>
                    <a:r>
                      <a:rPr kumimoji="0" lang="en-US" sz="10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616265">
                            <a:lumMod val="75000"/>
                          </a:srgbClr>
                        </a:solidFill>
                        <a:effectLst/>
                        <a:uLnTx/>
                        <a:uFillTx/>
                        <a:latin typeface="Avenir Next Condensed" panose="020B0506020202020204" pitchFamily="34" charset="0"/>
                        <a:ea typeface="+mn-ea"/>
                        <a:cs typeface="Arial"/>
                        <a:sym typeface="Wingdings" pitchFamily="2" charset="2"/>
                      </a:rPr>
                      <a:t>      Cloud Data*</a:t>
                    </a:r>
                    <a:endParaRPr kumimoji="0" lang="en-US" sz="1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616265">
                          <a:lumMod val="75000"/>
                        </a:srgbClr>
                      </a:solidFill>
                      <a:effectLst/>
                      <a:uLnTx/>
                      <a:uFillTx/>
                      <a:latin typeface="Avenir Next Condensed" panose="020B0506020202020204" pitchFamily="34" charset="0"/>
                      <a:ea typeface="+mn-ea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15" name="Freeform 14">
                  <a:extLst>
                    <a:ext uri="{FF2B5EF4-FFF2-40B4-BE49-F238E27FC236}">
                      <a16:creationId xmlns:a16="http://schemas.microsoft.com/office/drawing/2014/main" id="{50A885F5-0561-53CF-DF1E-FEE867974EEE}"/>
                    </a:ext>
                  </a:extLst>
                </p:cNvPr>
                <p:cNvSpPr/>
                <p:nvPr/>
              </p:nvSpPr>
              <p:spPr>
                <a:xfrm rot="1326067">
                  <a:off x="6198923" y="2710324"/>
                  <a:ext cx="865574" cy="2210083"/>
                </a:xfrm>
                <a:custGeom>
                  <a:avLst/>
                  <a:gdLst>
                    <a:gd name="connsiteX0" fmla="*/ 0 w 721312"/>
                    <a:gd name="connsiteY0" fmla="*/ 78250 h 1732879"/>
                    <a:gd name="connsiteX1" fmla="*/ 464457 w 721312"/>
                    <a:gd name="connsiteY1" fmla="*/ 70993 h 1732879"/>
                    <a:gd name="connsiteX2" fmla="*/ 703943 w 721312"/>
                    <a:gd name="connsiteY2" fmla="*/ 832993 h 1732879"/>
                    <a:gd name="connsiteX3" fmla="*/ 0 w 721312"/>
                    <a:gd name="connsiteY3" fmla="*/ 1732879 h 17328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21312" h="1732879">
                      <a:moveTo>
                        <a:pt x="0" y="78250"/>
                      </a:moveTo>
                      <a:cubicBezTo>
                        <a:pt x="173566" y="11726"/>
                        <a:pt x="347133" y="-54797"/>
                        <a:pt x="464457" y="70993"/>
                      </a:cubicBezTo>
                      <a:cubicBezTo>
                        <a:pt x="581781" y="196783"/>
                        <a:pt x="781352" y="556012"/>
                        <a:pt x="703943" y="832993"/>
                      </a:cubicBezTo>
                      <a:cubicBezTo>
                        <a:pt x="626534" y="1109974"/>
                        <a:pt x="313267" y="1421426"/>
                        <a:pt x="0" y="1732879"/>
                      </a:cubicBezTo>
                    </a:path>
                  </a:pathLst>
                </a:custGeom>
                <a:noFill/>
                <a:ln w="76200">
                  <a:solidFill>
                    <a:schemeClr val="tx1">
                      <a:lumMod val="75000"/>
                    </a:schemeClr>
                  </a:solidFill>
                  <a:headEnd type="none" w="med" len="med"/>
                  <a:tailEnd type="triangl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7619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lang="en-US" sz="875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Arial"/>
                  </a:endParaRPr>
                </a:p>
              </p:txBody>
            </p:sp>
            <p:sp>
              <p:nvSpPr>
                <p:cNvPr id="16" name="Freeform 15">
                  <a:extLst>
                    <a:ext uri="{FF2B5EF4-FFF2-40B4-BE49-F238E27FC236}">
                      <a16:creationId xmlns:a16="http://schemas.microsoft.com/office/drawing/2014/main" id="{E0CEC2AA-0E6F-555F-3DC5-9AF44C183913}"/>
                    </a:ext>
                  </a:extLst>
                </p:cNvPr>
                <p:cNvSpPr/>
                <p:nvPr/>
              </p:nvSpPr>
              <p:spPr>
                <a:xfrm>
                  <a:off x="5425441" y="6609806"/>
                  <a:ext cx="3753395" cy="981128"/>
                </a:xfrm>
                <a:custGeom>
                  <a:avLst/>
                  <a:gdLst>
                    <a:gd name="connsiteX0" fmla="*/ 0 w 3127829"/>
                    <a:gd name="connsiteY0" fmla="*/ 275772 h 817607"/>
                    <a:gd name="connsiteX1" fmla="*/ 1255486 w 3127829"/>
                    <a:gd name="connsiteY1" fmla="*/ 812800 h 817607"/>
                    <a:gd name="connsiteX2" fmla="*/ 3127829 w 3127829"/>
                    <a:gd name="connsiteY2" fmla="*/ 0 h 8176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127829" h="817607">
                      <a:moveTo>
                        <a:pt x="0" y="275772"/>
                      </a:moveTo>
                      <a:cubicBezTo>
                        <a:pt x="367090" y="567267"/>
                        <a:pt x="734181" y="858762"/>
                        <a:pt x="1255486" y="812800"/>
                      </a:cubicBezTo>
                      <a:cubicBezTo>
                        <a:pt x="1776791" y="766838"/>
                        <a:pt x="2452310" y="383419"/>
                        <a:pt x="3127829" y="0"/>
                      </a:cubicBezTo>
                    </a:path>
                  </a:pathLst>
                </a:custGeom>
                <a:noFill/>
                <a:ln w="76200">
                  <a:solidFill>
                    <a:schemeClr val="tx1">
                      <a:lumMod val="75000"/>
                    </a:schemeClr>
                  </a:solidFill>
                  <a:headEnd type="none" w="med" len="med"/>
                  <a:tailEnd type="triangl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7619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lang="en-US" sz="875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Arial"/>
                  </a:endParaRPr>
                </a:p>
              </p:txBody>
            </p:sp>
          </p:grpSp>
        </p:grp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32A088F8-1589-C685-0F74-70468005070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155333" y="6160997"/>
              <a:ext cx="599672" cy="592742"/>
            </a:xfrm>
            <a:prstGeom prst="rect">
              <a:avLst/>
            </a:prstGeom>
          </p:spPr>
        </p:pic>
      </p:grpSp>
      <p:sp>
        <p:nvSpPr>
          <p:cNvPr id="35" name="Content Placeholder 5">
            <a:extLst>
              <a:ext uri="{FF2B5EF4-FFF2-40B4-BE49-F238E27FC236}">
                <a16:creationId xmlns:a16="http://schemas.microsoft.com/office/drawing/2014/main" id="{DA018564-B97A-E5C7-F56F-D2821C2162E1}"/>
              </a:ext>
            </a:extLst>
          </p:cNvPr>
          <p:cNvSpPr txBox="1">
            <a:spLocks/>
          </p:cNvSpPr>
          <p:nvPr/>
        </p:nvSpPr>
        <p:spPr>
          <a:xfrm>
            <a:off x="976664" y="4558154"/>
            <a:ext cx="6166903" cy="1476148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80985" marR="0" lvl="0" indent="-380985" algn="l" defTabSz="761970" rtl="0" eaLnBrk="1" fontAlgn="auto" latinLnBrk="0" hangingPunct="1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26000"/>
              <a:buFont typeface="Wingdings" pitchFamily="2" charset="2"/>
              <a:buChar char="§"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Pos+ role of CRE in the persistence of EOF1</a:t>
            </a:r>
          </a:p>
          <a:p>
            <a:pPr marL="380985" marR="0" lvl="0" indent="-380985" algn="l" defTabSz="761970" rtl="0" eaLnBrk="1" fontAlgn="auto" latinLnBrk="0" hangingPunct="1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26000"/>
              <a:buFont typeface="Wingdings" pitchFamily="2" charset="2"/>
              <a:buChar char="§"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Hinderance to SAM propagation</a:t>
            </a:r>
          </a:p>
          <a:p>
            <a:pPr marL="380985" marR="0" lvl="0" indent="-380985" algn="l" defTabSz="761970" rtl="0" eaLnBrk="1" fontAlgn="auto" latinLnBrk="0" hangingPunct="1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26000"/>
              <a:buFont typeface="Wingdings" pitchFamily="2" charset="2"/>
              <a:buChar char="§"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Interactive CRE reduces SAM predictability</a:t>
            </a:r>
          </a:p>
          <a:p>
            <a:pPr marL="380985" marR="0" lvl="0" indent="-380985" algn="l" defTabSz="761970" rtl="0" eaLnBrk="1" fontAlgn="auto" latinLnBrk="0" hangingPunct="1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26000"/>
              <a:buFont typeface="Wingdings" pitchFamily="2" charset="2"/>
              <a:buChar char="§"/>
              <a:tabLst/>
              <a:defRPr/>
            </a:pPr>
            <a:r>
              <a:rPr kumimoji="0" lang="en-US" sz="2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Challenge 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for E3SM to capture the coherent cloud structures</a:t>
            </a:r>
          </a:p>
          <a:p>
            <a:pPr marL="0" marR="0" lvl="8" indent="0" algn="l" defTabSz="761970" rtl="0" eaLnBrk="1" fontAlgn="auto" latinLnBrk="0" hangingPunct="1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26000"/>
              <a:buFont typeface="Arial"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36035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be 6">
            <a:extLst>
              <a:ext uri="{FF2B5EF4-FFF2-40B4-BE49-F238E27FC236}">
                <a16:creationId xmlns:a16="http://schemas.microsoft.com/office/drawing/2014/main" id="{A6D19ED5-DB8D-3F58-FED3-0B892295B2B4}"/>
              </a:ext>
            </a:extLst>
          </p:cNvPr>
          <p:cNvSpPr/>
          <p:nvPr/>
        </p:nvSpPr>
        <p:spPr>
          <a:xfrm>
            <a:off x="4427341" y="1989221"/>
            <a:ext cx="4122821" cy="3609474"/>
          </a:xfrm>
          <a:prstGeom prst="cube">
            <a:avLst>
              <a:gd name="adj" fmla="val 30333"/>
            </a:avLst>
          </a:prstGeom>
          <a:solidFill>
            <a:srgbClr val="6CA1FF">
              <a:alpha val="21961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619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001" sz="15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800E51E-323D-BA7C-11DB-9F7709216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9515" y="6268453"/>
            <a:ext cx="377686" cy="381000"/>
          </a:xfrm>
        </p:spPr>
        <p:txBody>
          <a:bodyPr/>
          <a:lstStyle/>
          <a:p>
            <a:pPr marL="0" marR="0" lvl="0" indent="0" algn="r" defTabSz="7619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fld id="{FE7A4BB3-E848-5A44-82DF-322201952CD8}" type="slidenum">
              <a:rPr kumimoji="0" lang="en-US" sz="1000" b="0" i="0" u="none" strike="noStrike" kern="0" cap="none" spc="0" normalizeH="0" baseline="0" noProof="0">
                <a:ln>
                  <a:noFill/>
                </a:ln>
                <a:solidFill>
                  <a:srgbClr val="B3B3B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pPr marL="0" marR="0" lvl="0" indent="0" algn="r" defTabSz="7619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t>2</a:t>
            </a:fld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srgbClr val="B3B3B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DA348D15-BE05-BE92-6743-631CCCC7256F}"/>
              </a:ext>
            </a:extLst>
          </p:cNvPr>
          <p:cNvGrpSpPr/>
          <p:nvPr/>
        </p:nvGrpSpPr>
        <p:grpSpPr>
          <a:xfrm>
            <a:off x="4427341" y="1981348"/>
            <a:ext cx="4122821" cy="3617348"/>
            <a:chOff x="5197642" y="2865484"/>
            <a:chExt cx="4947385" cy="4340817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3BBA8AD3-5E91-D60F-2E06-7CFCF42DCE6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525928" y="5890661"/>
              <a:ext cx="3619099" cy="18896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50FA7958-8C07-4CEB-3627-8788F7E76341}"/>
                </a:ext>
              </a:extLst>
            </p:cNvPr>
            <p:cNvCxnSpPr>
              <a:cxnSpLocks/>
            </p:cNvCxnSpPr>
            <p:nvPr/>
          </p:nvCxnSpPr>
          <p:spPr>
            <a:xfrm>
              <a:off x="6506677" y="2865484"/>
              <a:ext cx="0" cy="3034625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9B8CC6D2-8402-DB69-3A15-39F1886B0E8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197642" y="5909557"/>
              <a:ext cx="1309035" cy="1296744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F9A8118D-591B-60B5-6D9C-D4CBE5C260E6}"/>
              </a:ext>
            </a:extLst>
          </p:cNvPr>
          <p:cNvGrpSpPr/>
          <p:nvPr/>
        </p:nvGrpSpPr>
        <p:grpSpPr>
          <a:xfrm>
            <a:off x="4849432" y="1156546"/>
            <a:ext cx="3021968" cy="3006681"/>
            <a:chOff x="5656028" y="1387853"/>
            <a:chExt cx="3626361" cy="3608017"/>
          </a:xfrm>
        </p:grpSpPr>
        <p:pic>
          <p:nvPicPr>
            <p:cNvPr id="19" name="Picture 18" descr="A map of the world&#10;&#10;Description automatically generated">
              <a:extLst>
                <a:ext uri="{FF2B5EF4-FFF2-40B4-BE49-F238E27FC236}">
                  <a16:creationId xmlns:a16="http://schemas.microsoft.com/office/drawing/2014/main" id="{F8E6D02A-5663-9BE8-DDFC-E69FE65A919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1081241">
              <a:off x="5656028" y="1387853"/>
              <a:ext cx="3626361" cy="3608017"/>
            </a:xfrm>
            <a:prstGeom prst="rect">
              <a:avLst/>
            </a:prstGeom>
            <a:scene3d>
              <a:camera prst="orthographicFront">
                <a:rot lat="4138246" lon="18869344" rev="18435305"/>
              </a:camera>
              <a:lightRig rig="threePt" dir="t"/>
            </a:scene3d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DB976242-F450-1765-5D27-751C05EF825F}"/>
                    </a:ext>
                  </a:extLst>
                </p:cNvPr>
                <p:cNvSpPr txBox="1"/>
                <p:nvPr/>
              </p:nvSpPr>
              <p:spPr>
                <a:xfrm rot="21189775">
                  <a:off x="6676720" y="2300574"/>
                  <a:ext cx="2407084" cy="541610"/>
                </a:xfrm>
                <a:prstGeom prst="rect">
                  <a:avLst/>
                </a:prstGeom>
                <a:noFill/>
                <a:scene3d>
                  <a:camera prst="orthographicFront">
                    <a:rot lat="4020000" lon="18840000" rev="18540000"/>
                  </a:camera>
                  <a:lightRig rig="threePt" dir="t"/>
                </a:scene3d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7619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r>
                    <a:rPr kumimoji="0" lang="en-US" sz="2333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26C4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rPr>
                    <a:t>Forcing (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kumimoji="0" lang="en-US" sz="2333" b="0" i="1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26C4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</m:ctrlPr>
                        </m:sSubPr>
                        <m:e>
                          <m:r>
                            <a:rPr kumimoji="0" lang="en-US" sz="2333" b="0" i="1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26C4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  <m:t>𝑈</m:t>
                          </m:r>
                        </m:e>
                        <m:sub>
                          <m:r>
                            <a:rPr kumimoji="0" lang="en-US" sz="2333" b="0" i="1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26C4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  <m:t>1</m:t>
                          </m:r>
                        </m:sub>
                      </m:sSub>
                    </m:oMath>
                  </a14:m>
                  <a:r>
                    <a:rPr kumimoji="0" lang="en-US" sz="2333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26C4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rPr>
                    <a:t>)</a:t>
                  </a:r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DB976242-F450-1765-5D27-751C05EF825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1189775">
                  <a:off x="6676720" y="2300574"/>
                  <a:ext cx="2407084" cy="54161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21" name="Picture 20" descr="A map of the world&#10;&#10;Description automatically generated">
            <a:extLst>
              <a:ext uri="{FF2B5EF4-FFF2-40B4-BE49-F238E27FC236}">
                <a16:creationId xmlns:a16="http://schemas.microsoft.com/office/drawing/2014/main" id="{A83D450E-AAB7-03A0-7B4D-0DF96E411A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174866">
            <a:off x="5012298" y="3191028"/>
            <a:ext cx="2932730" cy="3710318"/>
          </a:xfrm>
          <a:prstGeom prst="rect">
            <a:avLst/>
          </a:prstGeom>
          <a:scene3d>
            <a:camera prst="orthographicFront">
              <a:rot lat="4140000" lon="18840000" rev="18540000"/>
            </a:camera>
            <a:lightRig rig="threePt" dir="t"/>
          </a:scene3d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04D353FC-CF97-94C9-795F-8CDA650DDF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32260" y="3421708"/>
            <a:ext cx="562941" cy="730790"/>
          </a:xfrm>
          <a:prstGeom prst="rect">
            <a:avLst/>
          </a:prstGeom>
        </p:spPr>
      </p:pic>
      <p:pic>
        <p:nvPicPr>
          <p:cNvPr id="43" name="Picture 42" descr="A map of the world&#10;&#10;Description automatically generated">
            <a:extLst>
              <a:ext uri="{FF2B5EF4-FFF2-40B4-BE49-F238E27FC236}">
                <a16:creationId xmlns:a16="http://schemas.microsoft.com/office/drawing/2014/main" id="{B5D08AEF-9BFB-DC7A-C8F6-B20F1031B33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176983">
            <a:off x="5045404" y="3075433"/>
            <a:ext cx="2860948" cy="3967165"/>
          </a:xfrm>
          <a:prstGeom prst="rect">
            <a:avLst/>
          </a:prstGeom>
          <a:scene3d>
            <a:camera prst="orthographicFront">
              <a:rot lat="4140000" lon="18840000" rev="18540000"/>
            </a:camera>
            <a:lightRig rig="threePt" dir="t"/>
          </a:scene3d>
        </p:spPr>
      </p:pic>
      <p:grpSp>
        <p:nvGrpSpPr>
          <p:cNvPr id="44" name="Group 43">
            <a:extLst>
              <a:ext uri="{FF2B5EF4-FFF2-40B4-BE49-F238E27FC236}">
                <a16:creationId xmlns:a16="http://schemas.microsoft.com/office/drawing/2014/main" id="{117120D0-EB76-AEA9-EABC-8261AA70F5B8}"/>
              </a:ext>
            </a:extLst>
          </p:cNvPr>
          <p:cNvGrpSpPr/>
          <p:nvPr/>
        </p:nvGrpSpPr>
        <p:grpSpPr>
          <a:xfrm>
            <a:off x="5844148" y="3079338"/>
            <a:ext cx="4352735" cy="1559463"/>
            <a:chOff x="6849687" y="3695204"/>
            <a:chExt cx="5223282" cy="1871355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A7AE895D-72E8-0A03-C751-F30C45B66F21}"/>
                </a:ext>
              </a:extLst>
            </p:cNvPr>
            <p:cNvGrpSpPr/>
            <p:nvPr/>
          </p:nvGrpSpPr>
          <p:grpSpPr>
            <a:xfrm>
              <a:off x="10243533" y="3894929"/>
              <a:ext cx="1829436" cy="1558800"/>
              <a:chOff x="2050181" y="5698156"/>
              <a:chExt cx="2204183" cy="1732547"/>
            </a:xfrm>
          </p:grpSpPr>
          <p:pic>
            <p:nvPicPr>
              <p:cNvPr id="39" name="Picture 38">
                <a:extLst>
                  <a:ext uri="{FF2B5EF4-FFF2-40B4-BE49-F238E27FC236}">
                    <a16:creationId xmlns:a16="http://schemas.microsoft.com/office/drawing/2014/main" id="{59CE9696-84DA-C8FE-3B38-8EA845708BE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 rot="5400000" flipH="1">
                <a:off x="2452726" y="5532893"/>
                <a:ext cx="1483201" cy="2120074"/>
              </a:xfrm>
              <a:prstGeom prst="rect">
                <a:avLst/>
              </a:prstGeom>
            </p:spPr>
          </p:pic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6A5960B0-C49D-2B42-40AA-971A86730B5A}"/>
                  </a:ext>
                </a:extLst>
              </p:cNvPr>
              <p:cNvSpPr/>
              <p:nvPr/>
            </p:nvSpPr>
            <p:spPr>
              <a:xfrm>
                <a:off x="2050181" y="5698156"/>
                <a:ext cx="385011" cy="173254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7619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lang="en-001" sz="15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</p:grpSp>
        <p:pic>
          <p:nvPicPr>
            <p:cNvPr id="42" name="Picture 41" descr="A map of the world&#10;&#10;Description automatically generated">
              <a:extLst>
                <a:ext uri="{FF2B5EF4-FFF2-40B4-BE49-F238E27FC236}">
                  <a16:creationId xmlns:a16="http://schemas.microsoft.com/office/drawing/2014/main" id="{47B60B18-8013-8C80-2C6D-61A79D3707A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2998886">
              <a:off x="8510060" y="2034831"/>
              <a:ext cx="1871355" cy="5192101"/>
            </a:xfrm>
            <a:prstGeom prst="rect">
              <a:avLst/>
            </a:prstGeom>
            <a:scene3d>
              <a:camera prst="isometricOffAxis1Right">
                <a:rot lat="4140000" lon="18840000" rev="3000000"/>
              </a:camera>
              <a:lightRig rig="threePt" dir="t"/>
            </a:scene3d>
          </p:spPr>
        </p:pic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63761042-5E26-D545-77D3-D55FFA5758CD}"/>
              </a:ext>
            </a:extLst>
          </p:cNvPr>
          <p:cNvGrpSpPr/>
          <p:nvPr/>
        </p:nvGrpSpPr>
        <p:grpSpPr>
          <a:xfrm>
            <a:off x="7688325" y="2924673"/>
            <a:ext cx="4285749" cy="4316810"/>
            <a:chOff x="9062698" y="3509608"/>
            <a:chExt cx="5142899" cy="5180172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716DD258-1B9A-5174-E4E7-47C74DB448A0}"/>
                </a:ext>
              </a:extLst>
            </p:cNvPr>
            <p:cNvGrpSpPr/>
            <p:nvPr/>
          </p:nvGrpSpPr>
          <p:grpSpPr>
            <a:xfrm>
              <a:off x="9062698" y="3509608"/>
              <a:ext cx="5142899" cy="5180172"/>
              <a:chOff x="9062698" y="3509608"/>
              <a:chExt cx="5142899" cy="5180172"/>
            </a:xfrm>
          </p:grpSpPr>
          <p:pic>
            <p:nvPicPr>
              <p:cNvPr id="33" name="Picture 32">
                <a:extLst>
                  <a:ext uri="{FF2B5EF4-FFF2-40B4-BE49-F238E27FC236}">
                    <a16:creationId xmlns:a16="http://schemas.microsoft.com/office/drawing/2014/main" id="{18A88CD6-3F01-91B6-87F4-F4437412998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 rot="21206349">
                <a:off x="9454352" y="3509608"/>
                <a:ext cx="4751245" cy="5180172"/>
              </a:xfrm>
              <a:prstGeom prst="rect">
                <a:avLst/>
              </a:prstGeom>
              <a:scene3d>
                <a:camera prst="orthographicFront">
                  <a:rot lat="4140000" lon="18840000" rev="18540000"/>
                </a:camera>
                <a:lightRig rig="threePt" dir="t"/>
              </a:scene3d>
            </p:spPr>
          </p:pic>
          <p:sp>
            <p:nvSpPr>
              <p:cNvPr id="34" name="Right Arrow 33">
                <a:extLst>
                  <a:ext uri="{FF2B5EF4-FFF2-40B4-BE49-F238E27FC236}">
                    <a16:creationId xmlns:a16="http://schemas.microsoft.com/office/drawing/2014/main" id="{6569CC49-AFCB-5A51-806C-045109C98804}"/>
                  </a:ext>
                </a:extLst>
              </p:cNvPr>
              <p:cNvSpPr/>
              <p:nvPr/>
            </p:nvSpPr>
            <p:spPr>
              <a:xfrm rot="21181310">
                <a:off x="9062698" y="5426456"/>
                <a:ext cx="940558" cy="1113464"/>
              </a:xfrm>
              <a:prstGeom prst="rightArrow">
                <a:avLst>
                  <a:gd name="adj1" fmla="val 50000"/>
                  <a:gd name="adj2" fmla="val 37692"/>
                </a:avLst>
              </a:prstGeom>
              <a:solidFill>
                <a:srgbClr val="FC84A3">
                  <a:alpha val="71765"/>
                </a:srgbClr>
              </a:solidFill>
              <a:scene3d>
                <a:camera prst="orthographicFront">
                  <a:rot lat="4140000" lon="18840000" rev="18540000"/>
                </a:camera>
                <a:lightRig rig="threePt" dir="t"/>
              </a:scene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7619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lang="en-001" sz="15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</p:grpSp>
        <p:sp>
          <p:nvSpPr>
            <p:cNvPr id="46" name="Rounded Rectangle 45">
              <a:extLst>
                <a:ext uri="{FF2B5EF4-FFF2-40B4-BE49-F238E27FC236}">
                  <a16:creationId xmlns:a16="http://schemas.microsoft.com/office/drawing/2014/main" id="{1E1FFED1-5ADC-E7ED-BEE7-C2210EA5906F}"/>
                </a:ext>
              </a:extLst>
            </p:cNvPr>
            <p:cNvSpPr/>
            <p:nvPr/>
          </p:nvSpPr>
          <p:spPr>
            <a:xfrm rot="21160676" flipH="1">
              <a:off x="11180317" y="4968519"/>
              <a:ext cx="1582840" cy="990078"/>
            </a:xfrm>
            <a:prstGeom prst="roundRect">
              <a:avLst>
                <a:gd name="adj" fmla="val 31974"/>
              </a:avLst>
            </a:prstGeom>
            <a:solidFill>
              <a:srgbClr val="FFFFFF">
                <a:alpha val="51765"/>
              </a:srgbClr>
            </a:solidFill>
            <a:ln w="28575"/>
            <a:scene3d>
              <a:camera prst="orthographicFront">
                <a:rot lat="4140000" lon="18840000" rev="18540000"/>
              </a:camera>
              <a:lightRig rig="threePt" dir="t"/>
            </a:scene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7619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001" sz="3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ALB</a:t>
              </a:r>
              <a:endParaRPr kumimoji="0" lang="en-001" sz="3000" b="0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E2B3AD51-D08C-0326-D3CD-C30276BA6DB3}"/>
              </a:ext>
            </a:extLst>
          </p:cNvPr>
          <p:cNvSpPr txBox="1">
            <a:spLocks/>
          </p:cNvSpPr>
          <p:nvPr/>
        </p:nvSpPr>
        <p:spPr>
          <a:xfrm>
            <a:off x="947688" y="1589274"/>
            <a:ext cx="3661792" cy="4395658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80985" marR="0" lvl="0" indent="-380985" algn="l" defTabSz="761970" rtl="0" eaLnBrk="1" fontAlgn="auto" latinLnBrk="0" hangingPunct="1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26000"/>
              <a:buFont typeface="Wingdings" pitchFamily="2" charset="2"/>
              <a:buChar char="§"/>
              <a:tabLst/>
              <a:defRPr/>
            </a:pPr>
            <a:r>
              <a:rPr kumimoji="0" lang="en-US" sz="2667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Feedback from the lens of </a:t>
            </a:r>
            <a:r>
              <a:rPr kumimoji="0" lang="en-US" sz="2667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dyn</a:t>
            </a:r>
            <a:r>
              <a:rPr kumimoji="0" lang="en-US" sz="2667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modes</a:t>
            </a:r>
          </a:p>
          <a:p>
            <a:pPr marL="380985" marR="0" lvl="0" indent="-380985" algn="l" defTabSz="761970" rtl="0" eaLnBrk="1" fontAlgn="auto" latinLnBrk="0" hangingPunct="1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26000"/>
              <a:buFont typeface="Wingdings" pitchFamily="2" charset="2"/>
              <a:buChar char="§"/>
              <a:tabLst/>
              <a:defRPr/>
            </a:pPr>
            <a:endParaRPr kumimoji="0" lang="en-US" sz="2667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380985" marR="0" lvl="0" indent="-380985" algn="l" defTabSz="761970" rtl="0" eaLnBrk="1" fontAlgn="auto" latinLnBrk="0" hangingPunct="1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26000"/>
              <a:buFont typeface="Wingdings" pitchFamily="2" charset="2"/>
              <a:buChar char="§"/>
              <a:tabLst/>
              <a:defRPr/>
            </a:pPr>
            <a:r>
              <a:rPr kumimoji="0" lang="en-US" sz="2667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Data-driven analytics</a:t>
            </a:r>
          </a:p>
          <a:p>
            <a:pPr marL="0" marR="0" lvl="8" indent="0" algn="l" defTabSz="761970" rtl="0" eaLnBrk="1" fontAlgn="auto" latinLnBrk="0" hangingPunct="1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26000"/>
              <a:buFont typeface="Arial"/>
              <a:buNone/>
              <a:tabLst/>
              <a:defRPr/>
            </a:pPr>
            <a:endParaRPr kumimoji="0" lang="en-US" sz="26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" name="Title 4">
            <a:extLst>
              <a:ext uri="{FF2B5EF4-FFF2-40B4-BE49-F238E27FC236}">
                <a16:creationId xmlns:a16="http://schemas.microsoft.com/office/drawing/2014/main" id="{6190A8AE-2AD7-6F2F-143D-53220695A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3591" y="718908"/>
            <a:ext cx="9795924" cy="561473"/>
          </a:xfrm>
        </p:spPr>
        <p:txBody>
          <a:bodyPr>
            <a:noAutofit/>
          </a:bodyPr>
          <a:lstStyle/>
          <a:p>
            <a:pPr algn="ctr"/>
            <a:r>
              <a:rPr lang="en-US" sz="3333" dirty="0">
                <a:solidFill>
                  <a:schemeClr val="bg2"/>
                </a:solidFill>
                <a:latin typeface="Gill Sans MT" panose="020B0502020104020203" pitchFamily="34" charset="77"/>
              </a:rPr>
              <a:t>A non-local pattern-aware </a:t>
            </a:r>
            <a:br>
              <a:rPr lang="en-US" sz="3333" dirty="0">
                <a:solidFill>
                  <a:schemeClr val="bg2"/>
                </a:solidFill>
                <a:latin typeface="Gill Sans MT" panose="020B0502020104020203" pitchFamily="34" charset="77"/>
              </a:rPr>
            </a:br>
            <a:r>
              <a:rPr lang="en-US" sz="3333" dirty="0">
                <a:solidFill>
                  <a:schemeClr val="bg2"/>
                </a:solidFill>
                <a:latin typeface="Gill Sans MT" panose="020B0502020104020203" pitchFamily="34" charset="77"/>
              </a:rPr>
              <a:t>feedback framework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34E11ED3-7D9E-1230-AA32-F2E74458BB93}"/>
              </a:ext>
            </a:extLst>
          </p:cNvPr>
          <p:cNvSpPr txBox="1">
            <a:spLocks/>
          </p:cNvSpPr>
          <p:nvPr/>
        </p:nvSpPr>
        <p:spPr>
          <a:xfrm>
            <a:off x="1293758" y="4313554"/>
            <a:ext cx="2351049" cy="1910344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80985" marR="0" lvl="0" indent="-380985" algn="l" defTabSz="7619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87000"/>
              <a:buFont typeface="Wingdings" pitchFamily="2" charset="2"/>
              <a:buChar char="q"/>
              <a:tabLst/>
              <a:defRPr/>
            </a:pPr>
            <a:r>
              <a:rPr kumimoji="0" lang="en-US" sz="2333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Dynamics and modes</a:t>
            </a:r>
            <a:endParaRPr kumimoji="0" lang="en-001" sz="2333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380985" marR="0" lvl="0" indent="-380985" algn="l" defTabSz="7619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87000"/>
              <a:buFont typeface="Wingdings" pitchFamily="2" charset="2"/>
              <a:buChar char="q"/>
              <a:tabLst/>
              <a:defRPr/>
            </a:pPr>
            <a:r>
              <a:rPr kumimoji="0" lang="en-US" sz="2333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Close-loop feedbacks</a:t>
            </a:r>
            <a:endParaRPr kumimoji="0" lang="en-001" sz="2333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380985" marR="0" lvl="1" indent="-380985" algn="l" defTabSz="7619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87000"/>
              <a:buFont typeface="Wingdings" pitchFamily="2" charset="2"/>
              <a:buChar char="q"/>
              <a:tabLst/>
              <a:defRPr/>
            </a:pPr>
            <a:endParaRPr kumimoji="0" lang="en-001" sz="2333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AEF1207-D39A-12D4-567F-DD2010A3A77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096501" y="-48050"/>
            <a:ext cx="2095499" cy="1421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95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repeatCount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6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7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2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NNL_Option_4">
  <a:themeElements>
    <a:clrScheme name="PNNL">
      <a:dk1>
        <a:srgbClr val="616265"/>
      </a:dk1>
      <a:lt1>
        <a:srgbClr val="FFFFFF"/>
      </a:lt1>
      <a:dk2>
        <a:srgbClr val="D77600"/>
      </a:dk2>
      <a:lt2>
        <a:srgbClr val="B3B3B3"/>
      </a:lt2>
      <a:accent1>
        <a:srgbClr val="A63F1E"/>
      </a:accent1>
      <a:accent2>
        <a:srgbClr val="191C1F"/>
      </a:accent2>
      <a:accent3>
        <a:srgbClr val="F4AA00"/>
      </a:accent3>
      <a:accent4>
        <a:srgbClr val="007836"/>
      </a:accent4>
      <a:accent5>
        <a:srgbClr val="C10435"/>
      </a:accent5>
      <a:accent6>
        <a:srgbClr val="00338E"/>
      </a:accent6>
      <a:hlink>
        <a:srgbClr val="003698"/>
      </a:hlink>
      <a:folHlink>
        <a:srgbClr val="8A075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143</Words>
  <Application>Microsoft Office PowerPoint</Application>
  <PresentationFormat>Widescreen</PresentationFormat>
  <Paragraphs>33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15" baseType="lpstr">
      <vt:lpstr>Arial</vt:lpstr>
      <vt:lpstr>Avenir Book</vt:lpstr>
      <vt:lpstr>Avenir Next Condensed</vt:lpstr>
      <vt:lpstr>Avenir Next Condensed Demi Bold</vt:lpstr>
      <vt:lpstr>Calibri</vt:lpstr>
      <vt:lpstr>Calibri Light</vt:lpstr>
      <vt:lpstr>Cambria Math</vt:lpstr>
      <vt:lpstr>Gill Sans MT</vt:lpstr>
      <vt:lpstr>Helvetica</vt:lpstr>
      <vt:lpstr>Noto Sans Symbols</vt:lpstr>
      <vt:lpstr>Wingdings</vt:lpstr>
      <vt:lpstr>Office Theme</vt:lpstr>
      <vt:lpstr>PNNL_Option_4</vt:lpstr>
      <vt:lpstr>Cloud feedback hinders the propagation  of the SAM Jian Lu </vt:lpstr>
      <vt:lpstr>A non-local pattern-aware  feedback framework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Persistent Differences in Simulated and Observed Tropical Tropospheric Warming   Stephen Po-Chedley, Ben Santer, John Fasullo, Stephan Fueglistaler, Nick Siler, Qiang Fu, Elizabeth Barnes, Zack Labe, Mark Zelinka, Céline Bonfils, Philip Cameron-Smith, Jeff Painter</dc:title>
  <dc:creator>Prichard, Michelle E</dc:creator>
  <cp:lastModifiedBy>Prichard, Michelle E</cp:lastModifiedBy>
  <cp:revision>8</cp:revision>
  <dcterms:created xsi:type="dcterms:W3CDTF">2024-08-16T16:57:15Z</dcterms:created>
  <dcterms:modified xsi:type="dcterms:W3CDTF">2024-08-16T17:05:27Z</dcterms:modified>
</cp:coreProperties>
</file>