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5"/>
  </p:notesMasterIdLst>
  <p:sldIdLst>
    <p:sldId id="1511" r:id="rId3"/>
    <p:sldId id="1533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 varScale="1">
        <p:scale>
          <a:sx n="94" d="100"/>
          <a:sy n="94" d="100"/>
        </p:scale>
        <p:origin x="10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C94E4A-4E01-45EB-957F-BB87E5DAB410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EC375E-A53A-4E2D-BB8F-80E401338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424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4B1F3-C3F8-4F37-93E3-EDDDB01E66F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276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C4B1F3-C3F8-4F37-93E3-EDDDB01E66F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305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24" b="40202"/>
          <a:stretch/>
        </p:blipFill>
        <p:spPr>
          <a:xfrm>
            <a:off x="0" y="393699"/>
            <a:ext cx="12192000" cy="238759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</p:spPr>
      </p:pic>
      <p:sp>
        <p:nvSpPr>
          <p:cNvPr id="22" name="Rectangle 21"/>
          <p:cNvSpPr/>
          <p:nvPr userDrawn="1"/>
        </p:nvSpPr>
        <p:spPr>
          <a:xfrm>
            <a:off x="0" y="501041"/>
            <a:ext cx="12192000" cy="2179529"/>
          </a:xfrm>
          <a:prstGeom prst="rect">
            <a:avLst/>
          </a:prstGeom>
          <a:gradFill flip="none" rotWithShape="1">
            <a:gsLst>
              <a:gs pos="85000">
                <a:srgbClr val="FFFFFF">
                  <a:alpha val="86000"/>
                </a:srgbClr>
              </a:gs>
              <a:gs pos="62000">
                <a:schemeClr val="bg1">
                  <a:alpha val="56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86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419" y="393699"/>
            <a:ext cx="8630178" cy="2387599"/>
          </a:xfr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anchor="ctr"/>
          <a:lstStyle>
            <a:lvl1pPr algn="l">
              <a:defRPr sz="6000" b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419" y="3026833"/>
            <a:ext cx="8630178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6A6A6A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994" y="4570300"/>
            <a:ext cx="5138006" cy="192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289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FBDD6-EA24-6F47-B74D-37AD2C167F37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0DAB54-E3E9-0B47-A5A4-DF36F7B06DCB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083" y="6237962"/>
            <a:ext cx="1653434" cy="62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342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FBDD6-EA24-6F47-B74D-37AD2C167F37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0DAB54-E3E9-0B47-A5A4-DF36F7B06DCB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083" y="6237962"/>
            <a:ext cx="1653434" cy="62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704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A814E-768E-4114-8CE4-048DE4DFD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6648"/>
            <a:ext cx="5086611" cy="2591017"/>
          </a:xfrm>
          <a:prstGeom prst="rect">
            <a:avLst/>
          </a:prstGeom>
        </p:spPr>
        <p:txBody>
          <a:bodyPr lIns="0" anchor="b" anchorCtr="0"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77874-F0DA-495F-873D-588489DB4C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262313"/>
            <a:ext cx="5086350" cy="1335087"/>
          </a:xfrm>
          <a:prstGeom prst="rect">
            <a:avLst/>
          </a:prstGeom>
        </p:spPr>
        <p:txBody>
          <a:bodyPr lIns="0" tIns="182880"/>
          <a:lstStyle>
            <a:lvl1pPr>
              <a:lnSpc>
                <a:spcPct val="50000"/>
              </a:lnSpc>
              <a:defRPr sz="1800">
                <a:latin typeface="+mn-lt"/>
              </a:defRPr>
            </a:lvl1pPr>
          </a:lstStyle>
          <a:p>
            <a:pPr lvl="0"/>
            <a:r>
              <a:rPr lang="en-US"/>
              <a:t>Presentation Author / Department</a:t>
            </a:r>
          </a:p>
          <a:p>
            <a:pPr lvl="0"/>
            <a:r>
              <a:rPr lang="en-US"/>
              <a:t>College</a:t>
            </a:r>
          </a:p>
          <a:p>
            <a:pPr lvl="0"/>
            <a:r>
              <a:rPr lang="en-US"/>
              <a:t>University of Oklahoma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DB6D293-2D9F-4E29-8997-484DDBE37B78}"/>
              </a:ext>
            </a:extLst>
          </p:cNvPr>
          <p:cNvCxnSpPr/>
          <p:nvPr userDrawn="1"/>
        </p:nvCxnSpPr>
        <p:spPr>
          <a:xfrm>
            <a:off x="838200" y="3125243"/>
            <a:ext cx="5086611" cy="0"/>
          </a:xfrm>
          <a:prstGeom prst="line">
            <a:avLst/>
          </a:prstGeom>
          <a:ln w="76200">
            <a:solidFill>
              <a:srgbClr val="A021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7289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Varia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E6FAF-3D3D-4AFB-A6A2-679BB362F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66309"/>
            <a:ext cx="10515600" cy="467855"/>
          </a:xfrm>
          <a:prstGeom prst="rect">
            <a:avLst/>
          </a:prstGeom>
        </p:spPr>
        <p:txBody>
          <a:bodyPr/>
          <a:lstStyle>
            <a:lvl1pPr algn="ctr">
              <a:defRPr spc="-15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5FB984-F918-4A31-8830-96626454E1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4321175"/>
            <a:ext cx="10515600" cy="1216025"/>
          </a:xfrm>
          <a:prstGeom prst="rect">
            <a:avLst/>
          </a:prstGeom>
        </p:spPr>
        <p:txBody>
          <a:bodyPr/>
          <a:lstStyle>
            <a:lvl1pPr algn="ctr">
              <a:lnSpc>
                <a:spcPct val="50000"/>
              </a:lnSpc>
              <a:defRPr sz="1800">
                <a:latin typeface="+mn-lt"/>
              </a:defRPr>
            </a:lvl1pPr>
          </a:lstStyle>
          <a:p>
            <a:pPr lvl="0"/>
            <a:r>
              <a:rPr lang="en-US"/>
              <a:t>Presentation Author / Department</a:t>
            </a:r>
          </a:p>
          <a:p>
            <a:pPr lvl="0"/>
            <a:r>
              <a:rPr lang="en-US"/>
              <a:t>College</a:t>
            </a:r>
          </a:p>
          <a:p>
            <a:pPr lvl="0"/>
            <a:r>
              <a:rPr lang="en-US"/>
              <a:t>University of Oklahoma</a:t>
            </a:r>
          </a:p>
        </p:txBody>
      </p:sp>
    </p:spTree>
    <p:extLst>
      <p:ext uri="{BB962C8B-B14F-4D97-AF65-F5344CB8AC3E}">
        <p14:creationId xmlns:p14="http://schemas.microsoft.com/office/powerpoint/2010/main" val="17834596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539C3-34BA-B741-BE20-D69B5358D5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548" y="1101224"/>
            <a:ext cx="5716044" cy="6790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Oval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B53F73F-2B26-4C77-9275-31E31C7C30F7}"/>
              </a:ext>
            </a:extLst>
          </p:cNvPr>
          <p:cNvSpPr/>
          <p:nvPr userDrawn="1"/>
        </p:nvSpPr>
        <p:spPr>
          <a:xfrm>
            <a:off x="11693047" y="6394537"/>
            <a:ext cx="388307" cy="388307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0B8204E-2F3C-4416-939A-E24794A18D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1900238"/>
            <a:ext cx="11329988" cy="441166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0845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B53F73F-2B26-4C77-9275-31E31C7C30F7}"/>
              </a:ext>
            </a:extLst>
          </p:cNvPr>
          <p:cNvSpPr/>
          <p:nvPr userDrawn="1"/>
        </p:nvSpPr>
        <p:spPr>
          <a:xfrm>
            <a:off x="11693047" y="6394537"/>
            <a:ext cx="388307" cy="388307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74CD36DD-0E6E-4ABB-BA49-2B721FC37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526" y="1348417"/>
            <a:ext cx="51054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AE728EC1-4222-4B5F-8EA4-61764F9B5E9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93700" y="2868134"/>
            <a:ext cx="5105400" cy="25987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>
                <a:latin typeface="+mn-lt"/>
                <a:cs typeface="Calibri" panose="020F0502020204030204" pitchFamily="34" charset="0"/>
              </a:rPr>
              <a:t>Click to edit Master text styles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D353921-5194-4A3B-9596-AEDDF14D2D5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096000" y="549786"/>
            <a:ext cx="5647324" cy="54327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>
                <a:latin typeface="+mn-lt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7401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Varia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1D060-D57E-9E4C-A498-60B90476C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525" y="227829"/>
            <a:ext cx="11329987" cy="1325563"/>
          </a:xfrm>
          <a:prstGeom prst="rect">
            <a:avLst/>
          </a:prstGeom>
        </p:spPr>
        <p:txBody>
          <a:bodyPr lIns="0" anchor="b" anchorCtr="0">
            <a:normAutofit/>
          </a:bodyPr>
          <a:lstStyle>
            <a:lvl1pPr>
              <a:defRPr sz="28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Oval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61C682C-3A57-45E7-823D-A7823B8A9C91}"/>
              </a:ext>
            </a:extLst>
          </p:cNvPr>
          <p:cNvSpPr/>
          <p:nvPr userDrawn="1"/>
        </p:nvSpPr>
        <p:spPr>
          <a:xfrm>
            <a:off x="11693047" y="6394537"/>
            <a:ext cx="388307" cy="388307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9E61A150-CD66-4F98-8028-11DBCF2919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5359" y="1730048"/>
            <a:ext cx="11329988" cy="441974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 sz="18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400">
                <a:solidFill>
                  <a:schemeClr val="bg1"/>
                </a:solidFill>
                <a:latin typeface="+mn-lt"/>
              </a:defRPr>
            </a:lvl4pPr>
            <a:lvl5pP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4965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 Varia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61C682C-3A57-45E7-823D-A7823B8A9C91}"/>
              </a:ext>
            </a:extLst>
          </p:cNvPr>
          <p:cNvSpPr/>
          <p:nvPr userDrawn="1"/>
        </p:nvSpPr>
        <p:spPr>
          <a:xfrm>
            <a:off x="11693047" y="6394537"/>
            <a:ext cx="388307" cy="388307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241EB13C-F996-438E-B6FD-1F19797D4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526" y="1348417"/>
            <a:ext cx="51054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14998AA-6F20-4DDA-9E47-08F4417E4E6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93700" y="2868134"/>
            <a:ext cx="5105400" cy="25987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>
                <a:latin typeface="+mn-lt"/>
                <a:cs typeface="Calibri" panose="020F0502020204030204" pitchFamily="34" charset="0"/>
              </a:rPr>
              <a:t>Click to edit Master text styles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BC29A4E-D764-4DBD-8A55-BCCF84C22EB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096000" y="549786"/>
            <a:ext cx="5647324" cy="543275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>
                <a:latin typeface="+mn-lt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1027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4478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08234CC-7025-4D01-AE42-AD1DA72AE9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1367" y="10717"/>
            <a:ext cx="5716044" cy="67908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3200" spc="-15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769DC707-C3E7-46FF-8DFE-4D0D20C24A3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50838" y="779463"/>
            <a:ext cx="11461750" cy="544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3649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FBDD6-EA24-6F47-B74D-37AD2C167F37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0DAB54-E3E9-0B47-A5A4-DF36F7B06DCB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083" y="6237962"/>
            <a:ext cx="1653434" cy="62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591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FBDD6-EA24-6F47-B74D-37AD2C167F37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0DAB54-E3E9-0B47-A5A4-DF36F7B06DCB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083" y="6237962"/>
            <a:ext cx="1653434" cy="62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55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FBDD6-EA24-6F47-B74D-37AD2C167F37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0DAB54-E3E9-0B47-A5A4-DF36F7B06DCB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083" y="6237962"/>
            <a:ext cx="1653434" cy="62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05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FBDD6-EA24-6F47-B74D-37AD2C167F37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0DAB54-E3E9-0B47-A5A4-DF36F7B06DCB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083" y="6237962"/>
            <a:ext cx="1653434" cy="62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550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FBDD6-EA24-6F47-B74D-37AD2C167F37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0DAB54-E3E9-0B47-A5A4-DF36F7B06DCB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083" y="6237962"/>
            <a:ext cx="1653434" cy="62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149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FBDD6-EA24-6F47-B74D-37AD2C167F37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0DAB54-E3E9-0B47-A5A4-DF36F7B06DC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083" y="6237962"/>
            <a:ext cx="1653434" cy="62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969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FBDD6-EA24-6F47-B74D-37AD2C167F37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0DAB54-E3E9-0B47-A5A4-DF36F7B06DCB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083" y="6237962"/>
            <a:ext cx="1653434" cy="62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163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FBDD6-EA24-6F47-B74D-37AD2C167F37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0DAB54-E3E9-0B47-A5A4-DF36F7B06DCB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083" y="6237962"/>
            <a:ext cx="1653434" cy="62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743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0.jpe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37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3982" y="5957980"/>
            <a:ext cx="12188018" cy="900020"/>
            <a:chOff x="-546280" y="7333362"/>
            <a:chExt cx="13024207" cy="1059271"/>
          </a:xfrm>
        </p:grpSpPr>
        <p:pic>
          <p:nvPicPr>
            <p:cNvPr id="8" name="Shape 73"/>
            <p:cNvPicPr preferRelativeResize="0"/>
            <p:nvPr userDrawn="1"/>
          </p:nvPicPr>
          <p:blipFill>
            <a:blip r:embed="rId13">
              <a:alphaModFix/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-546280" y="7451706"/>
              <a:ext cx="13024207" cy="3809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Shape 74"/>
            <p:cNvPicPr preferRelativeResize="0"/>
            <p:nvPr userDrawn="1"/>
          </p:nvPicPr>
          <p:blipFill rotWithShape="1">
            <a:blip r:embed="rId14">
              <a:alphaModFix/>
            </a:blip>
            <a:srcRect b="45499"/>
            <a:stretch/>
          </p:blipFill>
          <p:spPr>
            <a:xfrm>
              <a:off x="-546280" y="7361504"/>
              <a:ext cx="13014050" cy="5008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Shape 64"/>
            <p:cNvPicPr preferRelativeResize="0"/>
            <p:nvPr userDrawn="1"/>
          </p:nvPicPr>
          <p:blipFill rotWithShape="1">
            <a:blip r:embed="rId15">
              <a:alphaModFix/>
            </a:blip>
            <a:srcRect t="1" b="-1144"/>
            <a:stretch/>
          </p:blipFill>
          <p:spPr>
            <a:xfrm>
              <a:off x="-546279" y="7333362"/>
              <a:ext cx="13004799" cy="9208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Rectangle 10"/>
            <p:cNvSpPr/>
            <p:nvPr userDrawn="1"/>
          </p:nvSpPr>
          <p:spPr>
            <a:xfrm>
              <a:off x="-546279" y="7845233"/>
              <a:ext cx="13004799" cy="547400"/>
            </a:xfrm>
            <a:prstGeom prst="rect">
              <a:avLst/>
            </a:prstGeom>
            <a:solidFill>
              <a:schemeClr val="tx1"/>
            </a:solidFill>
            <a:ln w="25400" cap="flat">
              <a:noFill/>
              <a:prstDash val="solid"/>
              <a:round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7374" tIns="57374" rIns="57374" bIns="57374" numCol="1" spcCol="38100" rtlCol="0" anchor="ctr">
              <a:noAutofit/>
            </a:bodyPr>
            <a:lstStyle/>
            <a:p>
              <a:pPr marL="0" marR="0" indent="0" algn="l" defTabSz="63905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charset="0"/>
                <a:ea typeface="Century Gothic" charset="0"/>
                <a:cs typeface="Century Gothic" charset="0"/>
                <a:sym typeface="Arial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1615" y="7863226"/>
              <a:ext cx="2266946" cy="42725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91" t="15878" b="10431"/>
            <a:stretch/>
          </p:blipFill>
          <p:spPr>
            <a:xfrm>
              <a:off x="-468544" y="7779383"/>
              <a:ext cx="1642680" cy="49771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154" y="7805871"/>
              <a:ext cx="501772" cy="502704"/>
            </a:xfrm>
            <a:prstGeom prst="rect">
              <a:avLst/>
            </a:prstGeom>
          </p:spPr>
        </p:pic>
      </p:grp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4912988" y="6371208"/>
            <a:ext cx="8880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348E46D7-220F-9F44-9296-7155967FC3A5}" type="datetimeFigureOut">
              <a:rPr lang="en-US" smtClean="0"/>
              <a:pPr/>
              <a:t>8/16/2024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8601" y="6371208"/>
            <a:ext cx="3635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51366" y="6357133"/>
            <a:ext cx="8740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DCCFDDF7-D30A-EA4F-8849-8647DFB561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684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2785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Helvetica Neue Condensed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bg1"/>
          </a:solidFill>
          <a:latin typeface="Helvetica Neue Condensed" panose="02000503000000020004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ifurtado.org/" TargetMode="External"/><Relationship Id="rId3" Type="http://schemas.openxmlformats.org/officeDocument/2006/relationships/image" Target="../media/image15.png"/><Relationship Id="rId7" Type="http://schemas.openxmlformats.org/officeDocument/2006/relationships/hyperlink" Target="mailto:jfurtado@ou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24287CD-BA52-4D51-89A9-8550B1A302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376" y="12897"/>
            <a:ext cx="11719023" cy="679082"/>
          </a:xfrm>
        </p:spPr>
        <p:txBody>
          <a:bodyPr lIns="0" rIns="0">
            <a:noAutofit/>
          </a:bodyPr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Subseasonal Predictability of North American Winter Weather Regimes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BAFFC6-9B58-C26C-03B0-BE6BA065138C}"/>
              </a:ext>
            </a:extLst>
          </p:cNvPr>
          <p:cNvSpPr txBox="1"/>
          <p:nvPr/>
        </p:nvSpPr>
        <p:spPr>
          <a:xfrm>
            <a:off x="350838" y="701513"/>
            <a:ext cx="11261154" cy="45719"/>
          </a:xfrm>
          <a:prstGeom prst="rect">
            <a:avLst/>
          </a:prstGeom>
          <a:solidFill>
            <a:srgbClr val="841617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8B70EC-E167-C7DA-1D5A-71EA93B0BB5A}"/>
              </a:ext>
            </a:extLst>
          </p:cNvPr>
          <p:cNvSpPr txBox="1"/>
          <p:nvPr/>
        </p:nvSpPr>
        <p:spPr>
          <a:xfrm>
            <a:off x="350838" y="788939"/>
            <a:ext cx="111556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Jason C. Furtado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J. Quinting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O. T. Millin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F. Mockert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 panose="02000503000000020004" pitchFamily="2" charset="0"/>
                <a:cs typeface="Times New Roman" panose="02020603050405020304" pitchFamily="18" charset="0"/>
              </a:rPr>
              <a:t>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 panose="02000503000000020004" pitchFamily="2" charset="0"/>
                <a:cs typeface="Times New Roman" panose="02020603050405020304" pitchFamily="18" charset="0"/>
              </a:rPr>
              <a:t>School of Meteorology, University of Oklahoma, Norman, OK, USA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 panose="02000503000000020004" pitchFamily="2" charset="0"/>
                <a:cs typeface="Times New Roman" panose="02020603050405020304" pitchFamily="18" charset="0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 panose="02000503000000020004" pitchFamily="2" charset="0"/>
                <a:cs typeface="Times New Roman" panose="02020603050405020304" pitchFamily="18" charset="0"/>
              </a:rPr>
              <a:t>Karlsruhe Institute of Technology, Karlsruhe, Germany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3840AC-7BD4-CEF4-3C12-DA770CA955A3}"/>
              </a:ext>
            </a:extLst>
          </p:cNvPr>
          <p:cNvSpPr txBox="1"/>
          <p:nvPr/>
        </p:nvSpPr>
        <p:spPr>
          <a:xfrm>
            <a:off x="5203944" y="2185499"/>
            <a:ext cx="675886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sng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Objectives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Quantify the forecast skill of these regimes using hindcasts from the S2S Project Database.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Investigate how the simulation of those processes deemed important for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blocking regimes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contribute to the S2S forecast skill of those regimes and associated extreme weather events.</a:t>
            </a:r>
          </a:p>
        </p:txBody>
      </p:sp>
      <p:pic>
        <p:nvPicPr>
          <p:cNvPr id="7" name="Picture 6" descr="A picture containing text, sign, stop, clock&#10;&#10;Description automatically generated">
            <a:extLst>
              <a:ext uri="{FF2B5EF4-FFF2-40B4-BE49-F238E27FC236}">
                <a16:creationId xmlns:a16="http://schemas.microsoft.com/office/drawing/2014/main" id="{78D564DF-E2FA-C4EB-62B7-1F33E9BB4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290" y="849753"/>
            <a:ext cx="548640" cy="775776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940A802E-366D-355F-B4D0-94CCDB560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414" y="903212"/>
            <a:ext cx="109728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B62E27-A415-8112-E45B-1EF6C64866C3}"/>
              </a:ext>
            </a:extLst>
          </p:cNvPr>
          <p:cNvSpPr txBox="1"/>
          <p:nvPr/>
        </p:nvSpPr>
        <p:spPr>
          <a:xfrm>
            <a:off x="9415007" y="1237641"/>
            <a:ext cx="2092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Award #DE‐SC0024379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B82E1FF1-18E9-1D11-F0C9-BB4A02B3F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432" y="903212"/>
            <a:ext cx="2194560" cy="36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56EBEFAC-8BBC-C778-630F-0C25F1E706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25" b="1654"/>
          <a:stretch/>
        </p:blipFill>
        <p:spPr>
          <a:xfrm>
            <a:off x="322375" y="1773083"/>
            <a:ext cx="4251933" cy="4606739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AA2BF0E-0BF4-D2D9-1DE1-3536493BD3A4}"/>
              </a:ext>
            </a:extLst>
          </p:cNvPr>
          <p:cNvSpPr txBox="1">
            <a:spLocks/>
          </p:cNvSpPr>
          <p:nvPr/>
        </p:nvSpPr>
        <p:spPr>
          <a:xfrm>
            <a:off x="10333522" y="5377615"/>
            <a:ext cx="1858478" cy="1002207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15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Contact</a:t>
            </a:r>
            <a:br>
              <a:rPr kumimoji="0" lang="en-US" sz="2000" b="1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en-US" sz="2000" b="1" i="0" u="none" strike="noStrike" kern="1200" cap="none" spc="-1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7"/>
              </a:rPr>
              <a:t>jfurtado@ou.edu</a:t>
            </a:r>
            <a:endParaRPr kumimoji="0" lang="en-US" sz="2000" b="1" i="0" u="none" strike="noStrike" kern="1200" cap="none" spc="-15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-1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8"/>
              </a:rPr>
              <a:t>https://ifurtado.org</a:t>
            </a:r>
            <a:endParaRPr kumimoji="0" lang="en-US" sz="2000" b="1" i="0" u="none" strike="noStrike" kern="1200" cap="none" spc="-15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0A4721-40C8-69E0-4853-90E00E13C70D}"/>
              </a:ext>
            </a:extLst>
          </p:cNvPr>
          <p:cNvSpPr txBox="1"/>
          <p:nvPr/>
        </p:nvSpPr>
        <p:spPr>
          <a:xfrm>
            <a:off x="4164860" y="6422620"/>
            <a:ext cx="3826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 panose="02000503000000020004" pitchFamily="2" charset="0"/>
                <a:cs typeface="Times New Roman" panose="02020603050405020304" pitchFamily="18" charset="0"/>
              </a:rPr>
              <a:t>DOE EESM PI Meeting 7 August 2024</a:t>
            </a:r>
          </a:p>
        </p:txBody>
      </p:sp>
    </p:spTree>
    <p:extLst>
      <p:ext uri="{BB962C8B-B14F-4D97-AF65-F5344CB8AC3E}">
        <p14:creationId xmlns:p14="http://schemas.microsoft.com/office/powerpoint/2010/main" val="2391513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24287CD-BA52-4D51-89A9-8550B1A302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8845" y="18264"/>
            <a:ext cx="11719023" cy="679082"/>
          </a:xfrm>
        </p:spPr>
        <p:txBody>
          <a:bodyPr lIns="0" rIns="0">
            <a:noAutofit/>
          </a:bodyPr>
          <a:lstStyle/>
          <a:p>
            <a:r>
              <a:rPr lang="en-US" sz="3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 Key Results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BAFFC6-9B58-C26C-03B0-BE6BA065138C}"/>
              </a:ext>
            </a:extLst>
          </p:cNvPr>
          <p:cNvSpPr txBox="1"/>
          <p:nvPr/>
        </p:nvSpPr>
        <p:spPr>
          <a:xfrm>
            <a:off x="308307" y="706880"/>
            <a:ext cx="11261154" cy="45719"/>
          </a:xfrm>
          <a:prstGeom prst="rect">
            <a:avLst/>
          </a:prstGeom>
          <a:solidFill>
            <a:srgbClr val="841617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970F38-188E-F7D0-AA95-344563F18414}"/>
              </a:ext>
            </a:extLst>
          </p:cNvPr>
          <p:cNvSpPr txBox="1"/>
          <p:nvPr/>
        </p:nvSpPr>
        <p:spPr>
          <a:xfrm>
            <a:off x="-11341" y="1488608"/>
            <a:ext cx="610312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Hindcasts show skillful predictions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for all regimes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out to about Week 2 on average.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Models dissipate the tropospheric blocks too soon, reducing longevity of subsequent North American winter weather patterns.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key process for successful forecasts of the Alaskan Ridge and Arctic High regimes is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warm conveyor belt (WCB)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outflow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Runs with less persistent and/or less strong WCB anomalies have reduced skill.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BDB2DF-B9BF-EE45-4757-3AAB71EF8D48}"/>
              </a:ext>
            </a:extLst>
          </p:cNvPr>
          <p:cNvSpPr txBox="1"/>
          <p:nvPr/>
        </p:nvSpPr>
        <p:spPr>
          <a:xfrm>
            <a:off x="0" y="6004652"/>
            <a:ext cx="2904942" cy="83099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Shading: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500 hPa GPH Anomalies (m)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Contours: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500 hPa GPH (dam)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Stippling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Significant anomalies (p &lt; 0.05)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Data: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ERA-5 and ECMWF Hindcasts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0160366-06C6-1B1F-D71F-2539EB3A2185}"/>
              </a:ext>
            </a:extLst>
          </p:cNvPr>
          <p:cNvGrpSpPr/>
          <p:nvPr/>
        </p:nvGrpSpPr>
        <p:grpSpPr>
          <a:xfrm>
            <a:off x="6672649" y="1801885"/>
            <a:ext cx="5519351" cy="4556046"/>
            <a:chOff x="7011277" y="1458097"/>
            <a:chExt cx="5119966" cy="4201344"/>
          </a:xfrm>
        </p:grpSpPr>
        <p:pic>
          <p:nvPicPr>
            <p:cNvPr id="7" name="Picture 6" descr="A group of images of different weather conditions&#10;&#10;Description automatically generated with medium confidence">
              <a:extLst>
                <a:ext uri="{FF2B5EF4-FFF2-40B4-BE49-F238E27FC236}">
                  <a16:creationId xmlns:a16="http://schemas.microsoft.com/office/drawing/2014/main" id="{90AE94DB-2846-7190-51E0-079407CF44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92" t="58702" r="72738" b="2863"/>
            <a:stretch/>
          </p:blipFill>
          <p:spPr>
            <a:xfrm>
              <a:off x="7011277" y="1458097"/>
              <a:ext cx="2110121" cy="2063340"/>
            </a:xfrm>
            <a:prstGeom prst="rect">
              <a:avLst/>
            </a:prstGeom>
          </p:spPr>
        </p:pic>
        <p:pic>
          <p:nvPicPr>
            <p:cNvPr id="9" name="Picture 8" descr="A group of images of different weather conditions&#10;&#10;Description automatically generated with medium confidence">
              <a:extLst>
                <a:ext uri="{FF2B5EF4-FFF2-40B4-BE49-F238E27FC236}">
                  <a16:creationId xmlns:a16="http://schemas.microsoft.com/office/drawing/2014/main" id="{8B57F589-4DCA-980B-042F-200175B527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3468" t="58783" r="20362" b="2781"/>
            <a:stretch/>
          </p:blipFill>
          <p:spPr>
            <a:xfrm>
              <a:off x="9094366" y="1458097"/>
              <a:ext cx="2110121" cy="2063340"/>
            </a:xfrm>
            <a:prstGeom prst="rect">
              <a:avLst/>
            </a:prstGeom>
          </p:spPr>
        </p:pic>
        <p:pic>
          <p:nvPicPr>
            <p:cNvPr id="10" name="Picture 9" descr="A group of images of the earth&#10;&#10;Description automatically generated">
              <a:extLst>
                <a:ext uri="{FF2B5EF4-FFF2-40B4-BE49-F238E27FC236}">
                  <a16:creationId xmlns:a16="http://schemas.microsoft.com/office/drawing/2014/main" id="{598C6B63-D701-CE01-4E86-0396ECBB5A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44" t="57994" r="72799" b="3347"/>
            <a:stretch/>
          </p:blipFill>
          <p:spPr>
            <a:xfrm>
              <a:off x="7020286" y="3596100"/>
              <a:ext cx="2110122" cy="2063340"/>
            </a:xfrm>
            <a:prstGeom prst="rect">
              <a:avLst/>
            </a:prstGeom>
          </p:spPr>
        </p:pic>
        <p:pic>
          <p:nvPicPr>
            <p:cNvPr id="11" name="Picture 10" descr="A group of images of the earth&#10;&#10;Description automatically generated">
              <a:extLst>
                <a:ext uri="{FF2B5EF4-FFF2-40B4-BE49-F238E27FC236}">
                  <a16:creationId xmlns:a16="http://schemas.microsoft.com/office/drawing/2014/main" id="{B246BD8C-C1C5-9D5D-D586-8511533C05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3336" t="57994" r="20306" b="3347"/>
            <a:stretch/>
          </p:blipFill>
          <p:spPr>
            <a:xfrm>
              <a:off x="9130408" y="3596100"/>
              <a:ext cx="2110122" cy="2063340"/>
            </a:xfrm>
            <a:prstGeom prst="rect">
              <a:avLst/>
            </a:prstGeom>
          </p:spPr>
        </p:pic>
        <p:pic>
          <p:nvPicPr>
            <p:cNvPr id="13" name="Picture 12" descr="A group of images of the earth&#10;&#10;Description automatically generated">
              <a:extLst>
                <a:ext uri="{FF2B5EF4-FFF2-40B4-BE49-F238E27FC236}">
                  <a16:creationId xmlns:a16="http://schemas.microsoft.com/office/drawing/2014/main" id="{DA787F20-6F8D-9F4C-AA0D-B02E7891C9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3154" t="16426" r="5820" b="3347"/>
            <a:stretch/>
          </p:blipFill>
          <p:spPr>
            <a:xfrm>
              <a:off x="11204487" y="1476633"/>
              <a:ext cx="926756" cy="418280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4E16744-439D-43A9-E0F5-AC8385965121}"/>
              </a:ext>
            </a:extLst>
          </p:cNvPr>
          <p:cNvSpPr txBox="1"/>
          <p:nvPr/>
        </p:nvSpPr>
        <p:spPr>
          <a:xfrm>
            <a:off x="6227587" y="1452654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AkR Regime Onset (Day 0)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4979C8-BD08-CD0B-CD53-D034549D6A66}"/>
              </a:ext>
            </a:extLst>
          </p:cNvPr>
          <p:cNvSpPr txBox="1"/>
          <p:nvPr/>
        </p:nvSpPr>
        <p:spPr>
          <a:xfrm>
            <a:off x="9098018" y="1452654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to 10 Days Later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B26893-1E40-59F4-C99B-D504C3A78B7F}"/>
              </a:ext>
            </a:extLst>
          </p:cNvPr>
          <p:cNvSpPr txBox="1"/>
          <p:nvPr/>
        </p:nvSpPr>
        <p:spPr>
          <a:xfrm rot="16200000">
            <a:off x="5989385" y="2718094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ERA-5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33CCE0-2425-1B94-9E1D-63A2487CCB5A}"/>
              </a:ext>
            </a:extLst>
          </p:cNvPr>
          <p:cNvSpPr txBox="1"/>
          <p:nvPr/>
        </p:nvSpPr>
        <p:spPr>
          <a:xfrm rot="16200000">
            <a:off x="5437132" y="5014014"/>
            <a:ext cx="2118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ECMWF Hindcasts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71D470-379D-DE4B-9BEB-AEAEE5663FBE}"/>
              </a:ext>
            </a:extLst>
          </p:cNvPr>
          <p:cNvSpPr txBox="1"/>
          <p:nvPr/>
        </p:nvSpPr>
        <p:spPr>
          <a:xfrm>
            <a:off x="6229765" y="830182"/>
            <a:ext cx="537693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500 hPa GPH/GPH Anomalies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F6F25F-2C00-D17B-BFAE-2FA9AE5BCCF3}"/>
              </a:ext>
            </a:extLst>
          </p:cNvPr>
          <p:cNvSpPr txBox="1"/>
          <p:nvPr/>
        </p:nvSpPr>
        <p:spPr>
          <a:xfrm>
            <a:off x="4164860" y="6422620"/>
            <a:ext cx="3826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 panose="02000503000000020004" pitchFamily="2" charset="0"/>
                <a:cs typeface="Times New Roman" panose="02020603050405020304" pitchFamily="18" charset="0"/>
              </a:rPr>
              <a:t>DOE EESM PI Meeting 7 August 2024</a:t>
            </a:r>
          </a:p>
        </p:txBody>
      </p:sp>
    </p:spTree>
    <p:extLst>
      <p:ext uri="{BB962C8B-B14F-4D97-AF65-F5344CB8AC3E}">
        <p14:creationId xmlns:p14="http://schemas.microsoft.com/office/powerpoint/2010/main" val="295600433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U VPRP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5D1E4467-865F-4598-9CFC-D5B23CD55EA6}" vid="{75568F3C-9102-4FC4-BC55-B49A80EF316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250</Words>
  <Application>Microsoft Office PowerPoint</Application>
  <PresentationFormat>Widescreen</PresentationFormat>
  <Paragraphs>27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9" baseType="lpstr">
      <vt:lpstr>Arial</vt:lpstr>
      <vt:lpstr>Calibri</vt:lpstr>
      <vt:lpstr>Century Gothic</vt:lpstr>
      <vt:lpstr>Helvetica Neue Condensed</vt:lpstr>
      <vt:lpstr>Times New Roman</vt:lpstr>
      <vt:lpstr>1_Office Theme</vt:lpstr>
      <vt:lpstr>OU VPRP Template</vt:lpstr>
      <vt:lpstr>Subseasonal Predictability of North American Winter Weather Regimes</vt:lpstr>
      <vt:lpstr>Three Key Results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Prichard, Michelle E</dc:creator>
  <cp:lastModifiedBy>Prichard, Michelle E</cp:lastModifiedBy>
  <cp:revision>8</cp:revision>
  <dcterms:created xsi:type="dcterms:W3CDTF">2024-08-16T17:28:11Z</dcterms:created>
  <dcterms:modified xsi:type="dcterms:W3CDTF">2024-08-16T17:32:50Z</dcterms:modified>
</cp:coreProperties>
</file>