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4"/>
  </p:sldMasterIdLst>
  <p:notesMasterIdLst>
    <p:notesMasterId r:id="rId15"/>
  </p:notesMasterIdLst>
  <p:handoutMasterIdLst>
    <p:handoutMasterId r:id="rId16"/>
  </p:handoutMasterIdLst>
  <p:sldIdLst>
    <p:sldId id="260" r:id="rId5"/>
    <p:sldId id="740" r:id="rId6"/>
    <p:sldId id="741" r:id="rId7"/>
    <p:sldId id="739" r:id="rId8"/>
    <p:sldId id="292" r:id="rId9"/>
    <p:sldId id="1197" r:id="rId10"/>
    <p:sldId id="1198" r:id="rId11"/>
    <p:sldId id="1199" r:id="rId12"/>
    <p:sldId id="1200" r:id="rId13"/>
    <p:sldId id="1196" r:id="rId14"/>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3A4C7A-7BA8-C978-59AC-CE966FBF8F2E}" name="Qiu, Yang" initials="QY" userId="S::yang.qiu22@pnnl.gov::7cbf2777-8ce6-46c8-b7b7-45925e40f817" providerId="AD"/>
  <p188:author id="{167E05F3-DF8A-34A0-E6E8-FF8A0C2E1D50}" name="Iyer, Gokul C" initials="IGC" userId="S::Gokul.Iyer@pnnl.gov::710c25b3-862f-4786-bcec-66ea00a5834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91C1F"/>
    <a:srgbClr val="FFFFFF"/>
    <a:srgbClr val="000000"/>
    <a:srgbClr val="D9D9D9"/>
    <a:srgbClr val="31B8CA"/>
    <a:srgbClr val="A63F1E"/>
    <a:srgbClr val="719500"/>
    <a:srgbClr val="820150"/>
    <a:srgbClr val="367B8E"/>
    <a:srgbClr val="0078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5" autoAdjust="0"/>
    <p:restoredTop sz="90676" autoAdjust="0"/>
  </p:normalViewPr>
  <p:slideViewPr>
    <p:cSldViewPr snapToGrid="0" snapToObjects="1">
      <p:cViewPr varScale="1">
        <p:scale>
          <a:sx n="72" d="100"/>
          <a:sy n="72" d="100"/>
        </p:scale>
        <p:origin x="559" y="31"/>
      </p:cViewPr>
      <p:guideLst>
        <p:guide orient="horz" pos="2592"/>
        <p:guide pos="4608"/>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8/7/2024</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hys.org/news/2020-01-sustainable-minerals-metals-key-low-carbon.htm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bluedelaware.com/2019/12/06/support-offshore-wind/" TargetMode="External"/><Relationship Id="rId4" Type="http://schemas.openxmlformats.org/officeDocument/2006/relationships/hyperlink" Target="https://solarfeeds.com/csp-and-pv-differences-compariso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hys.org/news/2020-01-sustainable-minerals-metals-key-low-carbon.htm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bluedelaware.com/2019/12/06/support-offshore-wind/" TargetMode="External"/><Relationship Id="rId4" Type="http://schemas.openxmlformats.org/officeDocument/2006/relationships/hyperlink" Target="https://solarfeeds.com/csp-and-pv-differences-comparis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Transport figure: https://www.policylink.org/resources-tools/all-aboard-making-equity-and-inclusion-central-to-federal-transportation-policy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Minerals map: </a:t>
            </a:r>
            <a:r>
              <a:rPr lang="en-US" sz="1200" dirty="0">
                <a:hlinkClick r:id="rId3"/>
              </a:rPr>
              <a:t>https://phys.org/news/2020-01-sustainable-minerals-metals-key-low-carbon.html</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PV: </a:t>
            </a:r>
            <a:r>
              <a:rPr lang="en-US" sz="1200" dirty="0">
                <a:hlinkClick r:id="rId4"/>
              </a:rPr>
              <a:t>https://solarfeeds.com/csp-and-pv-differences-comparison/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Offshore wind: </a:t>
            </a:r>
            <a:r>
              <a:rPr lang="en-US" sz="1200" dirty="0">
                <a:hlinkClick r:id="rId5"/>
              </a:rPr>
              <a:t>https://bluedelaware.com/2019/12/06/support-offshore-wind/</a:t>
            </a:r>
            <a:endParaRPr lang="en-US" sz="1200"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31413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Transport figure: https://www.policylink.org/resources-tools/all-aboard-making-equity-and-inclusion-central-to-federal-transportation-policy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Minerals map: </a:t>
            </a:r>
            <a:r>
              <a:rPr lang="en-US" sz="1200" dirty="0">
                <a:hlinkClick r:id="rId3"/>
              </a:rPr>
              <a:t>https://phys.org/news/2020-01-sustainable-minerals-metals-key-low-carbon.html</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PV: </a:t>
            </a:r>
            <a:r>
              <a:rPr lang="en-US" sz="1200" dirty="0">
                <a:hlinkClick r:id="rId4"/>
              </a:rPr>
              <a:t>https://solarfeeds.com/csp-and-pv-differences-comparison/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Offshore wind: </a:t>
            </a:r>
            <a:r>
              <a:rPr lang="en-US" sz="1200" dirty="0">
                <a:hlinkClick r:id="rId5"/>
              </a:rPr>
              <a:t>https://bluedelaware.com/2019/12/06/support-offshore-wind/</a:t>
            </a:r>
            <a:endParaRPr lang="en-US" sz="1200"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348457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21849023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_Plain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7289D2-1224-C341-B224-04C5855E3D03}"/>
              </a:ext>
            </a:extLst>
          </p:cNvPr>
          <p:cNvPicPr>
            <a:picLocks noChangeAspect="1"/>
          </p:cNvPicPr>
          <p:nvPr userDrawn="1"/>
        </p:nvPicPr>
        <p:blipFill>
          <a:blip r:embed="rId3"/>
          <a:stretch>
            <a:fillRect/>
          </a:stretch>
        </p:blipFill>
        <p:spPr>
          <a:xfrm>
            <a:off x="0" y="0"/>
            <a:ext cx="14630400" cy="8229600"/>
          </a:xfrm>
          <a:prstGeom prst="rect">
            <a:avLst/>
          </a:prstGeom>
        </p:spPr>
      </p:pic>
      <p:sp>
        <p:nvSpPr>
          <p:cNvPr id="6" name="Rectangle 5">
            <a:extLst>
              <a:ext uri="{FF2B5EF4-FFF2-40B4-BE49-F238E27FC236}">
                <a16:creationId xmlns:a16="http://schemas.microsoft.com/office/drawing/2014/main" id="{458BD689-91DA-4A4E-9531-B06ECB8793E8}"/>
              </a:ext>
            </a:extLst>
          </p:cNvPr>
          <p:cNvSpPr/>
          <p:nvPr userDrawn="1"/>
        </p:nvSpPr>
        <p:spPr>
          <a:xfrm>
            <a:off x="-2396" y="7086600"/>
            <a:ext cx="14630400" cy="1143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 name="Title 1"/>
          <p:cNvSpPr>
            <a:spLocks noGrp="1"/>
          </p:cNvSpPr>
          <p:nvPr>
            <p:ph type="ctrTitle"/>
          </p:nvPr>
        </p:nvSpPr>
        <p:spPr>
          <a:xfrm>
            <a:off x="454385" y="431800"/>
            <a:ext cx="5937948" cy="2928103"/>
          </a:xfrm>
          <a:prstGeom prst="rect">
            <a:avLst/>
          </a:prstGeom>
        </p:spPr>
        <p:txBody>
          <a:bodyPr lIns="0" tIns="0" rIns="0" bIns="0" anchor="b">
            <a:no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453313" y="3700664"/>
            <a:ext cx="5227973" cy="274320"/>
          </a:xfrm>
          <a:prstGeom prst="rect">
            <a:avLst/>
          </a:prstGeom>
        </p:spPr>
        <p:txBody>
          <a:bodyPr wrap="none" lIns="0" tIns="0" rIns="0" bIns="0">
            <a:noAutofit/>
          </a:bodyPr>
          <a:lstStyle>
            <a:lvl1pPr marL="0" indent="0" algn="l">
              <a:buNone/>
              <a:defRPr sz="2200" b="1">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454384" y="4065542"/>
            <a:ext cx="5227973" cy="274320"/>
          </a:xfrm>
          <a:prstGeom prst="rect">
            <a:avLst/>
          </a:prstGeom>
        </p:spPr>
        <p:txBody>
          <a:bodyPr wrap="none" lIns="0" tIns="0" rIns="0" bIns="0">
            <a:no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453314" y="6111267"/>
            <a:ext cx="3290888" cy="438150"/>
          </a:xfrm>
          <a:prstGeom prst="rect">
            <a:avLst/>
          </a:prstGeom>
        </p:spPr>
        <p:txBody>
          <a:bodyPr vert="horz" lIns="0" tIns="0" rIns="0" bIns="0" rtlCol="0" anchor="b" anchorCtr="0"/>
          <a:lstStyle>
            <a:lvl1pPr algn="l">
              <a:defRPr sz="1800">
                <a:solidFill>
                  <a:schemeClr val="bg1"/>
                </a:solidFill>
              </a:defRPr>
            </a:lvl1pPr>
          </a:lstStyle>
          <a:p>
            <a:fld id="{ABD4F8E3-4ED9-44B4-99E6-8A3D2CF8D415}" type="datetime4">
              <a:rPr lang="en-US" smtClean="0"/>
              <a:pPr/>
              <a:t>August 5, 2024</a:t>
            </a:fld>
            <a:endParaRPr lang="en-US" dirty="0"/>
          </a:p>
        </p:txBody>
      </p:sp>
      <p:sp>
        <p:nvSpPr>
          <p:cNvPr id="26" name="Text Placeholder 19">
            <a:extLst>
              <a:ext uri="{FF2B5EF4-FFF2-40B4-BE49-F238E27FC236}">
                <a16:creationId xmlns:a16="http://schemas.microsoft.com/office/drawing/2014/main" id="{686FDA63-98BC-2849-A21D-7452F2275904}"/>
              </a:ext>
            </a:extLst>
          </p:cNvPr>
          <p:cNvSpPr>
            <a:spLocks noGrp="1"/>
          </p:cNvSpPr>
          <p:nvPr>
            <p:ph type="body" sz="quarter" idx="12" hasCustomPrompt="1"/>
          </p:nvPr>
        </p:nvSpPr>
        <p:spPr>
          <a:xfrm>
            <a:off x="453313" y="4475364"/>
            <a:ext cx="5227973" cy="274320"/>
          </a:xfrm>
          <a:prstGeom prst="rect">
            <a:avLst/>
          </a:prstGeom>
        </p:spPr>
        <p:txBody>
          <a:bodyPr wrap="none" lIns="0" tIns="0" rIns="0" bIns="0">
            <a:noAutofit/>
          </a:bodyPr>
          <a:lstStyle>
            <a:lvl1pPr marL="0" indent="0" algn="l">
              <a:buNone/>
              <a:defRPr sz="2200" b="1">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7" name="Text Placeholder 19">
            <a:extLst>
              <a:ext uri="{FF2B5EF4-FFF2-40B4-BE49-F238E27FC236}">
                <a16:creationId xmlns:a16="http://schemas.microsoft.com/office/drawing/2014/main" id="{3F77D5C4-BA18-5942-97BA-71988C1726FF}"/>
              </a:ext>
            </a:extLst>
          </p:cNvPr>
          <p:cNvSpPr>
            <a:spLocks noGrp="1"/>
          </p:cNvSpPr>
          <p:nvPr>
            <p:ph type="body" sz="quarter" idx="13" hasCustomPrompt="1"/>
          </p:nvPr>
        </p:nvSpPr>
        <p:spPr>
          <a:xfrm>
            <a:off x="454384" y="4840242"/>
            <a:ext cx="5227973" cy="274320"/>
          </a:xfrm>
          <a:prstGeom prst="rect">
            <a:avLst/>
          </a:prstGeom>
        </p:spPr>
        <p:txBody>
          <a:bodyPr wrap="none" lIns="0" tIns="0" rIns="0" bIns="0">
            <a:no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grpSp>
        <p:nvGrpSpPr>
          <p:cNvPr id="22" name="Group 21">
            <a:extLst>
              <a:ext uri="{FF2B5EF4-FFF2-40B4-BE49-F238E27FC236}">
                <a16:creationId xmlns:a16="http://schemas.microsoft.com/office/drawing/2014/main" id="{CE5C0DC0-DBF5-EE44-B0F1-7C564C8238EE}"/>
              </a:ext>
            </a:extLst>
          </p:cNvPr>
          <p:cNvGrpSpPr>
            <a:grpSpLocks noChangeAspect="1"/>
          </p:cNvGrpSpPr>
          <p:nvPr userDrawn="1"/>
        </p:nvGrpSpPr>
        <p:grpSpPr>
          <a:xfrm>
            <a:off x="3327603" y="7228764"/>
            <a:ext cx="10972800" cy="887105"/>
            <a:chOff x="1124316" y="233323"/>
            <a:chExt cx="12575241" cy="1016653"/>
          </a:xfrm>
        </p:grpSpPr>
        <p:pic>
          <p:nvPicPr>
            <p:cNvPr id="23" name="Picture 22">
              <a:extLst>
                <a:ext uri="{FF2B5EF4-FFF2-40B4-BE49-F238E27FC236}">
                  <a16:creationId xmlns:a16="http://schemas.microsoft.com/office/drawing/2014/main" id="{32E1188F-41DA-3249-8CA4-895209D71F02}"/>
                </a:ext>
              </a:extLst>
            </p:cNvPr>
            <p:cNvPicPr>
              <a:picLocks noChangeAspect="1"/>
            </p:cNvPicPr>
            <p:nvPr userDrawn="1"/>
          </p:nvPicPr>
          <p:blipFill>
            <a:blip r:embed="rId4"/>
            <a:stretch>
              <a:fillRect/>
            </a:stretch>
          </p:blipFill>
          <p:spPr>
            <a:xfrm>
              <a:off x="1124316" y="310836"/>
              <a:ext cx="885074" cy="863686"/>
            </a:xfrm>
            <a:prstGeom prst="rect">
              <a:avLst/>
            </a:prstGeom>
          </p:spPr>
        </p:pic>
        <p:pic>
          <p:nvPicPr>
            <p:cNvPr id="24" name="Picture 4" descr="Image result for Lawrence Berkeley National Laboratory logo">
              <a:extLst>
                <a:ext uri="{FF2B5EF4-FFF2-40B4-BE49-F238E27FC236}">
                  <a16:creationId xmlns:a16="http://schemas.microsoft.com/office/drawing/2014/main" id="{D9E5C77E-2BCB-164D-8565-3A88F7871287}"/>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2988" t="3580" r="3919" b="3767"/>
            <a:stretch/>
          </p:blipFill>
          <p:spPr bwMode="auto">
            <a:xfrm>
              <a:off x="2310615" y="233323"/>
              <a:ext cx="1199132" cy="1016653"/>
            </a:xfrm>
            <a:prstGeom prst="roundRect">
              <a:avLst>
                <a:gd name="adj" fmla="val 0"/>
              </a:avLst>
            </a:prstGeom>
            <a:ln>
              <a:noFill/>
            </a:ln>
            <a:effectLst/>
            <a:extLst>
              <a:ext uri="{909E8E84-426E-40DD-AFC4-6F175D3DCCD1}">
                <a14:hiddenFill xmlns:a14="http://schemas.microsoft.com/office/drawing/2010/main">
                  <a:solidFill>
                    <a:srgbClr val="FFFFFF"/>
                  </a:solidFill>
                </a14:hiddenFill>
              </a:ext>
            </a:extLst>
          </p:spPr>
        </p:pic>
        <p:pic>
          <p:nvPicPr>
            <p:cNvPr id="25" name="Picture 8" descr="Image result for Tufts University logo">
              <a:extLst>
                <a:ext uri="{FF2B5EF4-FFF2-40B4-BE49-F238E27FC236}">
                  <a16:creationId xmlns:a16="http://schemas.microsoft.com/office/drawing/2014/main" id="{D64D90CF-8A6E-3143-AD2A-F10C26FA4F0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945403" y="502517"/>
              <a:ext cx="1106694" cy="4803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Image result for University of California, Davis logo">
              <a:extLst>
                <a:ext uri="{FF2B5EF4-FFF2-40B4-BE49-F238E27FC236}">
                  <a16:creationId xmlns:a16="http://schemas.microsoft.com/office/drawing/2014/main" id="{73D51DEB-77C0-5B4B-BE5F-529406FA444F}"/>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305632" y="533232"/>
              <a:ext cx="1645921" cy="4188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Image result for University of Denver logo">
              <a:extLst>
                <a:ext uri="{FF2B5EF4-FFF2-40B4-BE49-F238E27FC236}">
                  <a16:creationId xmlns:a16="http://schemas.microsoft.com/office/drawing/2014/main" id="{4AA08071-4F2B-7C4D-BC2F-7A08448C7A44}"/>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18959" b="21429"/>
            <a:stretch/>
          </p:blipFill>
          <p:spPr bwMode="auto">
            <a:xfrm>
              <a:off x="8191678" y="493161"/>
              <a:ext cx="1494888" cy="49903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Image result for University of Houston logo">
              <a:extLst>
                <a:ext uri="{FF2B5EF4-FFF2-40B4-BE49-F238E27FC236}">
                  <a16:creationId xmlns:a16="http://schemas.microsoft.com/office/drawing/2014/main" id="{200D8F7C-3288-464D-8819-6172B50BCA8C}"/>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20041" b="21748"/>
            <a:stretch/>
          </p:blipFill>
          <p:spPr bwMode="auto">
            <a:xfrm>
              <a:off x="9805360" y="533232"/>
              <a:ext cx="1827086" cy="41889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Image result for University of Maryland logo">
              <a:extLst>
                <a:ext uri="{FF2B5EF4-FFF2-40B4-BE49-F238E27FC236}">
                  <a16:creationId xmlns:a16="http://schemas.microsoft.com/office/drawing/2014/main" id="{67FFF083-E4E4-0E45-98C8-2FAE4502E585}"/>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4726" t="31661" b="31895"/>
            <a:stretch/>
          </p:blipFill>
          <p:spPr bwMode="auto">
            <a:xfrm>
              <a:off x="11795250" y="546616"/>
              <a:ext cx="1904307" cy="36420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2C2074B4-BDFD-A04A-A57B-657111BDE8D3}"/>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10257" r="11321"/>
            <a:stretch/>
          </p:blipFill>
          <p:spPr bwMode="auto">
            <a:xfrm>
              <a:off x="3822954" y="292925"/>
              <a:ext cx="1058116" cy="899508"/>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32">
            <a:extLst>
              <a:ext uri="{FF2B5EF4-FFF2-40B4-BE49-F238E27FC236}">
                <a16:creationId xmlns:a16="http://schemas.microsoft.com/office/drawing/2014/main" id="{B4559030-F6AF-5E47-B550-252DE2472BD2}"/>
              </a:ext>
            </a:extLst>
          </p:cNvPr>
          <p:cNvPicPr>
            <a:picLocks noChangeAspect="1"/>
          </p:cNvPicPr>
          <p:nvPr userDrawn="1"/>
        </p:nvPicPr>
        <p:blipFill>
          <a:blip r:embed="rId12"/>
          <a:stretch>
            <a:fillRect/>
          </a:stretch>
        </p:blipFill>
        <p:spPr>
          <a:xfrm>
            <a:off x="383370" y="7278992"/>
            <a:ext cx="2374900" cy="812800"/>
          </a:xfrm>
          <a:prstGeom prst="rect">
            <a:avLst/>
          </a:prstGeom>
        </p:spPr>
      </p:pic>
    </p:spTree>
    <p:extLst>
      <p:ext uri="{BB962C8B-B14F-4D97-AF65-F5344CB8AC3E}">
        <p14:creationId xmlns:p14="http://schemas.microsoft.com/office/powerpoint/2010/main" val="139349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1A588-1F52-443B-B3C1-F10391BD5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D6BA6F-45A9-4CF5-B15D-BA11AB131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2F782-8AB1-4701-BACE-9B379845ACB9}"/>
              </a:ext>
            </a:extLst>
          </p:cNvPr>
          <p:cNvSpPr>
            <a:spLocks noGrp="1"/>
          </p:cNvSpPr>
          <p:nvPr>
            <p:ph type="dt" sz="half" idx="10"/>
          </p:nvPr>
        </p:nvSpPr>
        <p:spPr/>
        <p:txBody>
          <a:bodyPr/>
          <a:lstStyle/>
          <a:p>
            <a:fld id="{6D92A48C-5EA6-49B0-9286-1F3F81CDEA20}" type="datetimeFigureOut">
              <a:rPr lang="en-US" smtClean="0"/>
              <a:t>8/5/2024</a:t>
            </a:fld>
            <a:endParaRPr lang="en-US"/>
          </a:p>
        </p:txBody>
      </p:sp>
      <p:sp>
        <p:nvSpPr>
          <p:cNvPr id="5" name="Footer Placeholder 4">
            <a:extLst>
              <a:ext uri="{FF2B5EF4-FFF2-40B4-BE49-F238E27FC236}">
                <a16:creationId xmlns:a16="http://schemas.microsoft.com/office/drawing/2014/main" id="{1CDED0CB-6A8C-402E-BD26-1F66DEEA9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A47A3-4C07-4948-9C0B-44A850EE65F7}"/>
              </a:ext>
            </a:extLst>
          </p:cNvPr>
          <p:cNvSpPr>
            <a:spLocks noGrp="1"/>
          </p:cNvSpPr>
          <p:nvPr>
            <p:ph type="sldNum" sz="quarter" idx="12"/>
          </p:nvPr>
        </p:nvSpPr>
        <p:spPr/>
        <p:txBody>
          <a:bodyPr/>
          <a:lstStyle/>
          <a:p>
            <a:fld id="{E4D1B157-78E7-48D3-BF0F-0441795D6F08}" type="slidenum">
              <a:rPr lang="en-US" smtClean="0"/>
              <a:t>‹#›</a:t>
            </a:fld>
            <a:endParaRPr lang="en-US"/>
          </a:p>
        </p:txBody>
      </p:sp>
    </p:spTree>
    <p:extLst>
      <p:ext uri="{BB962C8B-B14F-4D97-AF65-F5344CB8AC3E}">
        <p14:creationId xmlns:p14="http://schemas.microsoft.com/office/powerpoint/2010/main" val="180104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108175" y="2295525"/>
            <a:ext cx="4835425" cy="1590675"/>
          </a:xfrm>
          <a:prstGeom prst="rect">
            <a:avLst/>
          </a:prstGeom>
        </p:spPr>
        <p:txBody>
          <a:bodyPr lIns="0" anchor="b"/>
          <a:lstStyle>
            <a:lvl1pPr>
              <a:defRPr lang="en-US" sz="3600" b="1" kern="1200" dirty="0">
                <a:solidFill>
                  <a:srgbClr val="31B8CA"/>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131034" y="4373033"/>
            <a:ext cx="4812565"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8/5/2024</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7" name="Picture 16">
            <a:extLst>
              <a:ext uri="{FF2B5EF4-FFF2-40B4-BE49-F238E27FC236}">
                <a16:creationId xmlns:a16="http://schemas.microsoft.com/office/drawing/2014/main" id="{E6A153D7-EA56-E14B-9DA0-424742D8109A}"/>
              </a:ext>
            </a:extLst>
          </p:cNvPr>
          <p:cNvPicPr>
            <a:picLocks noChangeAspect="1"/>
          </p:cNvPicPr>
          <p:nvPr userDrawn="1"/>
        </p:nvPicPr>
        <p:blipFill>
          <a:blip r:embed="rId2"/>
          <a:stretch>
            <a:fillRect/>
          </a:stretch>
        </p:blipFill>
        <p:spPr>
          <a:xfrm>
            <a:off x="1107105" y="427567"/>
            <a:ext cx="2481718" cy="808805"/>
          </a:xfrm>
          <a:prstGeom prst="rect">
            <a:avLst/>
          </a:prstGeom>
        </p:spPr>
      </p:pic>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134946" y="4373033"/>
            <a:ext cx="4834469"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8/5/2024</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112087" y="2295525"/>
            <a:ext cx="4857329" cy="1590675"/>
          </a:xfrm>
          <a:prstGeom prst="rect">
            <a:avLst/>
          </a:prstGeom>
        </p:spPr>
        <p:txBody>
          <a:bodyPr lIns="0" anchor="b"/>
          <a:lstStyle>
            <a:lvl1pPr>
              <a:defRPr lang="en-US" sz="3600" b="1" kern="1200" dirty="0">
                <a:solidFill>
                  <a:srgbClr val="31B8CA"/>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15" name="Picture 14">
            <a:extLst>
              <a:ext uri="{FF2B5EF4-FFF2-40B4-BE49-F238E27FC236}">
                <a16:creationId xmlns:a16="http://schemas.microsoft.com/office/drawing/2014/main" id="{EB51ED7C-8CE9-0744-B5D7-1A5240E6DCC2}"/>
              </a:ext>
            </a:extLst>
          </p:cNvPr>
          <p:cNvPicPr>
            <a:picLocks noChangeAspect="1"/>
          </p:cNvPicPr>
          <p:nvPr userDrawn="1"/>
        </p:nvPicPr>
        <p:blipFill>
          <a:blip r:embed="rId2"/>
          <a:stretch>
            <a:fillRect/>
          </a:stretch>
        </p:blipFill>
        <p:spPr>
          <a:xfrm>
            <a:off x="1111017" y="427567"/>
            <a:ext cx="2481718" cy="808805"/>
          </a:xfrm>
          <a:prstGeom prst="rect">
            <a:avLst/>
          </a:prstGeom>
        </p:spPr>
      </p:pic>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4105834" y="145430"/>
            <a:ext cx="10067365" cy="1100666"/>
          </a:xfrm>
          <a:prstGeom prst="rect">
            <a:avLst/>
          </a:prstGeom>
        </p:spPr>
        <p:txBody>
          <a:bodyPr lIns="0" anchor="b"/>
          <a:lstStyle>
            <a:lvl1pPr>
              <a:defRPr lang="en-US" sz="3600" b="1" kern="1200" dirty="0">
                <a:solidFill>
                  <a:srgbClr val="31B8CA"/>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108026"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8/5/2024</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1" name="Picture 10">
            <a:extLst>
              <a:ext uri="{FF2B5EF4-FFF2-40B4-BE49-F238E27FC236}">
                <a16:creationId xmlns:a16="http://schemas.microsoft.com/office/drawing/2014/main" id="{A27FD9ED-F4EC-EB4A-AA54-4983CDC53F29}"/>
              </a:ext>
            </a:extLst>
          </p:cNvPr>
          <p:cNvPicPr>
            <a:picLocks noChangeAspect="1"/>
          </p:cNvPicPr>
          <p:nvPr userDrawn="1"/>
        </p:nvPicPr>
        <p:blipFill>
          <a:blip r:embed="rId2"/>
          <a:stretch>
            <a:fillRect/>
          </a:stretch>
        </p:blipFill>
        <p:spPr>
          <a:xfrm>
            <a:off x="1106955" y="427567"/>
            <a:ext cx="2481718" cy="808805"/>
          </a:xfrm>
          <a:prstGeom prst="rect">
            <a:avLst/>
          </a:prstGeom>
        </p:spPr>
      </p:pic>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109122" y="2295525"/>
            <a:ext cx="4572001" cy="1590675"/>
          </a:xfrm>
          <a:prstGeom prst="rect">
            <a:avLst/>
          </a:prstGeom>
        </p:spPr>
        <p:txBody>
          <a:bodyPr lIns="0" anchor="b"/>
          <a:lstStyle>
            <a:lvl1pPr>
              <a:defRPr lang="en-US" sz="3600" b="1" kern="1200" dirty="0">
                <a:solidFill>
                  <a:srgbClr val="31B8CA"/>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131982"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8/5/2024</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8" name="Picture 17">
            <a:extLst>
              <a:ext uri="{FF2B5EF4-FFF2-40B4-BE49-F238E27FC236}">
                <a16:creationId xmlns:a16="http://schemas.microsoft.com/office/drawing/2014/main" id="{6E3F512F-8964-4049-A465-108B30A3BD93}"/>
              </a:ext>
            </a:extLst>
          </p:cNvPr>
          <p:cNvPicPr>
            <a:picLocks noChangeAspect="1"/>
          </p:cNvPicPr>
          <p:nvPr userDrawn="1"/>
        </p:nvPicPr>
        <p:blipFill>
          <a:blip r:embed="rId2"/>
          <a:stretch>
            <a:fillRect/>
          </a:stretch>
        </p:blipFill>
        <p:spPr>
          <a:xfrm>
            <a:off x="1108052" y="427567"/>
            <a:ext cx="2481718" cy="808805"/>
          </a:xfrm>
          <a:prstGeom prst="rect">
            <a:avLst/>
          </a:prstGeom>
        </p:spPr>
      </p:pic>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09123"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09123"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606621"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606621"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09123"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09123"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606621"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606621"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8/5/2024</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109123"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Title 1">
            <a:extLst>
              <a:ext uri="{FF2B5EF4-FFF2-40B4-BE49-F238E27FC236}">
                <a16:creationId xmlns:a16="http://schemas.microsoft.com/office/drawing/2014/main" id="{F8520C0B-63E4-8146-B06F-2D4679E9C0FB}"/>
              </a:ext>
            </a:extLst>
          </p:cNvPr>
          <p:cNvSpPr>
            <a:spLocks noGrp="1"/>
          </p:cNvSpPr>
          <p:nvPr>
            <p:ph type="title" hasCustomPrompt="1"/>
          </p:nvPr>
        </p:nvSpPr>
        <p:spPr>
          <a:xfrm>
            <a:off x="4105834" y="145430"/>
            <a:ext cx="10067365" cy="1100666"/>
          </a:xfrm>
          <a:prstGeom prst="rect">
            <a:avLst/>
          </a:prstGeom>
        </p:spPr>
        <p:txBody>
          <a:bodyPr lIns="0" anchor="b"/>
          <a:lstStyle>
            <a:lvl1pPr>
              <a:defRPr lang="en-US" sz="3600" b="1" kern="1200" dirty="0">
                <a:solidFill>
                  <a:srgbClr val="31B8CA"/>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26" name="Picture 25">
            <a:extLst>
              <a:ext uri="{FF2B5EF4-FFF2-40B4-BE49-F238E27FC236}">
                <a16:creationId xmlns:a16="http://schemas.microsoft.com/office/drawing/2014/main" id="{3266B96E-7D80-AF4D-AC37-C7FC2FD8ABE2}"/>
              </a:ext>
            </a:extLst>
          </p:cNvPr>
          <p:cNvPicPr>
            <a:picLocks noChangeAspect="1"/>
          </p:cNvPicPr>
          <p:nvPr userDrawn="1"/>
        </p:nvPicPr>
        <p:blipFill>
          <a:blip r:embed="rId2"/>
          <a:stretch>
            <a:fillRect/>
          </a:stretch>
        </p:blipFill>
        <p:spPr>
          <a:xfrm>
            <a:off x="1108052" y="427567"/>
            <a:ext cx="2481718" cy="808805"/>
          </a:xfrm>
          <a:prstGeom prst="rect">
            <a:avLst/>
          </a:prstGeom>
        </p:spPr>
      </p:pic>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08052"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08052"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606086"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606086"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08052"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08052"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606086"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606086"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8/5/2024</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5" name="Title 1">
            <a:extLst>
              <a:ext uri="{FF2B5EF4-FFF2-40B4-BE49-F238E27FC236}">
                <a16:creationId xmlns:a16="http://schemas.microsoft.com/office/drawing/2014/main" id="{9F80F1A3-CAFA-0B44-BCCA-72F4C1583D77}"/>
              </a:ext>
            </a:extLst>
          </p:cNvPr>
          <p:cNvSpPr>
            <a:spLocks noGrp="1"/>
          </p:cNvSpPr>
          <p:nvPr>
            <p:ph type="title" hasCustomPrompt="1"/>
          </p:nvPr>
        </p:nvSpPr>
        <p:spPr>
          <a:xfrm>
            <a:off x="4105834" y="145430"/>
            <a:ext cx="10067365" cy="1100666"/>
          </a:xfrm>
          <a:prstGeom prst="rect">
            <a:avLst/>
          </a:prstGeom>
        </p:spPr>
        <p:txBody>
          <a:bodyPr lIns="0" anchor="b"/>
          <a:lstStyle>
            <a:lvl1pPr>
              <a:defRPr lang="en-US" sz="3600" b="1" kern="1200" dirty="0">
                <a:solidFill>
                  <a:srgbClr val="31B8CA"/>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27" name="Picture 26">
            <a:extLst>
              <a:ext uri="{FF2B5EF4-FFF2-40B4-BE49-F238E27FC236}">
                <a16:creationId xmlns:a16="http://schemas.microsoft.com/office/drawing/2014/main" id="{56DCDE31-DD30-6C42-9BF0-5BD4856E971E}"/>
              </a:ext>
            </a:extLst>
          </p:cNvPr>
          <p:cNvPicPr>
            <a:picLocks noChangeAspect="1"/>
          </p:cNvPicPr>
          <p:nvPr userDrawn="1"/>
        </p:nvPicPr>
        <p:blipFill>
          <a:blip r:embed="rId2"/>
          <a:stretch>
            <a:fillRect/>
          </a:stretch>
        </p:blipFill>
        <p:spPr>
          <a:xfrm>
            <a:off x="1108052" y="427567"/>
            <a:ext cx="2481718" cy="808805"/>
          </a:xfrm>
          <a:prstGeom prst="rect">
            <a:avLst/>
          </a:prstGeom>
        </p:spPr>
      </p:pic>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8/5/2024</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9" name="Picture 8">
            <a:extLst>
              <a:ext uri="{FF2B5EF4-FFF2-40B4-BE49-F238E27FC236}">
                <a16:creationId xmlns:a16="http://schemas.microsoft.com/office/drawing/2014/main" id="{E0426C85-EDFE-9B42-A0F8-C6772984A1BF}"/>
              </a:ext>
            </a:extLst>
          </p:cNvPr>
          <p:cNvPicPr>
            <a:picLocks noChangeAspect="1"/>
          </p:cNvPicPr>
          <p:nvPr userDrawn="1"/>
        </p:nvPicPr>
        <p:blipFill>
          <a:blip r:embed="rId2"/>
          <a:stretch>
            <a:fillRect/>
          </a:stretch>
        </p:blipFill>
        <p:spPr>
          <a:xfrm>
            <a:off x="1108052" y="427567"/>
            <a:ext cx="2481718" cy="808805"/>
          </a:xfrm>
          <a:prstGeom prst="rect">
            <a:avLst/>
          </a:prstGeom>
        </p:spPr>
      </p:pic>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1C357C8-C000-834F-9E7E-3C24C0C0158E}"/>
              </a:ext>
            </a:extLst>
          </p:cNvPr>
          <p:cNvPicPr>
            <a:picLocks noChangeAspect="1"/>
          </p:cNvPicPr>
          <p:nvPr userDrawn="1"/>
        </p:nvPicPr>
        <p:blipFill rotWithShape="1">
          <a:blip r:embed="rId2">
            <a:duotone>
              <a:schemeClr val="bg2">
                <a:shade val="45000"/>
                <a:satMod val="135000"/>
              </a:schemeClr>
              <a:prstClr val="white"/>
            </a:duotone>
            <a:alphaModFix amt="70000"/>
          </a:blip>
          <a:srcRect l="4675" b="15475"/>
          <a:stretch/>
        </p:blipFill>
        <p:spPr>
          <a:xfrm>
            <a:off x="683940" y="0"/>
            <a:ext cx="13946459" cy="6956039"/>
          </a:xfrm>
          <a:prstGeom prst="rect">
            <a:avLst/>
          </a:prstGeom>
        </p:spPr>
      </p:pic>
      <p:sp>
        <p:nvSpPr>
          <p:cNvPr id="20" name="Rectangle 19">
            <a:extLst>
              <a:ext uri="{FF2B5EF4-FFF2-40B4-BE49-F238E27FC236}">
                <a16:creationId xmlns:a16="http://schemas.microsoft.com/office/drawing/2014/main" id="{30E1707B-781E-9C44-9D59-6CDED5AB0AE3}"/>
              </a:ext>
            </a:extLst>
          </p:cNvPr>
          <p:cNvSpPr/>
          <p:nvPr userDrawn="1"/>
        </p:nvSpPr>
        <p:spPr>
          <a:xfrm>
            <a:off x="687378" y="0"/>
            <a:ext cx="11203260" cy="6956039"/>
          </a:xfrm>
          <a:prstGeom prst="rect">
            <a:avLst/>
          </a:prstGeom>
          <a:gradFill>
            <a:gsLst>
              <a:gs pos="3500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3">
            <a:extLst>
              <a:ext uri="{FF2B5EF4-FFF2-40B4-BE49-F238E27FC236}">
                <a16:creationId xmlns:a16="http://schemas.microsoft.com/office/drawing/2014/main" id="{D264A066-9C58-1E42-859E-D9F3298EDEAB}"/>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tx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grpSp>
        <p:nvGrpSpPr>
          <p:cNvPr id="22" name="Group 21">
            <a:extLst>
              <a:ext uri="{FF2B5EF4-FFF2-40B4-BE49-F238E27FC236}">
                <a16:creationId xmlns:a16="http://schemas.microsoft.com/office/drawing/2014/main" id="{FB3EAA1C-BD64-3543-9D36-9AF4A158E704}"/>
              </a:ext>
            </a:extLst>
          </p:cNvPr>
          <p:cNvGrpSpPr>
            <a:grpSpLocks noChangeAspect="1"/>
          </p:cNvGrpSpPr>
          <p:nvPr userDrawn="1"/>
        </p:nvGrpSpPr>
        <p:grpSpPr>
          <a:xfrm>
            <a:off x="1207363" y="7071131"/>
            <a:ext cx="12924364" cy="1065654"/>
            <a:chOff x="1124316" y="221125"/>
            <a:chExt cx="12575241" cy="1036865"/>
          </a:xfrm>
        </p:grpSpPr>
        <p:pic>
          <p:nvPicPr>
            <p:cNvPr id="23" name="Picture 22">
              <a:extLst>
                <a:ext uri="{FF2B5EF4-FFF2-40B4-BE49-F238E27FC236}">
                  <a16:creationId xmlns:a16="http://schemas.microsoft.com/office/drawing/2014/main" id="{2E2D9436-F1AA-D74D-836A-889A05872361}"/>
                </a:ext>
              </a:extLst>
            </p:cNvPr>
            <p:cNvPicPr>
              <a:picLocks noChangeAspect="1"/>
            </p:cNvPicPr>
            <p:nvPr userDrawn="1"/>
          </p:nvPicPr>
          <p:blipFill>
            <a:blip r:embed="rId3"/>
            <a:stretch>
              <a:fillRect/>
            </a:stretch>
          </p:blipFill>
          <p:spPr>
            <a:xfrm>
              <a:off x="1124316" y="310836"/>
              <a:ext cx="885074" cy="863686"/>
            </a:xfrm>
            <a:prstGeom prst="rect">
              <a:avLst/>
            </a:prstGeom>
          </p:spPr>
        </p:pic>
        <p:pic>
          <p:nvPicPr>
            <p:cNvPr id="24" name="Picture 4" descr="Image result for Lawrence Berkeley National Laboratory logo">
              <a:extLst>
                <a:ext uri="{FF2B5EF4-FFF2-40B4-BE49-F238E27FC236}">
                  <a16:creationId xmlns:a16="http://schemas.microsoft.com/office/drawing/2014/main" id="{9068B0B0-DF98-7743-B0F9-B1A70B871AC7}"/>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2496" t="2467" r="3457" b="3038"/>
            <a:stretch/>
          </p:blipFill>
          <p:spPr bwMode="auto">
            <a:xfrm>
              <a:off x="2304261" y="221125"/>
              <a:ext cx="1211432" cy="1036865"/>
            </a:xfrm>
            <a:prstGeom prst="roundRect">
              <a:avLst>
                <a:gd name="adj" fmla="val 0"/>
              </a:avLst>
            </a:prstGeom>
            <a:ln>
              <a:noFill/>
            </a:ln>
            <a:effectLst/>
            <a:extLst>
              <a:ext uri="{909E8E84-426E-40DD-AFC4-6F175D3DCCD1}">
                <a14:hiddenFill xmlns:a14="http://schemas.microsoft.com/office/drawing/2010/main">
                  <a:solidFill>
                    <a:srgbClr val="FFFFFF"/>
                  </a:solidFill>
                </a14:hiddenFill>
              </a:ext>
            </a:extLst>
          </p:spPr>
        </p:pic>
        <p:pic>
          <p:nvPicPr>
            <p:cNvPr id="25" name="Picture 8" descr="Image result for Tufts University logo">
              <a:extLst>
                <a:ext uri="{FF2B5EF4-FFF2-40B4-BE49-F238E27FC236}">
                  <a16:creationId xmlns:a16="http://schemas.microsoft.com/office/drawing/2014/main" id="{21199D1E-E7E2-B44C-847F-9B09C8D75FF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45403" y="502517"/>
              <a:ext cx="1106694" cy="4803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mage result for University of California, Davis logo">
              <a:extLst>
                <a:ext uri="{FF2B5EF4-FFF2-40B4-BE49-F238E27FC236}">
                  <a16:creationId xmlns:a16="http://schemas.microsoft.com/office/drawing/2014/main" id="{1A7EC723-6C61-AA4C-BC74-6673221859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305632" y="533232"/>
              <a:ext cx="1645921" cy="41889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Image result for University of Denver logo">
              <a:extLst>
                <a:ext uri="{FF2B5EF4-FFF2-40B4-BE49-F238E27FC236}">
                  <a16:creationId xmlns:a16="http://schemas.microsoft.com/office/drawing/2014/main" id="{94C4B251-06EF-8C44-9057-5B542B9EC850}"/>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18959" b="21429"/>
            <a:stretch/>
          </p:blipFill>
          <p:spPr bwMode="auto">
            <a:xfrm>
              <a:off x="8191678" y="493161"/>
              <a:ext cx="1494888" cy="4990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Image result for University of Houston logo">
              <a:extLst>
                <a:ext uri="{FF2B5EF4-FFF2-40B4-BE49-F238E27FC236}">
                  <a16:creationId xmlns:a16="http://schemas.microsoft.com/office/drawing/2014/main" id="{B60DCF85-76B4-8444-8600-6F2B7FC85FCE}"/>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0041" b="21748"/>
            <a:stretch/>
          </p:blipFill>
          <p:spPr bwMode="auto">
            <a:xfrm>
              <a:off x="9805360" y="533232"/>
              <a:ext cx="1827086" cy="4188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Image result for University of Maryland logo">
              <a:extLst>
                <a:ext uri="{FF2B5EF4-FFF2-40B4-BE49-F238E27FC236}">
                  <a16:creationId xmlns:a16="http://schemas.microsoft.com/office/drawing/2014/main" id="{4E68DBD0-3FA6-824A-89BB-6F549F4F29EF}"/>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4726" t="31661" b="31895"/>
            <a:stretch/>
          </p:blipFill>
          <p:spPr bwMode="auto">
            <a:xfrm>
              <a:off x="11795250" y="546616"/>
              <a:ext cx="1904307" cy="3642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F6588FE0-500E-544B-93F3-19812FF07504}"/>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10257" r="11321"/>
            <a:stretch/>
          </p:blipFill>
          <p:spPr bwMode="auto">
            <a:xfrm>
              <a:off x="3822954" y="292925"/>
              <a:ext cx="1058116" cy="89950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D366D1A4-6DD7-B54C-AB7B-63074374BB93}"/>
              </a:ext>
            </a:extLst>
          </p:cNvPr>
          <p:cNvSpPr txBox="1"/>
          <p:nvPr userDrawn="1"/>
        </p:nvSpPr>
        <p:spPr>
          <a:xfrm>
            <a:off x="1109123" y="2057400"/>
            <a:ext cx="4572000" cy="4465590"/>
          </a:xfrm>
          <a:prstGeom prst="rect">
            <a:avLst/>
          </a:prstGeom>
          <a:noFill/>
        </p:spPr>
        <p:txBody>
          <a:bodyPr wrap="square" lIns="0" tIns="0" rIns="0" bIns="0" rtlCol="0" anchor="ctr" anchorCtr="0">
            <a:noAutofit/>
          </a:bodyPr>
          <a:lstStyle/>
          <a:p>
            <a:pPr>
              <a:lnSpc>
                <a:spcPct val="90000"/>
              </a:lnSpc>
            </a:pPr>
            <a:r>
              <a:rPr lang="en-US" sz="4800" b="1" dirty="0">
                <a:solidFill>
                  <a:srgbClr val="31B8CA"/>
                </a:solidFill>
                <a:latin typeface="Arial" panose="020B0604020202020204" pitchFamily="34" charset="0"/>
                <a:cs typeface="Arial" panose="020B0604020202020204" pitchFamily="34" charset="0"/>
              </a:rPr>
              <a:t>Thank you</a:t>
            </a:r>
          </a:p>
        </p:txBody>
      </p:sp>
      <p:pic>
        <p:nvPicPr>
          <p:cNvPr id="16" name="Picture 15">
            <a:extLst>
              <a:ext uri="{FF2B5EF4-FFF2-40B4-BE49-F238E27FC236}">
                <a16:creationId xmlns:a16="http://schemas.microsoft.com/office/drawing/2014/main" id="{0D817EED-205E-5642-97ED-76A8A8E48E80}"/>
              </a:ext>
            </a:extLst>
          </p:cNvPr>
          <p:cNvPicPr>
            <a:picLocks noChangeAspect="1"/>
          </p:cNvPicPr>
          <p:nvPr userDrawn="1"/>
        </p:nvPicPr>
        <p:blipFill>
          <a:blip r:embed="rId11"/>
          <a:stretch>
            <a:fillRect/>
          </a:stretch>
        </p:blipFill>
        <p:spPr>
          <a:xfrm>
            <a:off x="1109123" y="622298"/>
            <a:ext cx="2651760" cy="907554"/>
          </a:xfrm>
          <a:prstGeom prst="rect">
            <a:avLst/>
          </a:prstGeom>
        </p:spPr>
      </p:pic>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 name="Rectangle 1">
            <a:extLst>
              <a:ext uri="{FF2B5EF4-FFF2-40B4-BE49-F238E27FC236}">
                <a16:creationId xmlns:a16="http://schemas.microsoft.com/office/drawing/2014/main" id="{541B5B23-72CC-564F-B0CF-BC8182A0835B}"/>
              </a:ext>
            </a:extLst>
          </p:cNvPr>
          <p:cNvSpPr/>
          <p:nvPr userDrawn="1"/>
        </p:nvSpPr>
        <p:spPr>
          <a:xfrm>
            <a:off x="0" y="0"/>
            <a:ext cx="685800" cy="8229600"/>
          </a:xfrm>
          <a:prstGeom prst="rect">
            <a:avLst/>
          </a:prstGeom>
          <a:solidFill>
            <a:srgbClr val="31B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33"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jpg"/><Relationship Id="rId3" Type="http://schemas.openxmlformats.org/officeDocument/2006/relationships/image" Target="../media/image14.jp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jp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25.jp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svg"/><Relationship Id="rId14" Type="http://schemas.openxmlformats.org/officeDocument/2006/relationships/image" Target="../media/image2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oi.org/10.1016/j.isci.2024.108902"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a:xfrm>
            <a:off x="454384" y="431801"/>
            <a:ext cx="13708656" cy="2285642"/>
          </a:xfrm>
        </p:spPr>
        <p:txBody>
          <a:bodyPr/>
          <a:lstStyle/>
          <a:p>
            <a:r>
              <a:rPr lang="en-US" sz="4000" dirty="0"/>
              <a:t>Regional Teleconnections and Multisector Dynamics: insights from ongoing research and future directions</a:t>
            </a:r>
          </a:p>
        </p:txBody>
      </p:sp>
      <p:sp>
        <p:nvSpPr>
          <p:cNvPr id="6" name="Date Placeholder 5">
            <a:extLst>
              <a:ext uri="{FF2B5EF4-FFF2-40B4-BE49-F238E27FC236}">
                <a16:creationId xmlns:a16="http://schemas.microsoft.com/office/drawing/2014/main" id="{B8696A4F-5314-46CD-B205-CC2D44570D66}"/>
              </a:ext>
            </a:extLst>
          </p:cNvPr>
          <p:cNvSpPr>
            <a:spLocks noGrp="1"/>
          </p:cNvSpPr>
          <p:nvPr>
            <p:ph type="dt" sz="half" idx="2"/>
          </p:nvPr>
        </p:nvSpPr>
        <p:spPr/>
        <p:txBody>
          <a:bodyPr/>
          <a:lstStyle/>
          <a:p>
            <a:fld id="{4E130ED9-0C27-4EF1-9F86-D29E4EA507BE}" type="datetime4">
              <a:rPr lang="en-US" smtClean="0"/>
              <a:t>August 5, 2024</a:t>
            </a:fld>
            <a:endParaRPr lang="en-US" dirty="0"/>
          </a:p>
        </p:txBody>
      </p:sp>
      <p:sp>
        <p:nvSpPr>
          <p:cNvPr id="10" name="Text Placeholder 9">
            <a:extLst>
              <a:ext uri="{FF2B5EF4-FFF2-40B4-BE49-F238E27FC236}">
                <a16:creationId xmlns:a16="http://schemas.microsoft.com/office/drawing/2014/main" id="{3DA2B8B8-B414-4A27-91B3-C21FDF9DE835}"/>
              </a:ext>
            </a:extLst>
          </p:cNvPr>
          <p:cNvSpPr>
            <a:spLocks noGrp="1"/>
          </p:cNvSpPr>
          <p:nvPr>
            <p:ph type="body" sz="quarter" idx="10"/>
          </p:nvPr>
        </p:nvSpPr>
        <p:spPr>
          <a:xfrm>
            <a:off x="453313" y="3700664"/>
            <a:ext cx="5591887" cy="901816"/>
          </a:xfrm>
        </p:spPr>
        <p:txBody>
          <a:bodyPr/>
          <a:lstStyle/>
          <a:p>
            <a:r>
              <a:rPr lang="en-US" dirty="0"/>
              <a:t>Gokul Iyer, Brinda Yarlagadda, </a:t>
            </a:r>
          </a:p>
          <a:p>
            <a:r>
              <a:rPr lang="en-US" dirty="0"/>
              <a:t>Yang Qiu, Neal Graham, Marshall Wise</a:t>
            </a: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B1A023-819C-439B-6D28-48F98EEE707F}"/>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Tree>
    <p:extLst>
      <p:ext uri="{BB962C8B-B14F-4D97-AF65-F5344CB8AC3E}">
        <p14:creationId xmlns:p14="http://schemas.microsoft.com/office/powerpoint/2010/main" val="331899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50DA8F-7BA2-207C-4332-00F2BD78F67C}"/>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12" name="Title 11">
            <a:extLst>
              <a:ext uri="{FF2B5EF4-FFF2-40B4-BE49-F238E27FC236}">
                <a16:creationId xmlns:a16="http://schemas.microsoft.com/office/drawing/2014/main" id="{4328AF41-69F8-AF7B-384E-FFAA49E9DD9F}"/>
              </a:ext>
            </a:extLst>
          </p:cNvPr>
          <p:cNvSpPr>
            <a:spLocks noGrp="1"/>
          </p:cNvSpPr>
          <p:nvPr>
            <p:ph type="title"/>
          </p:nvPr>
        </p:nvSpPr>
        <p:spPr>
          <a:xfrm>
            <a:off x="4105834" y="145430"/>
            <a:ext cx="10067365" cy="1439530"/>
          </a:xfrm>
        </p:spPr>
        <p:txBody>
          <a:bodyPr/>
          <a:lstStyle/>
          <a:p>
            <a:r>
              <a:rPr lang="en-US" dirty="0"/>
              <a:t>Regional teleconnections are caused by globally traded energy, agricultural, and other commodities</a:t>
            </a:r>
          </a:p>
        </p:txBody>
      </p:sp>
      <p:sp>
        <p:nvSpPr>
          <p:cNvPr id="5" name="Content Placeholder 4">
            <a:extLst>
              <a:ext uri="{FF2B5EF4-FFF2-40B4-BE49-F238E27FC236}">
                <a16:creationId xmlns:a16="http://schemas.microsoft.com/office/drawing/2014/main" id="{6472C95F-E77C-53CF-E4FC-F739FCC908C2}"/>
              </a:ext>
            </a:extLst>
          </p:cNvPr>
          <p:cNvSpPr>
            <a:spLocks noGrp="1"/>
          </p:cNvSpPr>
          <p:nvPr>
            <p:ph sz="quarter" idx="20"/>
          </p:nvPr>
        </p:nvSpPr>
        <p:spPr>
          <a:xfrm>
            <a:off x="1108026" y="2057399"/>
            <a:ext cx="6471334" cy="5486401"/>
          </a:xfrm>
        </p:spPr>
        <p:txBody>
          <a:bodyPr/>
          <a:lstStyle/>
          <a:p>
            <a:r>
              <a:rPr lang="en-US" dirty="0"/>
              <a:t>Regional teleconnections could affect how human and natural systems respond to future stressors</a:t>
            </a:r>
          </a:p>
          <a:p>
            <a:r>
              <a:rPr lang="en-US" dirty="0"/>
              <a:t>Regional teleconnections link changes induced by stresses in one place to those of another </a:t>
            </a:r>
          </a:p>
          <a:p>
            <a:r>
              <a:rPr lang="en-US" dirty="0"/>
              <a:t>In other words, regional teleconnections could create, amplify, or attenuate responses of human and Earth systems to different stressors</a:t>
            </a:r>
          </a:p>
          <a:p>
            <a:r>
              <a:rPr lang="en-US" dirty="0"/>
              <a:t>The ease or difficulty of trade could affect how systems respond to various stressors</a:t>
            </a:r>
          </a:p>
        </p:txBody>
      </p:sp>
      <p:pic>
        <p:nvPicPr>
          <p:cNvPr id="7" name="Picture 6" descr="Chart, diagram&#10;&#10;Description automatically generated">
            <a:extLst>
              <a:ext uri="{FF2B5EF4-FFF2-40B4-BE49-F238E27FC236}">
                <a16:creationId xmlns:a16="http://schemas.microsoft.com/office/drawing/2014/main" id="{0DD5731E-684E-8773-518F-FFBFD181A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031" y="1954460"/>
            <a:ext cx="6537876" cy="5929700"/>
          </a:xfrm>
          <a:prstGeom prst="rect">
            <a:avLst/>
          </a:prstGeom>
        </p:spPr>
      </p:pic>
      <p:sp>
        <p:nvSpPr>
          <p:cNvPr id="8" name="TextBox 7">
            <a:extLst>
              <a:ext uri="{FF2B5EF4-FFF2-40B4-BE49-F238E27FC236}">
                <a16:creationId xmlns:a16="http://schemas.microsoft.com/office/drawing/2014/main" id="{8B0C1C4C-442B-259E-34E8-67689030C7FD}"/>
              </a:ext>
            </a:extLst>
          </p:cNvPr>
          <p:cNvSpPr txBox="1"/>
          <p:nvPr/>
        </p:nvSpPr>
        <p:spPr>
          <a:xfrm>
            <a:off x="7635323" y="1518186"/>
            <a:ext cx="6537876" cy="400110"/>
          </a:xfrm>
          <a:prstGeom prst="rect">
            <a:avLst/>
          </a:prstGeom>
          <a:noFill/>
        </p:spPr>
        <p:txBody>
          <a:bodyPr wrap="square">
            <a:spAutoFit/>
          </a:bodyPr>
          <a:lstStyle/>
          <a:p>
            <a:pPr algn="ctr" defTabSz="5305425">
              <a:spcAft>
                <a:spcPts val="1800"/>
              </a:spcAft>
            </a:pPr>
            <a:r>
              <a:rPr lang="en-US" sz="2000" b="1" dirty="0">
                <a:latin typeface="Arial" panose="020B0604020202020204" pitchFamily="34" charset="0"/>
                <a:ea typeface="CMU Bright" panose="02000603000000000000" pitchFamily="2" charset="0"/>
                <a:cs typeface="Arial" panose="020B0604020202020204" pitchFamily="34" charset="0"/>
              </a:rPr>
              <a:t>Soybean trade flows in 2050</a:t>
            </a:r>
          </a:p>
        </p:txBody>
      </p:sp>
    </p:spTree>
    <p:extLst>
      <p:ext uri="{BB962C8B-B14F-4D97-AF65-F5344CB8AC3E}">
        <p14:creationId xmlns:p14="http://schemas.microsoft.com/office/powerpoint/2010/main" val="278120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50DA8F-7BA2-207C-4332-00F2BD78F67C}"/>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12" name="Title 11">
            <a:extLst>
              <a:ext uri="{FF2B5EF4-FFF2-40B4-BE49-F238E27FC236}">
                <a16:creationId xmlns:a16="http://schemas.microsoft.com/office/drawing/2014/main" id="{4328AF41-69F8-AF7B-384E-FFAA49E9DD9F}"/>
              </a:ext>
            </a:extLst>
          </p:cNvPr>
          <p:cNvSpPr>
            <a:spLocks noGrp="1"/>
          </p:cNvSpPr>
          <p:nvPr>
            <p:ph type="title"/>
          </p:nvPr>
        </p:nvSpPr>
        <p:spPr>
          <a:xfrm>
            <a:off x="4105834" y="145430"/>
            <a:ext cx="10067365" cy="1490330"/>
          </a:xfrm>
        </p:spPr>
        <p:txBody>
          <a:bodyPr/>
          <a:lstStyle/>
          <a:p>
            <a:r>
              <a:rPr lang="en-US" dirty="0"/>
              <a:t>For example, regional teleconnections through minerals trade could affect future evolution of the energy system</a:t>
            </a:r>
          </a:p>
        </p:txBody>
      </p:sp>
      <p:sp>
        <p:nvSpPr>
          <p:cNvPr id="18" name="TextBox 17">
            <a:extLst>
              <a:ext uri="{FF2B5EF4-FFF2-40B4-BE49-F238E27FC236}">
                <a16:creationId xmlns:a16="http://schemas.microsoft.com/office/drawing/2014/main" id="{F36D2614-5358-E3C1-9311-D5D6A181D2FA}"/>
              </a:ext>
            </a:extLst>
          </p:cNvPr>
          <p:cNvSpPr txBox="1"/>
          <p:nvPr/>
        </p:nvSpPr>
        <p:spPr>
          <a:xfrm>
            <a:off x="957882" y="2113835"/>
            <a:ext cx="2347296" cy="646331"/>
          </a:xfrm>
          <a:prstGeom prst="rect">
            <a:avLst/>
          </a:prstGeom>
          <a:solidFill>
            <a:srgbClr val="31B8CA"/>
          </a:solidFill>
        </p:spPr>
        <p:txBody>
          <a:bodyPr wrap="square" lIns="0" tIns="0" rIns="0" bIns="0" rtlCol="0" anchor="ctr" anchorCtr="0">
            <a:noAutofit/>
          </a:bodyPr>
          <a:lstStyle/>
          <a:p>
            <a:pPr algn="ctr"/>
            <a:r>
              <a:rPr lang="en-US" sz="1800" b="1" dirty="0">
                <a:solidFill>
                  <a:schemeClr val="bg1"/>
                </a:solidFill>
              </a:rPr>
              <a:t>Example stresses</a:t>
            </a:r>
          </a:p>
        </p:txBody>
      </p:sp>
      <p:sp>
        <p:nvSpPr>
          <p:cNvPr id="19" name="TextBox 18">
            <a:extLst>
              <a:ext uri="{FF2B5EF4-FFF2-40B4-BE49-F238E27FC236}">
                <a16:creationId xmlns:a16="http://schemas.microsoft.com/office/drawing/2014/main" id="{6010B33B-E34A-5651-AFFF-B5F01829E233}"/>
              </a:ext>
            </a:extLst>
          </p:cNvPr>
          <p:cNvSpPr txBox="1"/>
          <p:nvPr/>
        </p:nvSpPr>
        <p:spPr>
          <a:xfrm>
            <a:off x="4094432" y="2110462"/>
            <a:ext cx="2370552" cy="646331"/>
          </a:xfrm>
          <a:prstGeom prst="rect">
            <a:avLst/>
          </a:prstGeom>
          <a:solidFill>
            <a:srgbClr val="31B8CA"/>
          </a:solidFill>
        </p:spPr>
        <p:txBody>
          <a:bodyPr wrap="square" lIns="0" tIns="0" rIns="0" bIns="0" rtlCol="0" anchor="ctr" anchorCtr="0">
            <a:noAutofit/>
          </a:bodyPr>
          <a:lstStyle/>
          <a:p>
            <a:pPr algn="ctr"/>
            <a:r>
              <a:rPr lang="en-US" sz="1800" b="1" dirty="0">
                <a:solidFill>
                  <a:schemeClr val="bg1"/>
                </a:solidFill>
              </a:rPr>
              <a:t>Example Energy-system responses</a:t>
            </a:r>
          </a:p>
        </p:txBody>
      </p:sp>
      <p:sp>
        <p:nvSpPr>
          <p:cNvPr id="25" name="TextBox 24">
            <a:extLst>
              <a:ext uri="{FF2B5EF4-FFF2-40B4-BE49-F238E27FC236}">
                <a16:creationId xmlns:a16="http://schemas.microsoft.com/office/drawing/2014/main" id="{B7909604-4259-BF1C-95A4-07F76EC6EBDD}"/>
              </a:ext>
            </a:extLst>
          </p:cNvPr>
          <p:cNvSpPr txBox="1"/>
          <p:nvPr/>
        </p:nvSpPr>
        <p:spPr>
          <a:xfrm>
            <a:off x="4073093" y="2795394"/>
            <a:ext cx="2413230" cy="584775"/>
          </a:xfrm>
          <a:prstGeom prst="rect">
            <a:avLst/>
          </a:prstGeom>
          <a:noFill/>
        </p:spPr>
        <p:txBody>
          <a:bodyPr wrap="square" rtlCol="0">
            <a:spAutoFit/>
          </a:bodyPr>
          <a:lstStyle>
            <a:defPPr>
              <a:defRPr lang="en-US"/>
            </a:defPPr>
            <a:lvl1pPr algn="ctr">
              <a:defRPr sz="1600" b="1"/>
            </a:lvl1pPr>
          </a:lstStyle>
          <a:p>
            <a:r>
              <a:rPr lang="en-US" dirty="0"/>
              <a:t>Expansion of solar photovoltaic systems</a:t>
            </a:r>
          </a:p>
        </p:txBody>
      </p:sp>
      <p:pic>
        <p:nvPicPr>
          <p:cNvPr id="26" name="Picture 25">
            <a:extLst>
              <a:ext uri="{FF2B5EF4-FFF2-40B4-BE49-F238E27FC236}">
                <a16:creationId xmlns:a16="http://schemas.microsoft.com/office/drawing/2014/main" id="{774F7ADF-E41E-20F3-9F84-52FBAB70004B}"/>
              </a:ext>
            </a:extLst>
          </p:cNvPr>
          <p:cNvPicPr>
            <a:picLocks noChangeAspect="1"/>
          </p:cNvPicPr>
          <p:nvPr/>
        </p:nvPicPr>
        <p:blipFill>
          <a:blip r:embed="rId3"/>
          <a:stretch>
            <a:fillRect/>
          </a:stretch>
        </p:blipFill>
        <p:spPr>
          <a:xfrm>
            <a:off x="4090988" y="3396711"/>
            <a:ext cx="2377440" cy="1525894"/>
          </a:xfrm>
          <a:prstGeom prst="roundRect">
            <a:avLst>
              <a:gd name="adj" fmla="val 0"/>
            </a:avLst>
          </a:prstGeom>
          <a:ln w="12700">
            <a:solidFill>
              <a:schemeClr val="tx1"/>
            </a:solidFill>
          </a:ln>
        </p:spPr>
      </p:pic>
      <p:sp>
        <p:nvSpPr>
          <p:cNvPr id="27" name="TextBox 26">
            <a:extLst>
              <a:ext uri="{FF2B5EF4-FFF2-40B4-BE49-F238E27FC236}">
                <a16:creationId xmlns:a16="http://schemas.microsoft.com/office/drawing/2014/main" id="{D907C979-F080-82F9-134B-839A6B4BDAD3}"/>
              </a:ext>
            </a:extLst>
          </p:cNvPr>
          <p:cNvSpPr txBox="1"/>
          <p:nvPr/>
        </p:nvSpPr>
        <p:spPr>
          <a:xfrm>
            <a:off x="4082112" y="5061822"/>
            <a:ext cx="2395193" cy="584775"/>
          </a:xfrm>
          <a:prstGeom prst="rect">
            <a:avLst/>
          </a:prstGeom>
          <a:noFill/>
        </p:spPr>
        <p:txBody>
          <a:bodyPr wrap="square" rtlCol="0">
            <a:spAutoFit/>
          </a:bodyPr>
          <a:lstStyle>
            <a:defPPr>
              <a:defRPr lang="en-US"/>
            </a:defPPr>
            <a:lvl1pPr algn="ctr">
              <a:defRPr sz="1600" b="1"/>
            </a:lvl1pPr>
          </a:lstStyle>
          <a:p>
            <a:r>
              <a:rPr lang="en-US" dirty="0"/>
              <a:t>Expansion of wind technology</a:t>
            </a:r>
          </a:p>
        </p:txBody>
      </p:sp>
      <p:pic>
        <p:nvPicPr>
          <p:cNvPr id="28" name="Picture 27">
            <a:extLst>
              <a:ext uri="{FF2B5EF4-FFF2-40B4-BE49-F238E27FC236}">
                <a16:creationId xmlns:a16="http://schemas.microsoft.com/office/drawing/2014/main" id="{612FDD52-9B24-5296-DAB3-3840386C9E1D}"/>
              </a:ext>
            </a:extLst>
          </p:cNvPr>
          <p:cNvPicPr>
            <a:picLocks noChangeAspect="1"/>
          </p:cNvPicPr>
          <p:nvPr/>
        </p:nvPicPr>
        <p:blipFill>
          <a:blip r:embed="rId4"/>
          <a:stretch>
            <a:fillRect/>
          </a:stretch>
        </p:blipFill>
        <p:spPr>
          <a:xfrm>
            <a:off x="4090988" y="5642733"/>
            <a:ext cx="2377440" cy="1607626"/>
          </a:xfrm>
          <a:prstGeom prst="roundRect">
            <a:avLst>
              <a:gd name="adj" fmla="val 0"/>
            </a:avLst>
          </a:prstGeom>
          <a:ln w="12700">
            <a:solidFill>
              <a:schemeClr val="tx1"/>
            </a:solidFill>
          </a:ln>
        </p:spPr>
      </p:pic>
      <p:sp>
        <p:nvSpPr>
          <p:cNvPr id="31" name="Rectangle: Rounded Corners 30">
            <a:extLst>
              <a:ext uri="{FF2B5EF4-FFF2-40B4-BE49-F238E27FC236}">
                <a16:creationId xmlns:a16="http://schemas.microsoft.com/office/drawing/2014/main" id="{948BAF80-7F5F-BD81-EEBF-8A2979C797C9}"/>
              </a:ext>
            </a:extLst>
          </p:cNvPr>
          <p:cNvSpPr/>
          <p:nvPr/>
        </p:nvSpPr>
        <p:spPr>
          <a:xfrm>
            <a:off x="933022" y="5501942"/>
            <a:ext cx="2377440" cy="1542436"/>
          </a:xfrm>
          <a:prstGeom prst="roundRect">
            <a:avLst>
              <a:gd name="adj"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0A1A497-566C-60B2-5FC0-249E7DC16A40}"/>
              </a:ext>
            </a:extLst>
          </p:cNvPr>
          <p:cNvSpPr txBox="1"/>
          <p:nvPr/>
        </p:nvSpPr>
        <p:spPr>
          <a:xfrm>
            <a:off x="914348" y="4914423"/>
            <a:ext cx="2397527" cy="584775"/>
          </a:xfrm>
          <a:prstGeom prst="rect">
            <a:avLst/>
          </a:prstGeom>
          <a:noFill/>
        </p:spPr>
        <p:txBody>
          <a:bodyPr wrap="square" rtlCol="0">
            <a:spAutoFit/>
          </a:bodyPr>
          <a:lstStyle>
            <a:defPPr>
              <a:defRPr lang="en-US"/>
            </a:defPPr>
            <a:lvl1pPr algn="ctr">
              <a:defRPr sz="1600" b="1"/>
            </a:lvl1pPr>
          </a:lstStyle>
          <a:p>
            <a:r>
              <a:rPr lang="en-US" dirty="0"/>
              <a:t>Economy-wide technology transitions</a:t>
            </a:r>
          </a:p>
        </p:txBody>
      </p:sp>
      <p:grpSp>
        <p:nvGrpSpPr>
          <p:cNvPr id="33" name="Group 32">
            <a:extLst>
              <a:ext uri="{FF2B5EF4-FFF2-40B4-BE49-F238E27FC236}">
                <a16:creationId xmlns:a16="http://schemas.microsoft.com/office/drawing/2014/main" id="{83AF8308-1C17-00DC-2407-42E30E5FF9B8}"/>
              </a:ext>
            </a:extLst>
          </p:cNvPr>
          <p:cNvGrpSpPr>
            <a:grpSpLocks noChangeAspect="1"/>
          </p:cNvGrpSpPr>
          <p:nvPr/>
        </p:nvGrpSpPr>
        <p:grpSpPr>
          <a:xfrm>
            <a:off x="1390222" y="5589395"/>
            <a:ext cx="1463040" cy="1288334"/>
            <a:chOff x="1009342" y="2876361"/>
            <a:chExt cx="1941423" cy="1870718"/>
          </a:xfrm>
        </p:grpSpPr>
        <p:pic>
          <p:nvPicPr>
            <p:cNvPr id="34" name="Graphic 33" descr="Windmill">
              <a:extLst>
                <a:ext uri="{FF2B5EF4-FFF2-40B4-BE49-F238E27FC236}">
                  <a16:creationId xmlns:a16="http://schemas.microsoft.com/office/drawing/2014/main" id="{0359A778-1887-2950-F384-F841B5EE46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9342" y="3832679"/>
              <a:ext cx="914400" cy="914400"/>
            </a:xfrm>
            <a:prstGeom prst="rect">
              <a:avLst/>
            </a:prstGeom>
          </p:spPr>
        </p:pic>
        <p:pic>
          <p:nvPicPr>
            <p:cNvPr id="35" name="Graphic 34" descr="Battery charging">
              <a:extLst>
                <a:ext uri="{FF2B5EF4-FFF2-40B4-BE49-F238E27FC236}">
                  <a16:creationId xmlns:a16="http://schemas.microsoft.com/office/drawing/2014/main" id="{3FF84D68-89C9-F058-8D46-D901F03B11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36365" y="2876361"/>
              <a:ext cx="914400" cy="914400"/>
            </a:xfrm>
            <a:prstGeom prst="rect">
              <a:avLst/>
            </a:prstGeom>
          </p:spPr>
        </p:pic>
        <p:pic>
          <p:nvPicPr>
            <p:cNvPr id="36" name="Graphic 35" descr="Sun">
              <a:extLst>
                <a:ext uri="{FF2B5EF4-FFF2-40B4-BE49-F238E27FC236}">
                  <a16:creationId xmlns:a16="http://schemas.microsoft.com/office/drawing/2014/main" id="{F4931E58-6052-6B6C-A4E7-8DC580BAF2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7238" y="2939543"/>
              <a:ext cx="914400" cy="914400"/>
            </a:xfrm>
            <a:prstGeom prst="rect">
              <a:avLst/>
            </a:prstGeom>
          </p:spPr>
        </p:pic>
        <p:pic>
          <p:nvPicPr>
            <p:cNvPr id="37" name="Graphic 36" descr="Lightbulb">
              <a:extLst>
                <a:ext uri="{FF2B5EF4-FFF2-40B4-BE49-F238E27FC236}">
                  <a16:creationId xmlns:a16="http://schemas.microsoft.com/office/drawing/2014/main" id="{5018C4ED-CA6C-9394-6583-D29387BD0B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88293" y="3776633"/>
              <a:ext cx="914400" cy="914400"/>
            </a:xfrm>
            <a:prstGeom prst="rect">
              <a:avLst/>
            </a:prstGeom>
          </p:spPr>
        </p:pic>
      </p:grpSp>
      <p:grpSp>
        <p:nvGrpSpPr>
          <p:cNvPr id="40" name="Group 39">
            <a:extLst>
              <a:ext uri="{FF2B5EF4-FFF2-40B4-BE49-F238E27FC236}">
                <a16:creationId xmlns:a16="http://schemas.microsoft.com/office/drawing/2014/main" id="{A9A225FF-2A35-99FC-7F78-F224F697FA16}"/>
              </a:ext>
            </a:extLst>
          </p:cNvPr>
          <p:cNvGrpSpPr/>
          <p:nvPr/>
        </p:nvGrpSpPr>
        <p:grpSpPr>
          <a:xfrm>
            <a:off x="3543885" y="2891669"/>
            <a:ext cx="307008" cy="3723854"/>
            <a:chOff x="3543885" y="2891669"/>
            <a:chExt cx="307008" cy="3723854"/>
          </a:xfrm>
        </p:grpSpPr>
        <p:sp>
          <p:nvSpPr>
            <p:cNvPr id="41" name="Arrow: Right 46">
              <a:extLst>
                <a:ext uri="{FF2B5EF4-FFF2-40B4-BE49-F238E27FC236}">
                  <a16:creationId xmlns:a16="http://schemas.microsoft.com/office/drawing/2014/main" id="{7F8DABDE-B373-E762-B58A-39E8D7B93EEC}"/>
                </a:ext>
              </a:extLst>
            </p:cNvPr>
            <p:cNvSpPr/>
            <p:nvPr/>
          </p:nvSpPr>
          <p:spPr>
            <a:xfrm rot="10800000" flipH="1">
              <a:off x="3543885" y="5118833"/>
              <a:ext cx="307008" cy="383108"/>
            </a:xfrm>
            <a:prstGeom prst="rightArrow">
              <a:avLst>
                <a:gd name="adj1" fmla="val 50000"/>
                <a:gd name="adj2" fmla="val 638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6">
              <a:extLst>
                <a:ext uri="{FF2B5EF4-FFF2-40B4-BE49-F238E27FC236}">
                  <a16:creationId xmlns:a16="http://schemas.microsoft.com/office/drawing/2014/main" id="{7B4A809C-3B40-5CFB-EE67-96E63A11A3CD}"/>
                </a:ext>
              </a:extLst>
            </p:cNvPr>
            <p:cNvSpPr/>
            <p:nvPr/>
          </p:nvSpPr>
          <p:spPr>
            <a:xfrm rot="10800000" flipH="1">
              <a:off x="3543885" y="4005251"/>
              <a:ext cx="307008" cy="383108"/>
            </a:xfrm>
            <a:prstGeom prst="rightArrow">
              <a:avLst>
                <a:gd name="adj1" fmla="val 50000"/>
                <a:gd name="adj2" fmla="val 638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6">
              <a:extLst>
                <a:ext uri="{FF2B5EF4-FFF2-40B4-BE49-F238E27FC236}">
                  <a16:creationId xmlns:a16="http://schemas.microsoft.com/office/drawing/2014/main" id="{96EA4FAA-834D-17B8-20D0-9E23CED915FC}"/>
                </a:ext>
              </a:extLst>
            </p:cNvPr>
            <p:cNvSpPr/>
            <p:nvPr/>
          </p:nvSpPr>
          <p:spPr>
            <a:xfrm rot="10800000" flipH="1">
              <a:off x="3543885" y="6232415"/>
              <a:ext cx="307008" cy="383108"/>
            </a:xfrm>
            <a:prstGeom prst="rightArrow">
              <a:avLst>
                <a:gd name="adj1" fmla="val 50000"/>
                <a:gd name="adj2" fmla="val 638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Right 46">
              <a:extLst>
                <a:ext uri="{FF2B5EF4-FFF2-40B4-BE49-F238E27FC236}">
                  <a16:creationId xmlns:a16="http://schemas.microsoft.com/office/drawing/2014/main" id="{EB971807-BEF2-05B1-1674-98A76933A9DB}"/>
                </a:ext>
              </a:extLst>
            </p:cNvPr>
            <p:cNvSpPr/>
            <p:nvPr/>
          </p:nvSpPr>
          <p:spPr>
            <a:xfrm rot="10800000" flipH="1">
              <a:off x="3543885" y="2891669"/>
              <a:ext cx="307008" cy="383108"/>
            </a:xfrm>
            <a:prstGeom prst="rightArrow">
              <a:avLst>
                <a:gd name="adj1" fmla="val 50000"/>
                <a:gd name="adj2" fmla="val 638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Rounded Corners 44">
            <a:extLst>
              <a:ext uri="{FF2B5EF4-FFF2-40B4-BE49-F238E27FC236}">
                <a16:creationId xmlns:a16="http://schemas.microsoft.com/office/drawing/2014/main" id="{8D9D34F4-0EA9-04E5-6C01-D1B2F59F2A0A}"/>
              </a:ext>
            </a:extLst>
          </p:cNvPr>
          <p:cNvSpPr/>
          <p:nvPr/>
        </p:nvSpPr>
        <p:spPr>
          <a:xfrm>
            <a:off x="975458" y="3165041"/>
            <a:ext cx="2377440" cy="1542436"/>
          </a:xfrm>
          <a:prstGeom prst="roundRect">
            <a:avLst>
              <a:gd name="adj"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DFAD675-1FE3-FFEF-B932-7D5FE5C8EBAA}"/>
              </a:ext>
            </a:extLst>
          </p:cNvPr>
          <p:cNvSpPr txBox="1"/>
          <p:nvPr/>
        </p:nvSpPr>
        <p:spPr>
          <a:xfrm>
            <a:off x="955371" y="2829115"/>
            <a:ext cx="2397527" cy="338554"/>
          </a:xfrm>
          <a:prstGeom prst="rect">
            <a:avLst/>
          </a:prstGeom>
          <a:noFill/>
        </p:spPr>
        <p:txBody>
          <a:bodyPr wrap="square" rtlCol="0">
            <a:spAutoFit/>
          </a:bodyPr>
          <a:lstStyle>
            <a:defPPr>
              <a:defRPr lang="en-US"/>
            </a:defPPr>
            <a:lvl1pPr algn="ctr">
              <a:defRPr sz="1600" b="1"/>
            </a:lvl1pPr>
          </a:lstStyle>
          <a:p>
            <a:r>
              <a:rPr lang="en-US" dirty="0"/>
              <a:t>Economic growth</a:t>
            </a:r>
          </a:p>
        </p:txBody>
      </p:sp>
      <p:pic>
        <p:nvPicPr>
          <p:cNvPr id="52" name="Picture 51">
            <a:extLst>
              <a:ext uri="{FF2B5EF4-FFF2-40B4-BE49-F238E27FC236}">
                <a16:creationId xmlns:a16="http://schemas.microsoft.com/office/drawing/2014/main" id="{00428C0E-0CBA-421B-1D47-D28937D96B6E}"/>
              </a:ext>
            </a:extLst>
          </p:cNvPr>
          <p:cNvPicPr>
            <a:picLocks noChangeAspect="1"/>
          </p:cNvPicPr>
          <p:nvPr/>
        </p:nvPicPr>
        <p:blipFill>
          <a:blip r:embed="rId13"/>
          <a:stretch>
            <a:fillRect/>
          </a:stretch>
        </p:blipFill>
        <p:spPr>
          <a:xfrm>
            <a:off x="975458" y="3165041"/>
            <a:ext cx="2377440" cy="1525894"/>
          </a:xfrm>
          <a:prstGeom prst="rect">
            <a:avLst/>
          </a:prstGeom>
          <a:ln w="12700">
            <a:solidFill>
              <a:schemeClr val="bg2">
                <a:lumMod val="50000"/>
              </a:schemeClr>
            </a:solidFill>
          </a:ln>
        </p:spPr>
      </p:pic>
    </p:spTree>
    <p:extLst>
      <p:ext uri="{BB962C8B-B14F-4D97-AF65-F5344CB8AC3E}">
        <p14:creationId xmlns:p14="http://schemas.microsoft.com/office/powerpoint/2010/main" val="204694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50DA8F-7BA2-207C-4332-00F2BD78F67C}"/>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12" name="Title 11">
            <a:extLst>
              <a:ext uri="{FF2B5EF4-FFF2-40B4-BE49-F238E27FC236}">
                <a16:creationId xmlns:a16="http://schemas.microsoft.com/office/drawing/2014/main" id="{4328AF41-69F8-AF7B-384E-FFAA49E9DD9F}"/>
              </a:ext>
            </a:extLst>
          </p:cNvPr>
          <p:cNvSpPr>
            <a:spLocks noGrp="1"/>
          </p:cNvSpPr>
          <p:nvPr>
            <p:ph type="title"/>
          </p:nvPr>
        </p:nvSpPr>
        <p:spPr>
          <a:xfrm>
            <a:off x="4105834" y="145430"/>
            <a:ext cx="10067365" cy="1490330"/>
          </a:xfrm>
        </p:spPr>
        <p:txBody>
          <a:bodyPr/>
          <a:lstStyle/>
          <a:p>
            <a:r>
              <a:rPr lang="en-US" dirty="0"/>
              <a:t>For example, regional teleconnections through minerals trade could affect future evolution of the energy system</a:t>
            </a:r>
          </a:p>
        </p:txBody>
      </p:sp>
      <p:pic>
        <p:nvPicPr>
          <p:cNvPr id="17" name="Picture 16">
            <a:extLst>
              <a:ext uri="{FF2B5EF4-FFF2-40B4-BE49-F238E27FC236}">
                <a16:creationId xmlns:a16="http://schemas.microsoft.com/office/drawing/2014/main" id="{0664E43F-C813-2C74-203B-6AA8502DD91D}"/>
              </a:ext>
            </a:extLst>
          </p:cNvPr>
          <p:cNvPicPr>
            <a:picLocks noChangeAspect="1"/>
          </p:cNvPicPr>
          <p:nvPr/>
        </p:nvPicPr>
        <p:blipFill>
          <a:blip r:embed="rId3"/>
          <a:stretch>
            <a:fillRect/>
          </a:stretch>
        </p:blipFill>
        <p:spPr>
          <a:xfrm>
            <a:off x="7390664" y="2880044"/>
            <a:ext cx="6778681" cy="4067208"/>
          </a:xfrm>
          <a:prstGeom prst="rect">
            <a:avLst/>
          </a:prstGeom>
        </p:spPr>
      </p:pic>
      <p:sp>
        <p:nvSpPr>
          <p:cNvPr id="18" name="TextBox 17">
            <a:extLst>
              <a:ext uri="{FF2B5EF4-FFF2-40B4-BE49-F238E27FC236}">
                <a16:creationId xmlns:a16="http://schemas.microsoft.com/office/drawing/2014/main" id="{F36D2614-5358-E3C1-9311-D5D6A181D2FA}"/>
              </a:ext>
            </a:extLst>
          </p:cNvPr>
          <p:cNvSpPr txBox="1"/>
          <p:nvPr/>
        </p:nvSpPr>
        <p:spPr>
          <a:xfrm>
            <a:off x="957882" y="2113835"/>
            <a:ext cx="2347296" cy="646331"/>
          </a:xfrm>
          <a:prstGeom prst="rect">
            <a:avLst/>
          </a:prstGeom>
          <a:solidFill>
            <a:srgbClr val="31B8CA"/>
          </a:solidFill>
        </p:spPr>
        <p:txBody>
          <a:bodyPr wrap="square" lIns="0" tIns="0" rIns="0" bIns="0" rtlCol="0" anchor="ctr" anchorCtr="0">
            <a:noAutofit/>
          </a:bodyPr>
          <a:lstStyle/>
          <a:p>
            <a:pPr algn="ctr"/>
            <a:r>
              <a:rPr lang="en-US" sz="1800" b="1" dirty="0">
                <a:solidFill>
                  <a:schemeClr val="bg1"/>
                </a:solidFill>
              </a:rPr>
              <a:t>Example stresses</a:t>
            </a:r>
          </a:p>
        </p:txBody>
      </p:sp>
      <p:sp>
        <p:nvSpPr>
          <p:cNvPr id="19" name="TextBox 18">
            <a:extLst>
              <a:ext uri="{FF2B5EF4-FFF2-40B4-BE49-F238E27FC236}">
                <a16:creationId xmlns:a16="http://schemas.microsoft.com/office/drawing/2014/main" id="{6010B33B-E34A-5651-AFFF-B5F01829E233}"/>
              </a:ext>
            </a:extLst>
          </p:cNvPr>
          <p:cNvSpPr txBox="1"/>
          <p:nvPr/>
        </p:nvSpPr>
        <p:spPr>
          <a:xfrm>
            <a:off x="4094432" y="2110462"/>
            <a:ext cx="2370552" cy="646331"/>
          </a:xfrm>
          <a:prstGeom prst="rect">
            <a:avLst/>
          </a:prstGeom>
          <a:solidFill>
            <a:srgbClr val="31B8CA"/>
          </a:solidFill>
        </p:spPr>
        <p:txBody>
          <a:bodyPr wrap="square" lIns="0" tIns="0" rIns="0" bIns="0" rtlCol="0" anchor="ctr" anchorCtr="0">
            <a:noAutofit/>
          </a:bodyPr>
          <a:lstStyle/>
          <a:p>
            <a:pPr algn="ctr"/>
            <a:r>
              <a:rPr lang="en-US" sz="1800" b="1" dirty="0">
                <a:solidFill>
                  <a:schemeClr val="bg1"/>
                </a:solidFill>
              </a:rPr>
              <a:t>Example Energy-system responses</a:t>
            </a:r>
          </a:p>
        </p:txBody>
      </p:sp>
      <p:sp>
        <p:nvSpPr>
          <p:cNvPr id="20" name="TextBox 19">
            <a:extLst>
              <a:ext uri="{FF2B5EF4-FFF2-40B4-BE49-F238E27FC236}">
                <a16:creationId xmlns:a16="http://schemas.microsoft.com/office/drawing/2014/main" id="{FB660AD9-CA5E-18FA-E263-71932C1B343C}"/>
              </a:ext>
            </a:extLst>
          </p:cNvPr>
          <p:cNvSpPr txBox="1"/>
          <p:nvPr/>
        </p:nvSpPr>
        <p:spPr>
          <a:xfrm>
            <a:off x="7138790" y="1730220"/>
            <a:ext cx="7268166" cy="646331"/>
          </a:xfrm>
          <a:prstGeom prst="rect">
            <a:avLst/>
          </a:prstGeom>
          <a:solidFill>
            <a:srgbClr val="31B8CA"/>
          </a:solidFill>
        </p:spPr>
        <p:txBody>
          <a:bodyPr wrap="square" lIns="0" tIns="0" rIns="0" bIns="0" rtlCol="0" anchor="ctr" anchorCtr="0">
            <a:noAutofit/>
          </a:bodyPr>
          <a:lstStyle/>
          <a:p>
            <a:pPr algn="ctr"/>
            <a:r>
              <a:rPr lang="en-US" sz="1800" b="1" dirty="0">
                <a:solidFill>
                  <a:schemeClr val="bg1"/>
                </a:solidFill>
              </a:rPr>
              <a:t>Minerals/Elements Availability and Trade Patterns</a:t>
            </a:r>
          </a:p>
        </p:txBody>
      </p:sp>
      <p:sp>
        <p:nvSpPr>
          <p:cNvPr id="23" name="Arrow: Right 22">
            <a:extLst>
              <a:ext uri="{FF2B5EF4-FFF2-40B4-BE49-F238E27FC236}">
                <a16:creationId xmlns:a16="http://schemas.microsoft.com/office/drawing/2014/main" id="{BEA9A7BB-4D1F-8013-4B26-EC2733099CE7}"/>
              </a:ext>
            </a:extLst>
          </p:cNvPr>
          <p:cNvSpPr/>
          <p:nvPr/>
        </p:nvSpPr>
        <p:spPr>
          <a:xfrm flipH="1">
            <a:off x="6514595" y="3864908"/>
            <a:ext cx="608785" cy="5895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EAE42F11-9569-E30D-6A93-387B341D1591}"/>
              </a:ext>
            </a:extLst>
          </p:cNvPr>
          <p:cNvSpPr/>
          <p:nvPr/>
        </p:nvSpPr>
        <p:spPr>
          <a:xfrm flipH="1">
            <a:off x="6505533" y="6151796"/>
            <a:ext cx="608785" cy="5895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7909604-4259-BF1C-95A4-07F76EC6EBDD}"/>
              </a:ext>
            </a:extLst>
          </p:cNvPr>
          <p:cNvSpPr txBox="1"/>
          <p:nvPr/>
        </p:nvSpPr>
        <p:spPr>
          <a:xfrm>
            <a:off x="4073093" y="2795394"/>
            <a:ext cx="2413230" cy="584775"/>
          </a:xfrm>
          <a:prstGeom prst="rect">
            <a:avLst/>
          </a:prstGeom>
          <a:noFill/>
        </p:spPr>
        <p:txBody>
          <a:bodyPr wrap="square" rtlCol="0">
            <a:spAutoFit/>
          </a:bodyPr>
          <a:lstStyle>
            <a:defPPr>
              <a:defRPr lang="en-US"/>
            </a:defPPr>
            <a:lvl1pPr algn="ctr">
              <a:defRPr sz="1600" b="1"/>
            </a:lvl1pPr>
          </a:lstStyle>
          <a:p>
            <a:r>
              <a:rPr lang="en-US" dirty="0"/>
              <a:t>Expansion of solar photovoltaic systems</a:t>
            </a:r>
          </a:p>
        </p:txBody>
      </p:sp>
      <p:pic>
        <p:nvPicPr>
          <p:cNvPr id="26" name="Picture 25">
            <a:extLst>
              <a:ext uri="{FF2B5EF4-FFF2-40B4-BE49-F238E27FC236}">
                <a16:creationId xmlns:a16="http://schemas.microsoft.com/office/drawing/2014/main" id="{774F7ADF-E41E-20F3-9F84-52FBAB70004B}"/>
              </a:ext>
            </a:extLst>
          </p:cNvPr>
          <p:cNvPicPr>
            <a:picLocks noChangeAspect="1"/>
          </p:cNvPicPr>
          <p:nvPr/>
        </p:nvPicPr>
        <p:blipFill>
          <a:blip r:embed="rId4"/>
          <a:stretch>
            <a:fillRect/>
          </a:stretch>
        </p:blipFill>
        <p:spPr>
          <a:xfrm>
            <a:off x="4090988" y="3396711"/>
            <a:ext cx="2377440" cy="1525894"/>
          </a:xfrm>
          <a:prstGeom prst="roundRect">
            <a:avLst>
              <a:gd name="adj" fmla="val 0"/>
            </a:avLst>
          </a:prstGeom>
          <a:ln w="12700">
            <a:solidFill>
              <a:schemeClr val="tx1"/>
            </a:solidFill>
          </a:ln>
        </p:spPr>
      </p:pic>
      <p:sp>
        <p:nvSpPr>
          <p:cNvPr id="27" name="TextBox 26">
            <a:extLst>
              <a:ext uri="{FF2B5EF4-FFF2-40B4-BE49-F238E27FC236}">
                <a16:creationId xmlns:a16="http://schemas.microsoft.com/office/drawing/2014/main" id="{D907C979-F080-82F9-134B-839A6B4BDAD3}"/>
              </a:ext>
            </a:extLst>
          </p:cNvPr>
          <p:cNvSpPr txBox="1"/>
          <p:nvPr/>
        </p:nvSpPr>
        <p:spPr>
          <a:xfrm>
            <a:off x="4082112" y="5061822"/>
            <a:ext cx="2395193" cy="584775"/>
          </a:xfrm>
          <a:prstGeom prst="rect">
            <a:avLst/>
          </a:prstGeom>
          <a:noFill/>
        </p:spPr>
        <p:txBody>
          <a:bodyPr wrap="square" rtlCol="0">
            <a:spAutoFit/>
          </a:bodyPr>
          <a:lstStyle>
            <a:defPPr>
              <a:defRPr lang="en-US"/>
            </a:defPPr>
            <a:lvl1pPr algn="ctr">
              <a:defRPr sz="1600" b="1"/>
            </a:lvl1pPr>
          </a:lstStyle>
          <a:p>
            <a:r>
              <a:rPr lang="en-US" dirty="0"/>
              <a:t>Expansion of wind technology</a:t>
            </a:r>
          </a:p>
        </p:txBody>
      </p:sp>
      <p:pic>
        <p:nvPicPr>
          <p:cNvPr id="28" name="Picture 27">
            <a:extLst>
              <a:ext uri="{FF2B5EF4-FFF2-40B4-BE49-F238E27FC236}">
                <a16:creationId xmlns:a16="http://schemas.microsoft.com/office/drawing/2014/main" id="{612FDD52-9B24-5296-DAB3-3840386C9E1D}"/>
              </a:ext>
            </a:extLst>
          </p:cNvPr>
          <p:cNvPicPr>
            <a:picLocks noChangeAspect="1"/>
          </p:cNvPicPr>
          <p:nvPr/>
        </p:nvPicPr>
        <p:blipFill>
          <a:blip r:embed="rId5"/>
          <a:stretch>
            <a:fillRect/>
          </a:stretch>
        </p:blipFill>
        <p:spPr>
          <a:xfrm>
            <a:off x="4090988" y="5642733"/>
            <a:ext cx="2377440" cy="1607626"/>
          </a:xfrm>
          <a:prstGeom prst="roundRect">
            <a:avLst>
              <a:gd name="adj" fmla="val 0"/>
            </a:avLst>
          </a:prstGeom>
          <a:ln w="12700">
            <a:solidFill>
              <a:schemeClr val="tx1"/>
            </a:solidFill>
          </a:ln>
        </p:spPr>
      </p:pic>
      <p:sp>
        <p:nvSpPr>
          <p:cNvPr id="29" name="Rectangle 28">
            <a:extLst>
              <a:ext uri="{FF2B5EF4-FFF2-40B4-BE49-F238E27FC236}">
                <a16:creationId xmlns:a16="http://schemas.microsoft.com/office/drawing/2014/main" id="{797148CC-3DD9-3C63-1B8A-B293A1280D3B}"/>
              </a:ext>
            </a:extLst>
          </p:cNvPr>
          <p:cNvSpPr/>
          <p:nvPr/>
        </p:nvSpPr>
        <p:spPr>
          <a:xfrm>
            <a:off x="7213421" y="2602374"/>
            <a:ext cx="7118905" cy="406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Global distribution of minerals and elements </a:t>
            </a:r>
          </a:p>
        </p:txBody>
      </p:sp>
      <p:sp>
        <p:nvSpPr>
          <p:cNvPr id="30" name="Rectangle 29">
            <a:extLst>
              <a:ext uri="{FF2B5EF4-FFF2-40B4-BE49-F238E27FC236}">
                <a16:creationId xmlns:a16="http://schemas.microsoft.com/office/drawing/2014/main" id="{2C9EB3BC-D27A-632C-82AC-27B641952A60}"/>
              </a:ext>
            </a:extLst>
          </p:cNvPr>
          <p:cNvSpPr/>
          <p:nvPr/>
        </p:nvSpPr>
        <p:spPr>
          <a:xfrm>
            <a:off x="7406304" y="6648173"/>
            <a:ext cx="6733138" cy="369332"/>
          </a:xfrm>
          <a:prstGeom prst="rect">
            <a:avLst/>
          </a:prstGeom>
        </p:spPr>
        <p:txBody>
          <a:bodyPr wrap="square">
            <a:spAutoFit/>
          </a:bodyPr>
          <a:lstStyle/>
          <a:p>
            <a:pPr algn="ctr"/>
            <a:r>
              <a:rPr lang="en-US" sz="1800" i="1" dirty="0"/>
              <a:t>Percentage numbers correspond to share of global production </a:t>
            </a:r>
          </a:p>
        </p:txBody>
      </p:sp>
      <p:sp>
        <p:nvSpPr>
          <p:cNvPr id="31" name="Rectangle: Rounded Corners 30">
            <a:extLst>
              <a:ext uri="{FF2B5EF4-FFF2-40B4-BE49-F238E27FC236}">
                <a16:creationId xmlns:a16="http://schemas.microsoft.com/office/drawing/2014/main" id="{948BAF80-7F5F-BD81-EEBF-8A2979C797C9}"/>
              </a:ext>
            </a:extLst>
          </p:cNvPr>
          <p:cNvSpPr/>
          <p:nvPr/>
        </p:nvSpPr>
        <p:spPr>
          <a:xfrm>
            <a:off x="933022" y="5501942"/>
            <a:ext cx="2377440" cy="1542436"/>
          </a:xfrm>
          <a:prstGeom prst="roundRect">
            <a:avLst>
              <a:gd name="adj"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0A1A497-566C-60B2-5FC0-249E7DC16A40}"/>
              </a:ext>
            </a:extLst>
          </p:cNvPr>
          <p:cNvSpPr txBox="1"/>
          <p:nvPr/>
        </p:nvSpPr>
        <p:spPr>
          <a:xfrm>
            <a:off x="914348" y="4914423"/>
            <a:ext cx="2397527" cy="584775"/>
          </a:xfrm>
          <a:prstGeom prst="rect">
            <a:avLst/>
          </a:prstGeom>
          <a:noFill/>
        </p:spPr>
        <p:txBody>
          <a:bodyPr wrap="square" rtlCol="0">
            <a:spAutoFit/>
          </a:bodyPr>
          <a:lstStyle>
            <a:defPPr>
              <a:defRPr lang="en-US"/>
            </a:defPPr>
            <a:lvl1pPr algn="ctr">
              <a:defRPr sz="1600" b="1"/>
            </a:lvl1pPr>
          </a:lstStyle>
          <a:p>
            <a:r>
              <a:rPr lang="en-US" dirty="0"/>
              <a:t>Economy-wide technology transitions</a:t>
            </a:r>
          </a:p>
        </p:txBody>
      </p:sp>
      <p:grpSp>
        <p:nvGrpSpPr>
          <p:cNvPr id="33" name="Group 32">
            <a:extLst>
              <a:ext uri="{FF2B5EF4-FFF2-40B4-BE49-F238E27FC236}">
                <a16:creationId xmlns:a16="http://schemas.microsoft.com/office/drawing/2014/main" id="{83AF8308-1C17-00DC-2407-42E30E5FF9B8}"/>
              </a:ext>
            </a:extLst>
          </p:cNvPr>
          <p:cNvGrpSpPr>
            <a:grpSpLocks noChangeAspect="1"/>
          </p:cNvGrpSpPr>
          <p:nvPr/>
        </p:nvGrpSpPr>
        <p:grpSpPr>
          <a:xfrm>
            <a:off x="1390222" y="5589395"/>
            <a:ext cx="1463040" cy="1288334"/>
            <a:chOff x="1009342" y="2876361"/>
            <a:chExt cx="1941423" cy="1870718"/>
          </a:xfrm>
        </p:grpSpPr>
        <p:pic>
          <p:nvPicPr>
            <p:cNvPr id="34" name="Graphic 33" descr="Windmill">
              <a:extLst>
                <a:ext uri="{FF2B5EF4-FFF2-40B4-BE49-F238E27FC236}">
                  <a16:creationId xmlns:a16="http://schemas.microsoft.com/office/drawing/2014/main" id="{0359A778-1887-2950-F384-F841B5EE46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9342" y="3832679"/>
              <a:ext cx="914400" cy="914400"/>
            </a:xfrm>
            <a:prstGeom prst="rect">
              <a:avLst/>
            </a:prstGeom>
          </p:spPr>
        </p:pic>
        <p:pic>
          <p:nvPicPr>
            <p:cNvPr id="35" name="Graphic 34" descr="Battery charging">
              <a:extLst>
                <a:ext uri="{FF2B5EF4-FFF2-40B4-BE49-F238E27FC236}">
                  <a16:creationId xmlns:a16="http://schemas.microsoft.com/office/drawing/2014/main" id="{3FF84D68-89C9-F058-8D46-D901F03B111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36365" y="2876361"/>
              <a:ext cx="914400" cy="914400"/>
            </a:xfrm>
            <a:prstGeom prst="rect">
              <a:avLst/>
            </a:prstGeom>
          </p:spPr>
        </p:pic>
        <p:pic>
          <p:nvPicPr>
            <p:cNvPr id="36" name="Graphic 35" descr="Sun">
              <a:extLst>
                <a:ext uri="{FF2B5EF4-FFF2-40B4-BE49-F238E27FC236}">
                  <a16:creationId xmlns:a16="http://schemas.microsoft.com/office/drawing/2014/main" id="{F4931E58-6052-6B6C-A4E7-8DC580BAF25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7238" y="2939543"/>
              <a:ext cx="914400" cy="914400"/>
            </a:xfrm>
            <a:prstGeom prst="rect">
              <a:avLst/>
            </a:prstGeom>
          </p:spPr>
        </p:pic>
        <p:pic>
          <p:nvPicPr>
            <p:cNvPr id="37" name="Graphic 36" descr="Lightbulb">
              <a:extLst>
                <a:ext uri="{FF2B5EF4-FFF2-40B4-BE49-F238E27FC236}">
                  <a16:creationId xmlns:a16="http://schemas.microsoft.com/office/drawing/2014/main" id="{5018C4ED-CA6C-9394-6583-D29387BD0BE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88293" y="3776633"/>
              <a:ext cx="914400" cy="914400"/>
            </a:xfrm>
            <a:prstGeom prst="rect">
              <a:avLst/>
            </a:prstGeom>
          </p:spPr>
        </p:pic>
      </p:grpSp>
      <p:sp>
        <p:nvSpPr>
          <p:cNvPr id="38" name="Rectangle: Rounded Corners 37">
            <a:extLst>
              <a:ext uri="{FF2B5EF4-FFF2-40B4-BE49-F238E27FC236}">
                <a16:creationId xmlns:a16="http://schemas.microsoft.com/office/drawing/2014/main" id="{549004AC-B71E-0FE3-3B28-1B89C427123D}"/>
              </a:ext>
            </a:extLst>
          </p:cNvPr>
          <p:cNvSpPr/>
          <p:nvPr/>
        </p:nvSpPr>
        <p:spPr>
          <a:xfrm>
            <a:off x="7138017" y="7168197"/>
            <a:ext cx="7268940" cy="615553"/>
          </a:xfrm>
          <a:prstGeom prst="roundRect">
            <a:avLst>
              <a:gd name="adj" fmla="val 0"/>
            </a:avLst>
          </a:prstGeom>
          <a:solidFill>
            <a:schemeClr val="bg1">
              <a:lumMod val="85000"/>
              <a:alpha val="25000"/>
            </a:schemeClr>
          </a:solidFill>
          <a:ln w="12700">
            <a:solidFill>
              <a:schemeClr val="bg2">
                <a:lumMod val="50000"/>
              </a:schemeClr>
            </a:solidFill>
          </a:ln>
        </p:spPr>
        <p:txBody>
          <a:bodyPr wrap="square" lIns="182880" tIns="182880" rIns="182880" bIns="182880" rtlCol="0">
            <a:spAutoFit/>
          </a:bodyPr>
          <a:lstStyle/>
          <a:p>
            <a:r>
              <a:rPr lang="en-US" sz="1600" dirty="0">
                <a:solidFill>
                  <a:schemeClr val="tx1"/>
                </a:solidFill>
              </a:rPr>
              <a:t>E.g., import reliance of U.S. on rare-Earth elements, indium, gallium is 100%</a:t>
            </a:r>
          </a:p>
        </p:txBody>
      </p:sp>
      <p:sp>
        <p:nvSpPr>
          <p:cNvPr id="39" name="Rectangle: Rounded Corners 38">
            <a:extLst>
              <a:ext uri="{FF2B5EF4-FFF2-40B4-BE49-F238E27FC236}">
                <a16:creationId xmlns:a16="http://schemas.microsoft.com/office/drawing/2014/main" id="{45D9B45C-9BED-85E7-9C32-B38DBDF4F592}"/>
              </a:ext>
            </a:extLst>
          </p:cNvPr>
          <p:cNvSpPr/>
          <p:nvPr/>
        </p:nvSpPr>
        <p:spPr>
          <a:xfrm>
            <a:off x="7138016" y="2498786"/>
            <a:ext cx="7262548" cy="4591032"/>
          </a:xfrm>
          <a:prstGeom prst="roundRect">
            <a:avLst>
              <a:gd name="adj" fmla="val 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A9A225FF-2A35-99FC-7F78-F224F697FA16}"/>
              </a:ext>
            </a:extLst>
          </p:cNvPr>
          <p:cNvGrpSpPr/>
          <p:nvPr/>
        </p:nvGrpSpPr>
        <p:grpSpPr>
          <a:xfrm>
            <a:off x="3543885" y="2891669"/>
            <a:ext cx="307008" cy="3723854"/>
            <a:chOff x="3543885" y="2891669"/>
            <a:chExt cx="307008" cy="3723854"/>
          </a:xfrm>
        </p:grpSpPr>
        <p:sp>
          <p:nvSpPr>
            <p:cNvPr id="41" name="Arrow: Right 46">
              <a:extLst>
                <a:ext uri="{FF2B5EF4-FFF2-40B4-BE49-F238E27FC236}">
                  <a16:creationId xmlns:a16="http://schemas.microsoft.com/office/drawing/2014/main" id="{7F8DABDE-B373-E762-B58A-39E8D7B93EEC}"/>
                </a:ext>
              </a:extLst>
            </p:cNvPr>
            <p:cNvSpPr/>
            <p:nvPr/>
          </p:nvSpPr>
          <p:spPr>
            <a:xfrm rot="10800000" flipH="1">
              <a:off x="3543885" y="5118833"/>
              <a:ext cx="307008" cy="383108"/>
            </a:xfrm>
            <a:prstGeom prst="rightArrow">
              <a:avLst>
                <a:gd name="adj1" fmla="val 50000"/>
                <a:gd name="adj2" fmla="val 638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6">
              <a:extLst>
                <a:ext uri="{FF2B5EF4-FFF2-40B4-BE49-F238E27FC236}">
                  <a16:creationId xmlns:a16="http://schemas.microsoft.com/office/drawing/2014/main" id="{7B4A809C-3B40-5CFB-EE67-96E63A11A3CD}"/>
                </a:ext>
              </a:extLst>
            </p:cNvPr>
            <p:cNvSpPr/>
            <p:nvPr/>
          </p:nvSpPr>
          <p:spPr>
            <a:xfrm rot="10800000" flipH="1">
              <a:off x="3543885" y="4005251"/>
              <a:ext cx="307008" cy="383108"/>
            </a:xfrm>
            <a:prstGeom prst="rightArrow">
              <a:avLst>
                <a:gd name="adj1" fmla="val 50000"/>
                <a:gd name="adj2" fmla="val 638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6">
              <a:extLst>
                <a:ext uri="{FF2B5EF4-FFF2-40B4-BE49-F238E27FC236}">
                  <a16:creationId xmlns:a16="http://schemas.microsoft.com/office/drawing/2014/main" id="{96EA4FAA-834D-17B8-20D0-9E23CED915FC}"/>
                </a:ext>
              </a:extLst>
            </p:cNvPr>
            <p:cNvSpPr/>
            <p:nvPr/>
          </p:nvSpPr>
          <p:spPr>
            <a:xfrm rot="10800000" flipH="1">
              <a:off x="3543885" y="6232415"/>
              <a:ext cx="307008" cy="383108"/>
            </a:xfrm>
            <a:prstGeom prst="rightArrow">
              <a:avLst>
                <a:gd name="adj1" fmla="val 50000"/>
                <a:gd name="adj2" fmla="val 638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Right 46">
              <a:extLst>
                <a:ext uri="{FF2B5EF4-FFF2-40B4-BE49-F238E27FC236}">
                  <a16:creationId xmlns:a16="http://schemas.microsoft.com/office/drawing/2014/main" id="{EB971807-BEF2-05B1-1674-98A76933A9DB}"/>
                </a:ext>
              </a:extLst>
            </p:cNvPr>
            <p:cNvSpPr/>
            <p:nvPr/>
          </p:nvSpPr>
          <p:spPr>
            <a:xfrm rot="10800000" flipH="1">
              <a:off x="3543885" y="2891669"/>
              <a:ext cx="307008" cy="383108"/>
            </a:xfrm>
            <a:prstGeom prst="rightArrow">
              <a:avLst>
                <a:gd name="adj1" fmla="val 50000"/>
                <a:gd name="adj2" fmla="val 638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Rounded Corners 44">
            <a:extLst>
              <a:ext uri="{FF2B5EF4-FFF2-40B4-BE49-F238E27FC236}">
                <a16:creationId xmlns:a16="http://schemas.microsoft.com/office/drawing/2014/main" id="{8D9D34F4-0EA9-04E5-6C01-D1B2F59F2A0A}"/>
              </a:ext>
            </a:extLst>
          </p:cNvPr>
          <p:cNvSpPr/>
          <p:nvPr/>
        </p:nvSpPr>
        <p:spPr>
          <a:xfrm>
            <a:off x="975458" y="3165041"/>
            <a:ext cx="2377440" cy="1542436"/>
          </a:xfrm>
          <a:prstGeom prst="roundRect">
            <a:avLst>
              <a:gd name="adj"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DFAD675-1FE3-FFEF-B932-7D5FE5C8EBAA}"/>
              </a:ext>
            </a:extLst>
          </p:cNvPr>
          <p:cNvSpPr txBox="1"/>
          <p:nvPr/>
        </p:nvSpPr>
        <p:spPr>
          <a:xfrm>
            <a:off x="955371" y="2829115"/>
            <a:ext cx="2397527" cy="338554"/>
          </a:xfrm>
          <a:prstGeom prst="rect">
            <a:avLst/>
          </a:prstGeom>
          <a:noFill/>
        </p:spPr>
        <p:txBody>
          <a:bodyPr wrap="square" rtlCol="0">
            <a:spAutoFit/>
          </a:bodyPr>
          <a:lstStyle>
            <a:defPPr>
              <a:defRPr lang="en-US"/>
            </a:defPPr>
            <a:lvl1pPr algn="ctr">
              <a:defRPr sz="1600" b="1"/>
            </a:lvl1pPr>
          </a:lstStyle>
          <a:p>
            <a:r>
              <a:rPr lang="en-US" dirty="0"/>
              <a:t>Economic growth</a:t>
            </a:r>
          </a:p>
        </p:txBody>
      </p:sp>
      <p:pic>
        <p:nvPicPr>
          <p:cNvPr id="52" name="Picture 51">
            <a:extLst>
              <a:ext uri="{FF2B5EF4-FFF2-40B4-BE49-F238E27FC236}">
                <a16:creationId xmlns:a16="http://schemas.microsoft.com/office/drawing/2014/main" id="{00428C0E-0CBA-421B-1D47-D28937D96B6E}"/>
              </a:ext>
            </a:extLst>
          </p:cNvPr>
          <p:cNvPicPr>
            <a:picLocks noChangeAspect="1"/>
          </p:cNvPicPr>
          <p:nvPr/>
        </p:nvPicPr>
        <p:blipFill>
          <a:blip r:embed="rId14"/>
          <a:stretch>
            <a:fillRect/>
          </a:stretch>
        </p:blipFill>
        <p:spPr>
          <a:xfrm>
            <a:off x="975458" y="3165041"/>
            <a:ext cx="2377440" cy="1525894"/>
          </a:xfrm>
          <a:prstGeom prst="rect">
            <a:avLst/>
          </a:prstGeom>
          <a:ln w="12700">
            <a:solidFill>
              <a:schemeClr val="bg2">
                <a:lumMod val="50000"/>
              </a:schemeClr>
            </a:solidFill>
          </a:ln>
        </p:spPr>
      </p:pic>
    </p:spTree>
    <p:extLst>
      <p:ext uri="{BB962C8B-B14F-4D97-AF65-F5344CB8AC3E}">
        <p14:creationId xmlns:p14="http://schemas.microsoft.com/office/powerpoint/2010/main" val="393986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73CE4E-3830-4A3C-96A1-2749A0386327}"/>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C07A21B1-2E60-4EA8-B941-50407355C37A}"/>
              </a:ext>
            </a:extLst>
          </p:cNvPr>
          <p:cNvSpPr>
            <a:spLocks noGrp="1"/>
          </p:cNvSpPr>
          <p:nvPr>
            <p:ph type="title"/>
          </p:nvPr>
        </p:nvSpPr>
        <p:spPr>
          <a:xfrm>
            <a:off x="4105834" y="145430"/>
            <a:ext cx="10067365" cy="946391"/>
          </a:xfrm>
        </p:spPr>
        <p:txBody>
          <a:bodyPr/>
          <a:lstStyle/>
          <a:p>
            <a:r>
              <a:rPr lang="en-US" dirty="0"/>
              <a:t>GCIMS Major Experiment 2: Science question</a:t>
            </a:r>
          </a:p>
        </p:txBody>
      </p:sp>
      <p:sp>
        <p:nvSpPr>
          <p:cNvPr id="4" name="Content Placeholder 3">
            <a:extLst>
              <a:ext uri="{FF2B5EF4-FFF2-40B4-BE49-F238E27FC236}">
                <a16:creationId xmlns:a16="http://schemas.microsoft.com/office/drawing/2014/main" id="{20D7B259-26EF-4D04-8D8A-F4DBC79782E8}"/>
              </a:ext>
            </a:extLst>
          </p:cNvPr>
          <p:cNvSpPr>
            <a:spLocks noGrp="1"/>
          </p:cNvSpPr>
          <p:nvPr>
            <p:ph sz="quarter" idx="20"/>
          </p:nvPr>
        </p:nvSpPr>
        <p:spPr>
          <a:xfrm>
            <a:off x="1371600" y="3466214"/>
            <a:ext cx="12801600" cy="2232837"/>
          </a:xfrm>
        </p:spPr>
        <p:txBody>
          <a:bodyPr/>
          <a:lstStyle/>
          <a:p>
            <a:pPr marL="0" indent="0">
              <a:buNone/>
            </a:pPr>
            <a:r>
              <a:rPr lang="en-US" b="1" i="1" dirty="0"/>
              <a:t>How will </a:t>
            </a:r>
            <a:r>
              <a:rPr lang="en-US" b="1" i="1" dirty="0">
                <a:solidFill>
                  <a:srgbClr val="C00000"/>
                </a:solidFill>
              </a:rPr>
              <a:t>regional teleconnections </a:t>
            </a:r>
            <a:r>
              <a:rPr lang="en-US" b="1" i="1" dirty="0"/>
              <a:t>via resource supply networks and trade create, amplify, or attenuate responses associated with </a:t>
            </a:r>
            <a:r>
              <a:rPr lang="en-US" b="1" i="1" dirty="0">
                <a:solidFill>
                  <a:srgbClr val="C00000"/>
                </a:solidFill>
              </a:rPr>
              <a:t>different influences </a:t>
            </a:r>
            <a:r>
              <a:rPr lang="en-US" b="1" i="1" dirty="0"/>
              <a:t>in the </a:t>
            </a:r>
            <a:r>
              <a:rPr lang="en-US" b="1" i="1" dirty="0">
                <a:solidFill>
                  <a:srgbClr val="C00000"/>
                </a:solidFill>
              </a:rPr>
              <a:t>U.S. and other parts of the world</a:t>
            </a:r>
            <a:r>
              <a:rPr lang="en-US" b="1" i="1" dirty="0"/>
              <a:t>, and how will varying assumptions about the </a:t>
            </a:r>
            <a:r>
              <a:rPr lang="en-US" b="1" i="1" dirty="0">
                <a:solidFill>
                  <a:srgbClr val="C00000"/>
                </a:solidFill>
              </a:rPr>
              <a:t>ease or difficulty of trade </a:t>
            </a:r>
            <a:r>
              <a:rPr lang="en-US" b="1" i="1" dirty="0"/>
              <a:t>alter these teleconnections?</a:t>
            </a:r>
            <a:endParaRPr lang="en-US" b="1" dirty="0"/>
          </a:p>
          <a:p>
            <a:endParaRPr lang="en-US" dirty="0"/>
          </a:p>
        </p:txBody>
      </p:sp>
    </p:spTree>
    <p:extLst>
      <p:ext uri="{BB962C8B-B14F-4D97-AF65-F5344CB8AC3E}">
        <p14:creationId xmlns:p14="http://schemas.microsoft.com/office/powerpoint/2010/main" val="149210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E479E5-70B9-E165-BE06-9F0AD95B16AD}"/>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C9D38A05-9586-15E0-8EE8-CC6CD9B1004A}"/>
              </a:ext>
            </a:extLst>
          </p:cNvPr>
          <p:cNvSpPr>
            <a:spLocks noGrp="1"/>
          </p:cNvSpPr>
          <p:nvPr>
            <p:ph type="title"/>
          </p:nvPr>
        </p:nvSpPr>
        <p:spPr/>
        <p:txBody>
          <a:bodyPr/>
          <a:lstStyle/>
          <a:p>
            <a:r>
              <a:rPr lang="en-US" dirty="0"/>
              <a:t>Example 1: Detailed modeling of Natural gas trade within a multisectoral context</a:t>
            </a:r>
          </a:p>
        </p:txBody>
      </p:sp>
      <p:sp>
        <p:nvSpPr>
          <p:cNvPr id="4" name="Content Placeholder 3">
            <a:extLst>
              <a:ext uri="{FF2B5EF4-FFF2-40B4-BE49-F238E27FC236}">
                <a16:creationId xmlns:a16="http://schemas.microsoft.com/office/drawing/2014/main" id="{D4702DF2-196E-535E-D3E9-B755DF22A794}"/>
              </a:ext>
            </a:extLst>
          </p:cNvPr>
          <p:cNvSpPr>
            <a:spLocks noGrp="1"/>
          </p:cNvSpPr>
          <p:nvPr>
            <p:ph sz="quarter" idx="20"/>
          </p:nvPr>
        </p:nvSpPr>
        <p:spPr>
          <a:xfrm>
            <a:off x="1108026" y="1426665"/>
            <a:ext cx="7710854" cy="6117136"/>
          </a:xfrm>
        </p:spPr>
        <p:txBody>
          <a:bodyPr/>
          <a:lstStyle/>
          <a:p>
            <a:pPr>
              <a:spcBef>
                <a:spcPct val="15000"/>
              </a:spcBef>
              <a:defRPr/>
            </a:pPr>
            <a:r>
              <a:rPr lang="en-US" sz="2400" dirty="0"/>
              <a:t>Yarlagadda et al. developed capability within the Global Change Analysis Model (GCAM) to differentiate pipeline gas and LNG trade</a:t>
            </a:r>
          </a:p>
          <a:p>
            <a:pPr>
              <a:spcBef>
                <a:spcPct val="15000"/>
              </a:spcBef>
              <a:defRPr/>
            </a:pPr>
            <a:endParaRPr lang="en-US" sz="2400" dirty="0"/>
          </a:p>
          <a:p>
            <a:pPr>
              <a:spcBef>
                <a:spcPct val="15000"/>
              </a:spcBef>
              <a:defRPr/>
            </a:pPr>
            <a:r>
              <a:rPr lang="en-US" sz="2400" dirty="0"/>
              <a:t>This capability allows for the tracking of natural gas export and import infrastructure investments</a:t>
            </a:r>
          </a:p>
          <a:p>
            <a:pPr>
              <a:spcBef>
                <a:spcPct val="15000"/>
              </a:spcBef>
              <a:defRPr/>
            </a:pPr>
            <a:endParaRPr lang="en-US" sz="2400" dirty="0"/>
          </a:p>
          <a:p>
            <a:pPr>
              <a:spcBef>
                <a:spcPct val="15000"/>
              </a:spcBef>
              <a:defRPr/>
            </a:pPr>
            <a:r>
              <a:rPr lang="en-US" sz="2400" dirty="0"/>
              <a:t>Gas trade is integrated into the broader global energy sector, allowing for competition between these two modes of gas trade with multiple energy supply technologies in meeting multi-sectoral energy demands</a:t>
            </a:r>
          </a:p>
          <a:p>
            <a:pPr algn="ctr">
              <a:spcBef>
                <a:spcPct val="15000"/>
              </a:spcBef>
            </a:pPr>
            <a:endParaRPr lang="en-US" altLang="en-US" sz="2400" b="1" dirty="0"/>
          </a:p>
          <a:p>
            <a:pPr>
              <a:spcBef>
                <a:spcPct val="15000"/>
              </a:spcBef>
            </a:pPr>
            <a:r>
              <a:rPr lang="en-US" altLang="en-US" sz="2400" dirty="0"/>
              <a:t>In our modeled scenarios, new LNG export infrastructure ranged from 230 to 840 million tons of gas per annum (MTPA) globally by 2050. New pipeline export infrastructure ranged from 70 to 620 MTPA by 2050.</a:t>
            </a:r>
          </a:p>
          <a:p>
            <a:endParaRPr lang="en-US" sz="2400" dirty="0"/>
          </a:p>
        </p:txBody>
      </p:sp>
      <p:sp>
        <p:nvSpPr>
          <p:cNvPr id="5" name="Text Box 6">
            <a:extLst>
              <a:ext uri="{FF2B5EF4-FFF2-40B4-BE49-F238E27FC236}">
                <a16:creationId xmlns:a16="http://schemas.microsoft.com/office/drawing/2014/main" id="{F98BCE9B-C000-83AC-6124-F368305129B3}"/>
              </a:ext>
            </a:extLst>
          </p:cNvPr>
          <p:cNvSpPr txBox="1">
            <a:spLocks noChangeArrowheads="1"/>
          </p:cNvSpPr>
          <p:nvPr/>
        </p:nvSpPr>
        <p:spPr bwMode="auto">
          <a:xfrm>
            <a:off x="669602" y="7931155"/>
            <a:ext cx="13960797" cy="27699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1200" i="1" dirty="0">
                <a:effectLst/>
                <a:latin typeface="+mj-lt"/>
                <a:ea typeface="Times New Roman" panose="02020603050405020304" pitchFamily="18" charset="0"/>
                <a:cs typeface="Times New Roman" panose="02020603050405020304" pitchFamily="18" charset="0"/>
              </a:rPr>
              <a:t>Yarlagadda, B., G. Iyer, M. Binsted, P. Patel, M. Wise and J. McLeod (2024). </a:t>
            </a:r>
            <a:r>
              <a:rPr lang="en-US" sz="1200" i="1" u="sng" dirty="0">
                <a:effectLst/>
                <a:latin typeface="+mj-lt"/>
                <a:ea typeface="Times New Roman" panose="02020603050405020304" pitchFamily="18" charset="0"/>
                <a:cs typeface="Times New Roman" panose="02020603050405020304" pitchFamily="18" charset="0"/>
              </a:rPr>
              <a:t>The future evolution of global natural gas trade.</a:t>
            </a:r>
            <a:r>
              <a:rPr lang="en-US" sz="1200" i="1" dirty="0">
                <a:latin typeface="+mj-lt"/>
                <a:ea typeface="Times New Roman" panose="02020603050405020304" pitchFamily="18" charset="0"/>
                <a:cs typeface="Times New Roman" panose="02020603050405020304" pitchFamily="18" charset="0"/>
              </a:rPr>
              <a:t> iScience. </a:t>
            </a:r>
            <a:r>
              <a:rPr lang="en-US" sz="1200" b="0" i="1" u="none" strike="noStrike" dirty="0">
                <a:solidFill>
                  <a:srgbClr val="1F1F1F"/>
                </a:solidFill>
                <a:effectLst/>
                <a:latin typeface="+mj-lt"/>
                <a:hlinkClick r:id="rId2" tooltip="Persistent link using digital object identifier"/>
              </a:rPr>
              <a:t>https://doi.org/10.1016/j.isci.2024.108902</a:t>
            </a:r>
            <a:endParaRPr lang="en-US" sz="1200" i="1" dirty="0">
              <a:effectLst/>
              <a:latin typeface="+mj-lt"/>
              <a:ea typeface="Times New Roman" panose="02020603050405020304" pitchFamily="18" charset="0"/>
              <a:cs typeface="Times New Roman" panose="02020603050405020304" pitchFamily="18" charset="0"/>
            </a:endParaRPr>
          </a:p>
        </p:txBody>
      </p:sp>
      <p:sp>
        <p:nvSpPr>
          <p:cNvPr id="6" name="TextBox 9">
            <a:extLst>
              <a:ext uri="{FF2B5EF4-FFF2-40B4-BE49-F238E27FC236}">
                <a16:creationId xmlns:a16="http://schemas.microsoft.com/office/drawing/2014/main" id="{796C4D3D-905E-CCD2-3D80-08BCF9C488B3}"/>
              </a:ext>
            </a:extLst>
          </p:cNvPr>
          <p:cNvSpPr txBox="1">
            <a:spLocks noChangeArrowheads="1"/>
          </p:cNvSpPr>
          <p:nvPr/>
        </p:nvSpPr>
        <p:spPr bwMode="auto">
          <a:xfrm>
            <a:off x="8968068" y="6701171"/>
            <a:ext cx="566233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dirty="0">
                <a:solidFill>
                  <a:srgbClr val="0000FF"/>
                </a:solidFill>
                <a:latin typeface="Arial" panose="020B0604020202020204" pitchFamily="34" charset="0"/>
              </a:rPr>
              <a:t>GCAM’s new detailed natural gas trade capability differentiates between pipeline and LNG trade and allows for the quantification of new investments and underutilization of gas trade infrastructure. </a:t>
            </a:r>
          </a:p>
          <a:p>
            <a:pPr eaLnBrk="1" hangingPunct="1">
              <a:spcBef>
                <a:spcPct val="0"/>
              </a:spcBef>
              <a:buFontTx/>
              <a:buNone/>
            </a:pPr>
            <a:r>
              <a:rPr lang="en-US" altLang="en-US" sz="1100" b="1" dirty="0">
                <a:solidFill>
                  <a:srgbClr val="0000FF"/>
                </a:solidFill>
                <a:latin typeface="Arial" panose="020B0604020202020204" pitchFamily="34" charset="0"/>
              </a:rPr>
              <a:t>Scenario factors: LLS = Low liquefaction and shipping costs; LT = Limited trade. Units: MTPA = million tons of gas per annum (in gaseous form) that can be traded.</a:t>
            </a:r>
          </a:p>
        </p:txBody>
      </p:sp>
      <p:pic>
        <p:nvPicPr>
          <p:cNvPr id="7" name="Picture 6">
            <a:extLst>
              <a:ext uri="{FF2B5EF4-FFF2-40B4-BE49-F238E27FC236}">
                <a16:creationId xmlns:a16="http://schemas.microsoft.com/office/drawing/2014/main" id="{CF7AA773-3622-E213-3DA2-22AD876A2D50}"/>
              </a:ext>
            </a:extLst>
          </p:cNvPr>
          <p:cNvPicPr>
            <a:picLocks noChangeAspect="1"/>
          </p:cNvPicPr>
          <p:nvPr/>
        </p:nvPicPr>
        <p:blipFill>
          <a:blip r:embed="rId3"/>
          <a:stretch>
            <a:fillRect/>
          </a:stretch>
        </p:blipFill>
        <p:spPr>
          <a:xfrm>
            <a:off x="9064975" y="1426665"/>
            <a:ext cx="5155932" cy="5141997"/>
          </a:xfrm>
          <a:prstGeom prst="rect">
            <a:avLst/>
          </a:prstGeom>
        </p:spPr>
      </p:pic>
    </p:spTree>
    <p:extLst>
      <p:ext uri="{BB962C8B-B14F-4D97-AF65-F5344CB8AC3E}">
        <p14:creationId xmlns:p14="http://schemas.microsoft.com/office/powerpoint/2010/main" val="8716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309919-CBC3-AB5F-6D8A-CE0C6D4BE91E}"/>
              </a:ext>
            </a:extLst>
          </p:cNvPr>
          <p:cNvSpPr>
            <a:spLocks noGrp="1"/>
          </p:cNvSpPr>
          <p:nvPr>
            <p:ph type="sldNum" sz="quarter" idx="12"/>
          </p:nvPr>
        </p:nvSpPr>
        <p:spPr>
          <a:xfrm>
            <a:off x="13994296" y="7772400"/>
            <a:ext cx="453223" cy="457200"/>
          </a:xfrm>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75C6B101-21A9-90FF-1A4E-B21EE0B93183}"/>
              </a:ext>
            </a:extLst>
          </p:cNvPr>
          <p:cNvSpPr>
            <a:spLocks noGrp="1"/>
          </p:cNvSpPr>
          <p:nvPr>
            <p:ph type="title"/>
          </p:nvPr>
        </p:nvSpPr>
        <p:spPr>
          <a:xfrm>
            <a:off x="4105834" y="145430"/>
            <a:ext cx="10067365" cy="1100666"/>
          </a:xfrm>
        </p:spPr>
        <p:txBody>
          <a:bodyPr/>
          <a:lstStyle/>
          <a:p>
            <a:r>
              <a:rPr lang="en-US" dirty="0"/>
              <a:t>Example 2: Modeling and analysis of Virtual water trade</a:t>
            </a:r>
          </a:p>
        </p:txBody>
      </p:sp>
      <p:sp>
        <p:nvSpPr>
          <p:cNvPr id="8" name="Content Placeholder 7">
            <a:extLst>
              <a:ext uri="{FF2B5EF4-FFF2-40B4-BE49-F238E27FC236}">
                <a16:creationId xmlns:a16="http://schemas.microsoft.com/office/drawing/2014/main" id="{5AA6BB29-7FBF-EB68-82C6-D8171BD9BE30}"/>
              </a:ext>
            </a:extLst>
          </p:cNvPr>
          <p:cNvSpPr>
            <a:spLocks noGrp="1"/>
          </p:cNvSpPr>
          <p:nvPr>
            <p:ph sz="quarter" idx="20"/>
          </p:nvPr>
        </p:nvSpPr>
        <p:spPr>
          <a:xfrm>
            <a:off x="1108025" y="1422401"/>
            <a:ext cx="6048747" cy="6807200"/>
          </a:xfrm>
        </p:spPr>
        <p:txBody>
          <a:bodyPr/>
          <a:lstStyle/>
          <a:p>
            <a:r>
              <a:rPr lang="en-US" sz="2400" dirty="0"/>
              <a:t>Traded agricultural and energy commodities redistribute water virtually around the world</a:t>
            </a:r>
          </a:p>
          <a:p>
            <a:endParaRPr lang="en-US" sz="2400" dirty="0"/>
          </a:p>
          <a:p>
            <a:r>
              <a:rPr lang="en-US" sz="2400" dirty="0"/>
              <a:t>In a series of studies, Neal Graham et al. have studied water implications of electricity trade within the U.S. and agricultural trade globally</a:t>
            </a:r>
          </a:p>
          <a:p>
            <a:endParaRPr lang="en-US" sz="2400" dirty="0"/>
          </a:p>
          <a:p>
            <a:r>
              <a:rPr lang="en-US" sz="2400" dirty="0"/>
              <a:t>In ongoing research, Graham et al. leverage a scenario discovery framework to understand the main drivers of change for global and regional agricultural water use utilization and future virtual water trade across a large ensemble (&gt;7000 simulations) of uncertain futures</a:t>
            </a:r>
          </a:p>
          <a:p>
            <a:endParaRPr lang="en-US" sz="2400" dirty="0"/>
          </a:p>
          <a:p>
            <a:endParaRPr lang="en-US" sz="2400" dirty="0"/>
          </a:p>
        </p:txBody>
      </p:sp>
      <p:sp>
        <p:nvSpPr>
          <p:cNvPr id="10" name="TextBox 9">
            <a:extLst>
              <a:ext uri="{FF2B5EF4-FFF2-40B4-BE49-F238E27FC236}">
                <a16:creationId xmlns:a16="http://schemas.microsoft.com/office/drawing/2014/main" id="{002610C8-A5AD-27BE-DB5B-6AAB4073FA58}"/>
              </a:ext>
            </a:extLst>
          </p:cNvPr>
          <p:cNvSpPr txBox="1"/>
          <p:nvPr/>
        </p:nvSpPr>
        <p:spPr>
          <a:xfrm>
            <a:off x="7156773" y="4727547"/>
            <a:ext cx="5990268" cy="646331"/>
          </a:xfrm>
          <a:prstGeom prst="rect">
            <a:avLst/>
          </a:prstGeom>
          <a:noFill/>
        </p:spPr>
        <p:txBody>
          <a:bodyPr wrap="square">
            <a:spAutoFit/>
          </a:bodyPr>
          <a:lstStyle/>
          <a:p>
            <a:pPr algn="ctr"/>
            <a:r>
              <a:rPr lang="en-US" sz="1800" b="1" i="0" dirty="0">
                <a:effectLst/>
                <a:latin typeface="+mj-lt"/>
              </a:rPr>
              <a:t>Main Driver of Virtual Blue Water Exports in 2100 under SSP2/RCP2.6 across &gt;7000 simulations</a:t>
            </a:r>
            <a:endParaRPr lang="en-US" sz="1800" b="1" dirty="0">
              <a:latin typeface="+mj-lt"/>
            </a:endParaRPr>
          </a:p>
        </p:txBody>
      </p:sp>
      <p:sp>
        <p:nvSpPr>
          <p:cNvPr id="11" name="Text Box 6">
            <a:extLst>
              <a:ext uri="{FF2B5EF4-FFF2-40B4-BE49-F238E27FC236}">
                <a16:creationId xmlns:a16="http://schemas.microsoft.com/office/drawing/2014/main" id="{1F82FBAE-350F-C86B-C5B3-89B5B167FCF8}"/>
              </a:ext>
            </a:extLst>
          </p:cNvPr>
          <p:cNvSpPr txBox="1">
            <a:spLocks noChangeArrowheads="1"/>
          </p:cNvSpPr>
          <p:nvPr/>
        </p:nvSpPr>
        <p:spPr bwMode="auto">
          <a:xfrm>
            <a:off x="656852" y="7772400"/>
            <a:ext cx="6658348" cy="4616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1200" i="1" dirty="0">
                <a:effectLst/>
                <a:latin typeface="+mj-lt"/>
                <a:ea typeface="Times New Roman" panose="02020603050405020304" pitchFamily="18" charset="0"/>
                <a:cs typeface="Times New Roman" panose="02020603050405020304" pitchFamily="18" charset="0"/>
              </a:rPr>
              <a:t>Graham, N., Wild, T., Iyer, G., Lamontagne, J., Patel., P. </a:t>
            </a:r>
            <a:r>
              <a:rPr lang="en-US" sz="1200" i="1" dirty="0">
                <a:latin typeface="+mj-lt"/>
              </a:rPr>
              <a:t>Uncovering Key Drivers of Future Virtual Water Trade and Global Water Use. In prep</a:t>
            </a:r>
            <a:endParaRPr lang="en-US" sz="1200" i="1" dirty="0">
              <a:effectLst/>
              <a:latin typeface="+mj-lt"/>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FAF29A6-213F-D21E-44BE-4DBA2007CA48}"/>
              </a:ext>
            </a:extLst>
          </p:cNvPr>
          <p:cNvSpPr txBox="1"/>
          <p:nvPr/>
        </p:nvSpPr>
        <p:spPr>
          <a:xfrm>
            <a:off x="7156772" y="1191047"/>
            <a:ext cx="5990268" cy="646331"/>
          </a:xfrm>
          <a:prstGeom prst="rect">
            <a:avLst/>
          </a:prstGeom>
          <a:noFill/>
        </p:spPr>
        <p:txBody>
          <a:bodyPr wrap="square">
            <a:spAutoFit/>
          </a:bodyPr>
          <a:lstStyle/>
          <a:p>
            <a:pPr algn="ctr"/>
            <a:r>
              <a:rPr lang="en-US" sz="1800" b="1" i="0" dirty="0">
                <a:effectLst/>
                <a:latin typeface="+mj-lt"/>
              </a:rPr>
              <a:t>Main Driver of Virtual Blue Water Exports in 2100 under SSP2/RCP6.0 across &gt;7000 simulations</a:t>
            </a:r>
            <a:endParaRPr lang="en-US" sz="1800" b="1" dirty="0">
              <a:latin typeface="+mj-lt"/>
            </a:endParaRPr>
          </a:p>
        </p:txBody>
      </p:sp>
      <p:pic>
        <p:nvPicPr>
          <p:cNvPr id="6" name="Picture 5" descr="Map&#10;&#10;Description automatically generated">
            <a:extLst>
              <a:ext uri="{FF2B5EF4-FFF2-40B4-BE49-F238E27FC236}">
                <a16:creationId xmlns:a16="http://schemas.microsoft.com/office/drawing/2014/main" id="{26BDA82D-023A-D441-EFEF-89516ED4884C}"/>
              </a:ext>
            </a:extLst>
          </p:cNvPr>
          <p:cNvPicPr>
            <a:picLocks noChangeAspect="1"/>
          </p:cNvPicPr>
          <p:nvPr/>
        </p:nvPicPr>
        <p:blipFill rotWithShape="1">
          <a:blip r:embed="rId2"/>
          <a:srcRect t="26420" b="26790"/>
          <a:stretch/>
        </p:blipFill>
        <p:spPr>
          <a:xfrm>
            <a:off x="7156772" y="1837378"/>
            <a:ext cx="7473627" cy="2797535"/>
          </a:xfrm>
          <a:prstGeom prst="rect">
            <a:avLst/>
          </a:prstGeom>
        </p:spPr>
      </p:pic>
      <p:pic>
        <p:nvPicPr>
          <p:cNvPr id="9" name="Picture 8" descr="A map of the world&#10;&#10;Description automatically generated with medium confidence">
            <a:extLst>
              <a:ext uri="{FF2B5EF4-FFF2-40B4-BE49-F238E27FC236}">
                <a16:creationId xmlns:a16="http://schemas.microsoft.com/office/drawing/2014/main" id="{1CC29FC4-FECB-F531-46CA-4F011039DC9D}"/>
              </a:ext>
            </a:extLst>
          </p:cNvPr>
          <p:cNvPicPr>
            <a:picLocks noChangeAspect="1"/>
          </p:cNvPicPr>
          <p:nvPr/>
        </p:nvPicPr>
        <p:blipFill rotWithShape="1">
          <a:blip r:embed="rId3"/>
          <a:srcRect t="26420" b="27037"/>
          <a:stretch/>
        </p:blipFill>
        <p:spPr>
          <a:xfrm>
            <a:off x="7117125" y="5352438"/>
            <a:ext cx="7513275" cy="2797535"/>
          </a:xfrm>
          <a:prstGeom prst="rect">
            <a:avLst/>
          </a:prstGeom>
        </p:spPr>
      </p:pic>
    </p:spTree>
    <p:extLst>
      <p:ext uri="{BB962C8B-B14F-4D97-AF65-F5344CB8AC3E}">
        <p14:creationId xmlns:p14="http://schemas.microsoft.com/office/powerpoint/2010/main" val="361858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47785-E716-6120-3630-CF1116197284}"/>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72E05871-2AC0-B2D6-E279-43D92ED882DE}"/>
              </a:ext>
            </a:extLst>
          </p:cNvPr>
          <p:cNvSpPr>
            <a:spLocks noGrp="1"/>
          </p:cNvSpPr>
          <p:nvPr>
            <p:ph type="title"/>
          </p:nvPr>
        </p:nvSpPr>
        <p:spPr/>
        <p:txBody>
          <a:bodyPr/>
          <a:lstStyle/>
          <a:p>
            <a:r>
              <a:rPr lang="en-US" dirty="0"/>
              <a:t>Example 3: Modeling of minerals and materials</a:t>
            </a:r>
          </a:p>
        </p:txBody>
      </p:sp>
      <p:pic>
        <p:nvPicPr>
          <p:cNvPr id="5" name="Picture 4">
            <a:extLst>
              <a:ext uri="{FF2B5EF4-FFF2-40B4-BE49-F238E27FC236}">
                <a16:creationId xmlns:a16="http://schemas.microsoft.com/office/drawing/2014/main" id="{5E541518-AF0F-7076-139E-04807F2F80EC}"/>
              </a:ext>
            </a:extLst>
          </p:cNvPr>
          <p:cNvPicPr>
            <a:picLocks noChangeAspect="1"/>
          </p:cNvPicPr>
          <p:nvPr/>
        </p:nvPicPr>
        <p:blipFill rotWithShape="1">
          <a:blip r:embed="rId2"/>
          <a:srcRect r="50181" b="19887"/>
          <a:stretch/>
        </p:blipFill>
        <p:spPr>
          <a:xfrm>
            <a:off x="8730893" y="1246096"/>
            <a:ext cx="5127347" cy="5551181"/>
          </a:xfrm>
          <a:prstGeom prst="rect">
            <a:avLst/>
          </a:prstGeom>
        </p:spPr>
      </p:pic>
      <p:pic>
        <p:nvPicPr>
          <p:cNvPr id="7" name="Picture 6">
            <a:extLst>
              <a:ext uri="{FF2B5EF4-FFF2-40B4-BE49-F238E27FC236}">
                <a16:creationId xmlns:a16="http://schemas.microsoft.com/office/drawing/2014/main" id="{5E541518-AF0F-7076-139E-04807F2F80EC}"/>
              </a:ext>
            </a:extLst>
          </p:cNvPr>
          <p:cNvPicPr>
            <a:picLocks noChangeAspect="1"/>
          </p:cNvPicPr>
          <p:nvPr/>
        </p:nvPicPr>
        <p:blipFill rotWithShape="1">
          <a:blip r:embed="rId2"/>
          <a:srcRect t="81188"/>
          <a:stretch/>
        </p:blipFill>
        <p:spPr>
          <a:xfrm>
            <a:off x="7194166" y="6797277"/>
            <a:ext cx="8322991" cy="1054144"/>
          </a:xfrm>
          <a:prstGeom prst="rect">
            <a:avLst/>
          </a:prstGeom>
        </p:spPr>
      </p:pic>
      <p:sp>
        <p:nvSpPr>
          <p:cNvPr id="4" name="Content Placeholder 7">
            <a:extLst>
              <a:ext uri="{FF2B5EF4-FFF2-40B4-BE49-F238E27FC236}">
                <a16:creationId xmlns:a16="http://schemas.microsoft.com/office/drawing/2014/main" id="{9085345C-E516-77F6-27C1-36D100A07E3C}"/>
              </a:ext>
            </a:extLst>
          </p:cNvPr>
          <p:cNvSpPr>
            <a:spLocks noGrp="1"/>
          </p:cNvSpPr>
          <p:nvPr>
            <p:ph sz="quarter" idx="20"/>
          </p:nvPr>
        </p:nvSpPr>
        <p:spPr>
          <a:xfrm>
            <a:off x="1108026" y="1574800"/>
            <a:ext cx="7477174" cy="6776719"/>
          </a:xfrm>
        </p:spPr>
        <p:txBody>
          <a:bodyPr/>
          <a:lstStyle/>
          <a:p>
            <a:r>
              <a:rPr lang="en-US" sz="2000" dirty="0"/>
              <a:t>In new model development, we are incorporating minerals and materials into GCAM, starting from the power sector and expanding to other sectors</a:t>
            </a:r>
          </a:p>
          <a:p>
            <a:pPr lvl="1"/>
            <a:r>
              <a:rPr lang="en-US" sz="1800" dirty="0"/>
              <a:t>We currently model demands for 12 materials</a:t>
            </a:r>
          </a:p>
          <a:p>
            <a:r>
              <a:rPr lang="en-US" sz="2000" dirty="0"/>
              <a:t>Our modeling incorporates economic feedbacks of minerals and materials supply chains with technology competition in various sectors within the energy system</a:t>
            </a:r>
          </a:p>
          <a:p>
            <a:r>
              <a:rPr lang="en-US" sz="2000" dirty="0"/>
              <a:t>Initial research shows that mineral supply constraints could reduce power sector investments and affect their composition</a:t>
            </a:r>
          </a:p>
          <a:p>
            <a:pPr lvl="1"/>
            <a:r>
              <a:rPr lang="en-US" sz="1800" dirty="0"/>
              <a:t>If future supplies of the 12 materials in the global power sector are constrained to historical growth rates (His), investments in the global power sector through 2050 reduce by 12% relative to an unconstrained supply case. </a:t>
            </a:r>
          </a:p>
          <a:p>
            <a:pPr lvl="1"/>
            <a:r>
              <a:rPr lang="en-US" sz="1800" dirty="0"/>
              <a:t>Under a low-carbon transition, investments reduce by 34%</a:t>
            </a:r>
            <a:endParaRPr lang="en-US" sz="2000" dirty="0"/>
          </a:p>
          <a:p>
            <a:r>
              <a:rPr lang="en-US" sz="2000" dirty="0"/>
              <a:t>Constraints on different minerals could have different implications</a:t>
            </a:r>
          </a:p>
          <a:p>
            <a:pPr lvl="1"/>
            <a:r>
              <a:rPr lang="en-US" sz="1800" dirty="0"/>
              <a:t>A supply constraint on copper would be impactful since copper is used in all power sector technologies</a:t>
            </a:r>
          </a:p>
          <a:p>
            <a:pPr lvl="1"/>
            <a:r>
              <a:rPr lang="en-US" sz="1800" dirty="0"/>
              <a:t>Supply constraints on lithium and graphite could impact storage technologies</a:t>
            </a:r>
          </a:p>
          <a:p>
            <a:endParaRPr lang="en-US" sz="2000" dirty="0"/>
          </a:p>
        </p:txBody>
      </p:sp>
      <p:sp>
        <p:nvSpPr>
          <p:cNvPr id="8" name="Text Box 6">
            <a:extLst>
              <a:ext uri="{FF2B5EF4-FFF2-40B4-BE49-F238E27FC236}">
                <a16:creationId xmlns:a16="http://schemas.microsoft.com/office/drawing/2014/main" id="{2CFBD9A1-4AD2-BCF4-A4C1-800CBA9CFFF6}"/>
              </a:ext>
            </a:extLst>
          </p:cNvPr>
          <p:cNvSpPr txBox="1">
            <a:spLocks noChangeArrowheads="1"/>
          </p:cNvSpPr>
          <p:nvPr/>
        </p:nvSpPr>
        <p:spPr bwMode="auto">
          <a:xfrm>
            <a:off x="730039" y="7897943"/>
            <a:ext cx="8233148" cy="27699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1200" i="1" dirty="0">
                <a:effectLst/>
                <a:latin typeface="+mj-lt"/>
                <a:ea typeface="Times New Roman" panose="02020603050405020304" pitchFamily="18" charset="0"/>
                <a:cs typeface="Times New Roman" panose="02020603050405020304" pitchFamily="18" charset="0"/>
              </a:rPr>
              <a:t>Qiu, Y., Iyer, G., Graham, N., Binsted, M., Wise, M., Patel, P., Yarlagadda, B. Cell Reports Sustainability, Forthcoming</a:t>
            </a:r>
          </a:p>
        </p:txBody>
      </p:sp>
    </p:spTree>
    <p:extLst>
      <p:ext uri="{BB962C8B-B14F-4D97-AF65-F5344CB8AC3E}">
        <p14:creationId xmlns:p14="http://schemas.microsoft.com/office/powerpoint/2010/main" val="263556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F2F0A5-E996-A802-067F-594718741DA3}"/>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3" name="Title 2">
            <a:extLst>
              <a:ext uri="{FF2B5EF4-FFF2-40B4-BE49-F238E27FC236}">
                <a16:creationId xmlns:a16="http://schemas.microsoft.com/office/drawing/2014/main" id="{ECC0DCBA-3F8F-8E00-2AC6-7A139F4ADFB6}"/>
              </a:ext>
            </a:extLst>
          </p:cNvPr>
          <p:cNvSpPr>
            <a:spLocks noGrp="1"/>
          </p:cNvSpPr>
          <p:nvPr>
            <p:ph type="title"/>
          </p:nvPr>
        </p:nvSpPr>
        <p:spPr/>
        <p:txBody>
          <a:bodyPr/>
          <a:lstStyle/>
          <a:p>
            <a:r>
              <a:rPr lang="en-US" dirty="0"/>
              <a:t>Looking ahead: Priority areas for future research and capability developments</a:t>
            </a:r>
          </a:p>
        </p:txBody>
      </p:sp>
      <p:sp>
        <p:nvSpPr>
          <p:cNvPr id="4" name="Content Placeholder 3">
            <a:extLst>
              <a:ext uri="{FF2B5EF4-FFF2-40B4-BE49-F238E27FC236}">
                <a16:creationId xmlns:a16="http://schemas.microsoft.com/office/drawing/2014/main" id="{722279A9-A88A-E661-62CD-3DB11EE1F900}"/>
              </a:ext>
            </a:extLst>
          </p:cNvPr>
          <p:cNvSpPr>
            <a:spLocks noGrp="1"/>
          </p:cNvSpPr>
          <p:nvPr>
            <p:ph sz="quarter" idx="20"/>
          </p:nvPr>
        </p:nvSpPr>
        <p:spPr>
          <a:xfrm>
            <a:off x="1108026" y="1747521"/>
            <a:ext cx="13187094" cy="5796280"/>
          </a:xfrm>
        </p:spPr>
        <p:txBody>
          <a:bodyPr/>
          <a:lstStyle/>
          <a:p>
            <a:r>
              <a:rPr lang="en-US" dirty="0"/>
              <a:t>Improved modeling of trade and its multisectoral implications</a:t>
            </a:r>
          </a:p>
          <a:p>
            <a:pPr lvl="1"/>
            <a:r>
              <a:rPr lang="en-US" dirty="0"/>
              <a:t>E.g. Bilateral trade in energy, materials/minerals, and agricultural commodities</a:t>
            </a:r>
          </a:p>
          <a:p>
            <a:pPr lvl="1"/>
            <a:r>
              <a:rPr lang="en-US" dirty="0"/>
              <a:t>E.g. Macroeconomic implications of trade</a:t>
            </a:r>
          </a:p>
          <a:p>
            <a:endParaRPr lang="en-US" dirty="0"/>
          </a:p>
          <a:p>
            <a:r>
              <a:rPr lang="en-US" dirty="0"/>
              <a:t>Improved modeling of emerging supply chains and resources</a:t>
            </a:r>
          </a:p>
          <a:p>
            <a:pPr marL="1085850" lvl="2" indent="-171450">
              <a:buFont typeface="Arial" panose="020B0604020202020204" pitchFamily="34" charset="0"/>
              <a:buChar char="•"/>
            </a:pPr>
            <a:r>
              <a:rPr lang="en-US" sz="2400" dirty="0"/>
              <a:t>E.g. Expanded set of minerals and materials (e.g. concrete and lumber, carbon fiber), recycling, substitution across materials and their multisectoral implications</a:t>
            </a:r>
          </a:p>
          <a:p>
            <a:endParaRPr lang="en-US" dirty="0"/>
          </a:p>
          <a:p>
            <a:r>
              <a:rPr lang="en-US" dirty="0"/>
              <a:t>Expanded set of stressors and their interactions with trade </a:t>
            </a:r>
          </a:p>
          <a:p>
            <a:pPr lvl="1"/>
            <a:r>
              <a:rPr lang="en-US" dirty="0"/>
              <a:t>E.g. Extreme events such as droughts, wildfires, etc. </a:t>
            </a:r>
          </a:p>
          <a:p>
            <a:pPr lvl="1"/>
            <a:endParaRPr lang="en-US" dirty="0"/>
          </a:p>
        </p:txBody>
      </p:sp>
    </p:spTree>
    <p:extLst>
      <p:ext uri="{BB962C8B-B14F-4D97-AF65-F5344CB8AC3E}">
        <p14:creationId xmlns:p14="http://schemas.microsoft.com/office/powerpoint/2010/main" val="11071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25000"/>
          </a:schemeClr>
        </a:solidFill>
        <a:ln w="19050">
          <a:solidFill>
            <a:schemeClr val="bg2">
              <a:lumMod val="50000"/>
            </a:schemeClr>
          </a:solidFill>
        </a:ln>
      </a:spPr>
      <a:bodyPr wrap="square" lIns="91440" tIns="91440" rIns="91440" bIns="91440" rtlCol="0">
        <a:noAutofit/>
      </a:bodyPr>
      <a:lstStyle>
        <a:defPPr algn="l">
          <a:lnSpc>
            <a:spcPct val="150000"/>
          </a:lnSpc>
          <a:defRPr>
            <a:solidFill>
              <a:schemeClr val="tx1"/>
            </a:solidFill>
          </a:defRPr>
        </a:defPPr>
      </a:lstStyle>
    </a:spDef>
  </a:objectDefaults>
  <a:extraClrSchemeLst/>
  <a:extLst>
    <a:ext uri="{05A4C25C-085E-4340-85A3-A5531E510DB2}">
      <thm15:themeFamily xmlns:thm15="http://schemas.microsoft.com/office/thememl/2012/main" name="PNNL_Plain.potx" id="{0782FAF7-70BE-4A7B-A9AB-04CE0CD8A8DE}" vid="{2CD97732-1318-4B64-80C1-95496D5ABA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66995F7964B547AC9E3DC8730E1528" ma:contentTypeVersion="0" ma:contentTypeDescription="Create a new document." ma:contentTypeScope="" ma:versionID="3a1ef13e5208b74ae0fa7151124ed32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FE31D6-0B5D-4868-B365-F68FAC8BA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79DA2AF-2EED-4F8D-AB4C-EABC16DE7C06}">
  <ds:schemaRefs>
    <ds:schemaRef ds:uri="http://schemas.microsoft.com/sharepoint/v3/contenttype/forms"/>
  </ds:schemaRefs>
</ds:datastoreItem>
</file>

<file path=customXml/itemProps3.xml><?xml version="1.0" encoding="utf-8"?>
<ds:datastoreItem xmlns:ds="http://schemas.openxmlformats.org/officeDocument/2006/customXml" ds:itemID="{09FF70A3-7C34-42AF-957D-62EC1DC3A3C0}">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PNNL_Option_4</Template>
  <TotalTime>45829</TotalTime>
  <Words>1089</Words>
  <Application>Microsoft Office PowerPoint</Application>
  <PresentationFormat>Custom</PresentationFormat>
  <Paragraphs>92</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PNNL_Option_4</vt:lpstr>
      <vt:lpstr>Regional Teleconnections and Multisector Dynamics: insights from ongoing research and future directions</vt:lpstr>
      <vt:lpstr>Regional teleconnections are caused by globally traded energy, agricultural, and other commodities</vt:lpstr>
      <vt:lpstr>For example, regional teleconnections through minerals trade could affect future evolution of the energy system</vt:lpstr>
      <vt:lpstr>For example, regional teleconnections through minerals trade could affect future evolution of the energy system</vt:lpstr>
      <vt:lpstr>GCIMS Major Experiment 2: Science question</vt:lpstr>
      <vt:lpstr>Example 1: Detailed modeling of Natural gas trade within a multisectoral context</vt:lpstr>
      <vt:lpstr>Example 2: Modeling and analysis of Virtual water trade</vt:lpstr>
      <vt:lpstr>Example 3: Modeling of minerals and materials</vt:lpstr>
      <vt:lpstr>Looking ahead: Priority areas for future research and capability developments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Timothy</dc:creator>
  <cp:lastModifiedBy>Iyer, Gokul C</cp:lastModifiedBy>
  <cp:revision>579</cp:revision>
  <dcterms:created xsi:type="dcterms:W3CDTF">2019-10-01T15:57:21Z</dcterms:created>
  <dcterms:modified xsi:type="dcterms:W3CDTF">2024-08-07T14:06:57Z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0x0101008166995F7964B547AC9E3DC8730E1528</vt:lpwstr>
  </property>
</Properties>
</file>