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1" r:id="rId2"/>
  </p:sldMasterIdLst>
  <p:notesMasterIdLst>
    <p:notesMasterId r:id="rId17"/>
  </p:notesMasterIdLst>
  <p:handoutMasterIdLst>
    <p:handoutMasterId r:id="rId18"/>
  </p:handoutMasterIdLst>
  <p:sldIdLst>
    <p:sldId id="303" r:id="rId3"/>
    <p:sldId id="341" r:id="rId4"/>
    <p:sldId id="361" r:id="rId5"/>
    <p:sldId id="319" r:id="rId6"/>
    <p:sldId id="363" r:id="rId7"/>
    <p:sldId id="362" r:id="rId8"/>
    <p:sldId id="356" r:id="rId9"/>
    <p:sldId id="353" r:id="rId10"/>
    <p:sldId id="358" r:id="rId11"/>
    <p:sldId id="368" r:id="rId12"/>
    <p:sldId id="370" r:id="rId13"/>
    <p:sldId id="369" r:id="rId14"/>
    <p:sldId id="371" r:id="rId15"/>
    <p:sldId id="367" r:id="rId16"/>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B953"/>
    <a:srgbClr val="8DB458"/>
    <a:srgbClr val="3F3F8B"/>
    <a:srgbClr val="009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89133" autoAdjust="0"/>
  </p:normalViewPr>
  <p:slideViewPr>
    <p:cSldViewPr>
      <p:cViewPr varScale="1">
        <p:scale>
          <a:sx n="66" d="100"/>
          <a:sy n="66" d="100"/>
        </p:scale>
        <p:origin x="1542"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84"/>
    </p:cViewPr>
  </p:sorterViewPr>
  <p:notesViewPr>
    <p:cSldViewPr>
      <p:cViewPr varScale="1">
        <p:scale>
          <a:sx n="56" d="100"/>
          <a:sy n="56" d="100"/>
        </p:scale>
        <p:origin x="-1812" y="-96"/>
      </p:cViewPr>
      <p:guideLst>
        <p:guide orient="horz" pos="2924"/>
        <p:guide pos="220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707" tIns="46353" rIns="92707" bIns="46353"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56552" y="0"/>
            <a:ext cx="3026833" cy="464185"/>
          </a:xfrm>
          <a:prstGeom prst="rect">
            <a:avLst/>
          </a:prstGeom>
        </p:spPr>
        <p:txBody>
          <a:bodyPr vert="horz" lIns="92707" tIns="46353" rIns="92707" bIns="46353" rtlCol="0"/>
          <a:lstStyle>
            <a:lvl1pPr algn="r" fontAlgn="auto">
              <a:spcBef>
                <a:spcPts val="0"/>
              </a:spcBef>
              <a:spcAft>
                <a:spcPts val="0"/>
              </a:spcAft>
              <a:defRPr sz="1200">
                <a:latin typeface="+mn-lt"/>
              </a:defRPr>
            </a:lvl1pPr>
          </a:lstStyle>
          <a:p>
            <a:pPr>
              <a:defRPr/>
            </a:pPr>
            <a:fld id="{617568FB-9B8C-4931-8438-81367009CEE8}" type="datetimeFigureOut">
              <a:rPr lang="en-US"/>
              <a:pPr>
                <a:defRPr/>
              </a:pPr>
              <a:t>6/5/2017</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707" tIns="46353" rIns="92707" bIns="46353"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56552" y="8817904"/>
            <a:ext cx="3026833" cy="464185"/>
          </a:xfrm>
          <a:prstGeom prst="rect">
            <a:avLst/>
          </a:prstGeom>
        </p:spPr>
        <p:txBody>
          <a:bodyPr vert="horz" lIns="92707" tIns="46353" rIns="92707" bIns="46353" rtlCol="0" anchor="b"/>
          <a:lstStyle>
            <a:lvl1pPr algn="r" fontAlgn="auto">
              <a:spcBef>
                <a:spcPts val="0"/>
              </a:spcBef>
              <a:spcAft>
                <a:spcPts val="0"/>
              </a:spcAft>
              <a:defRPr sz="1200">
                <a:latin typeface="+mn-lt"/>
              </a:defRPr>
            </a:lvl1pPr>
          </a:lstStyle>
          <a:p>
            <a:pPr>
              <a:defRPr/>
            </a:pPr>
            <a:fld id="{40C7644D-2E51-4450-9271-8DEF1FE71C5C}" type="slidenum">
              <a:rPr lang="en-US"/>
              <a:pPr>
                <a:defRPr/>
              </a:pPr>
              <a:t>‹#›</a:t>
            </a:fld>
            <a:endParaRPr lang="en-US"/>
          </a:p>
        </p:txBody>
      </p:sp>
    </p:spTree>
    <p:extLst>
      <p:ext uri="{BB962C8B-B14F-4D97-AF65-F5344CB8AC3E}">
        <p14:creationId xmlns:p14="http://schemas.microsoft.com/office/powerpoint/2010/main" val="2013368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707" tIns="46353" rIns="92707" bIns="46353"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56552" y="0"/>
            <a:ext cx="3026833" cy="464185"/>
          </a:xfrm>
          <a:prstGeom prst="rect">
            <a:avLst/>
          </a:prstGeom>
        </p:spPr>
        <p:txBody>
          <a:bodyPr vert="horz" lIns="92707" tIns="46353" rIns="92707" bIns="46353" rtlCol="0"/>
          <a:lstStyle>
            <a:lvl1pPr algn="r" fontAlgn="auto">
              <a:spcBef>
                <a:spcPts val="0"/>
              </a:spcBef>
              <a:spcAft>
                <a:spcPts val="0"/>
              </a:spcAft>
              <a:defRPr sz="1200">
                <a:latin typeface="+mn-lt"/>
              </a:defRPr>
            </a:lvl1pPr>
          </a:lstStyle>
          <a:p>
            <a:pPr>
              <a:defRPr/>
            </a:pPr>
            <a:fld id="{DD15D4A9-FF8D-43FE-A763-544D657C8213}" type="datetimeFigureOut">
              <a:rPr lang="en-US"/>
              <a:pPr>
                <a:defRPr/>
              </a:pPr>
              <a:t>6/5/2017</a:t>
            </a:fld>
            <a:endParaRPr lang="en-US"/>
          </a:p>
        </p:txBody>
      </p:sp>
      <p:sp>
        <p:nvSpPr>
          <p:cNvPr id="4" name="Slide Image Placeholder 3"/>
          <p:cNvSpPr>
            <a:spLocks noGrp="1" noRot="1" noChangeAspect="1"/>
          </p:cNvSpPr>
          <p:nvPr>
            <p:ph type="sldImg" idx="2"/>
          </p:nvPr>
        </p:nvSpPr>
        <p:spPr>
          <a:xfrm>
            <a:off x="1171575" y="695325"/>
            <a:ext cx="4641850" cy="3481388"/>
          </a:xfrm>
          <a:prstGeom prst="rect">
            <a:avLst/>
          </a:prstGeom>
          <a:noFill/>
          <a:ln w="12700">
            <a:solidFill>
              <a:prstClr val="black"/>
            </a:solidFill>
          </a:ln>
        </p:spPr>
        <p:txBody>
          <a:bodyPr vert="horz" lIns="92707" tIns="46353" rIns="92707" bIns="46353" rtlCol="0" anchor="ctr"/>
          <a:lstStyle/>
          <a:p>
            <a:pPr lvl="0"/>
            <a:endParaRPr lang="en-US" noProof="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707" tIns="46353" rIns="92707" bIns="4635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17904"/>
            <a:ext cx="3026833" cy="464185"/>
          </a:xfrm>
          <a:prstGeom prst="rect">
            <a:avLst/>
          </a:prstGeom>
        </p:spPr>
        <p:txBody>
          <a:bodyPr vert="horz" lIns="92707" tIns="46353" rIns="92707" bIns="46353"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56552" y="8817904"/>
            <a:ext cx="3026833" cy="464185"/>
          </a:xfrm>
          <a:prstGeom prst="rect">
            <a:avLst/>
          </a:prstGeom>
        </p:spPr>
        <p:txBody>
          <a:bodyPr vert="horz" lIns="92707" tIns="46353" rIns="92707" bIns="46353" rtlCol="0" anchor="b"/>
          <a:lstStyle>
            <a:lvl1pPr algn="r" fontAlgn="auto">
              <a:spcBef>
                <a:spcPts val="0"/>
              </a:spcBef>
              <a:spcAft>
                <a:spcPts val="0"/>
              </a:spcAft>
              <a:defRPr sz="1200">
                <a:latin typeface="+mn-lt"/>
              </a:defRPr>
            </a:lvl1pPr>
          </a:lstStyle>
          <a:p>
            <a:pPr>
              <a:defRPr/>
            </a:pPr>
            <a:fld id="{76C62113-6BAB-4D5A-915F-9C023D5540E3}" type="slidenum">
              <a:rPr lang="en-US"/>
              <a:pPr>
                <a:defRPr/>
              </a:pPr>
              <a:t>‹#›</a:t>
            </a:fld>
            <a:endParaRPr lang="en-US"/>
          </a:p>
        </p:txBody>
      </p:sp>
    </p:spTree>
    <p:extLst>
      <p:ext uri="{BB962C8B-B14F-4D97-AF65-F5344CB8AC3E}">
        <p14:creationId xmlns:p14="http://schemas.microsoft.com/office/powerpoint/2010/main" val="23016523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F8EEDD83-B8C3-4627-AC0D-692760755E02}" type="slidenum">
              <a:rPr lang="en-US" smtClean="0"/>
              <a:pPr eaLnBrk="0" fontAlgn="base" hangingPunct="0">
                <a:spcBef>
                  <a:spcPct val="0"/>
                </a:spcBef>
                <a:spcAft>
                  <a:spcPct val="0"/>
                </a:spcAft>
                <a:defRPr/>
              </a:pPr>
              <a:t>1</a:t>
            </a:fld>
            <a:endParaRPr lang="en-US" smtClean="0"/>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2576871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1AF3E481-DB5C-4919-B974-819DC1ADA63E}" type="slidenum">
              <a:rPr lang="en-US" smtClean="0"/>
              <a:pPr>
                <a:defRPr/>
              </a:pPr>
              <a:t>13</a:t>
            </a:fld>
            <a:endParaRPr lang="en-US" smtClean="0"/>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6941" indent="-226941"/>
            <a:endParaRPr lang="en-US" dirty="0" smtClean="0"/>
          </a:p>
        </p:txBody>
      </p:sp>
    </p:spTree>
    <p:extLst>
      <p:ext uri="{BB962C8B-B14F-4D97-AF65-F5344CB8AC3E}">
        <p14:creationId xmlns:p14="http://schemas.microsoft.com/office/powerpoint/2010/main" val="428552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1AF3E481-DB5C-4919-B974-819DC1ADA63E}" type="slidenum">
              <a:rPr lang="en-US" smtClean="0"/>
              <a:pPr>
                <a:defRPr/>
              </a:pPr>
              <a:t>14</a:t>
            </a:fld>
            <a:endParaRPr lang="en-US" smtClean="0"/>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6941" indent="-226941"/>
            <a:r>
              <a:rPr lang="en-US" dirty="0" smtClean="0"/>
              <a:t>I think an additional slide showing a bit more detail about the evolution of this program would be helpful.  Maybe split out the background slide and then you’ll be able to incorporate more information about the types of research in each of the predecessor activities</a:t>
            </a:r>
            <a:r>
              <a:rPr lang="en-US" baseline="0" dirty="0" smtClean="0"/>
              <a:t> and other unique aspects?  This might even include the % renewal rate, etc.</a:t>
            </a:r>
            <a:endParaRPr lang="en-US" dirty="0" smtClean="0"/>
          </a:p>
        </p:txBody>
      </p:sp>
    </p:spTree>
    <p:extLst>
      <p:ext uri="{BB962C8B-B14F-4D97-AF65-F5344CB8AC3E}">
        <p14:creationId xmlns:p14="http://schemas.microsoft.com/office/powerpoint/2010/main" val="920915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1AF3E481-DB5C-4919-B974-819DC1ADA63E}" type="slidenum">
              <a:rPr lang="en-US" smtClean="0"/>
              <a:pPr>
                <a:defRPr/>
              </a:pPr>
              <a:t>2</a:t>
            </a:fld>
            <a:endParaRPr lang="en-US" smtClean="0"/>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6941" indent="-226941"/>
            <a:endParaRPr lang="en-US" dirty="0" smtClean="0"/>
          </a:p>
        </p:txBody>
      </p:sp>
    </p:spTree>
    <p:extLst>
      <p:ext uri="{BB962C8B-B14F-4D97-AF65-F5344CB8AC3E}">
        <p14:creationId xmlns:p14="http://schemas.microsoft.com/office/powerpoint/2010/main" val="3643364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1AF3E481-DB5C-4919-B974-819DC1ADA63E}" type="slidenum">
              <a:rPr lang="en-US" smtClean="0"/>
              <a:pPr>
                <a:defRPr/>
              </a:pPr>
              <a:t>3</a:t>
            </a:fld>
            <a:endParaRPr lang="en-US" smtClean="0"/>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6941" indent="-226941"/>
            <a:endParaRPr lang="en-US" dirty="0" smtClean="0"/>
          </a:p>
        </p:txBody>
      </p:sp>
    </p:spTree>
    <p:extLst>
      <p:ext uri="{BB962C8B-B14F-4D97-AF65-F5344CB8AC3E}">
        <p14:creationId xmlns:p14="http://schemas.microsoft.com/office/powerpoint/2010/main" val="445741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1AF3E481-DB5C-4919-B974-819DC1ADA63E}" type="slidenum">
              <a:rPr lang="en-US" smtClean="0"/>
              <a:pPr>
                <a:defRPr/>
              </a:pPr>
              <a:t>4</a:t>
            </a:fld>
            <a:endParaRPr lang="en-US" smtClean="0"/>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6941" indent="-226941"/>
            <a:endParaRPr lang="en-US" dirty="0" smtClean="0"/>
          </a:p>
        </p:txBody>
      </p:sp>
    </p:spTree>
    <p:extLst>
      <p:ext uri="{BB962C8B-B14F-4D97-AF65-F5344CB8AC3E}">
        <p14:creationId xmlns:p14="http://schemas.microsoft.com/office/powerpoint/2010/main" val="3252491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1AF3E481-DB5C-4919-B974-819DC1ADA63E}" type="slidenum">
              <a:rPr lang="en-US" smtClean="0"/>
              <a:pPr>
                <a:defRPr/>
              </a:pPr>
              <a:t>5</a:t>
            </a:fld>
            <a:endParaRPr lang="en-US" smtClean="0"/>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6941" indent="-226941"/>
            <a:endParaRPr lang="en-US" dirty="0" smtClean="0"/>
          </a:p>
        </p:txBody>
      </p:sp>
    </p:spTree>
    <p:extLst>
      <p:ext uri="{BB962C8B-B14F-4D97-AF65-F5344CB8AC3E}">
        <p14:creationId xmlns:p14="http://schemas.microsoft.com/office/powerpoint/2010/main" val="1066226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1AF3E481-DB5C-4919-B974-819DC1ADA63E}" type="slidenum">
              <a:rPr lang="en-US" smtClean="0"/>
              <a:pPr>
                <a:defRPr/>
              </a:pPr>
              <a:t>6</a:t>
            </a:fld>
            <a:endParaRPr lang="en-US" smtClean="0"/>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6941" indent="-226941"/>
            <a:endParaRPr lang="en-US" dirty="0" smtClean="0"/>
          </a:p>
        </p:txBody>
      </p:sp>
    </p:spTree>
    <p:extLst>
      <p:ext uri="{BB962C8B-B14F-4D97-AF65-F5344CB8AC3E}">
        <p14:creationId xmlns:p14="http://schemas.microsoft.com/office/powerpoint/2010/main" val="223014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1AF3E481-DB5C-4919-B974-819DC1ADA63E}" type="slidenum">
              <a:rPr lang="en-US" smtClean="0"/>
              <a:pPr>
                <a:defRPr/>
              </a:pPr>
              <a:t>10</a:t>
            </a:fld>
            <a:endParaRPr lang="en-US" smtClean="0"/>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6941" indent="-226941"/>
            <a:endParaRPr lang="en-US" dirty="0" smtClean="0"/>
          </a:p>
        </p:txBody>
      </p:sp>
    </p:spTree>
    <p:extLst>
      <p:ext uri="{BB962C8B-B14F-4D97-AF65-F5344CB8AC3E}">
        <p14:creationId xmlns:p14="http://schemas.microsoft.com/office/powerpoint/2010/main" val="3693419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1AF3E481-DB5C-4919-B974-819DC1ADA63E}" type="slidenum">
              <a:rPr lang="en-US" smtClean="0"/>
              <a:pPr>
                <a:defRPr/>
              </a:pPr>
              <a:t>11</a:t>
            </a:fld>
            <a:endParaRPr lang="en-US" smtClean="0"/>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6941" indent="-226941"/>
            <a:endParaRPr lang="en-US" dirty="0" smtClean="0"/>
          </a:p>
        </p:txBody>
      </p:sp>
    </p:spTree>
    <p:extLst>
      <p:ext uri="{BB962C8B-B14F-4D97-AF65-F5344CB8AC3E}">
        <p14:creationId xmlns:p14="http://schemas.microsoft.com/office/powerpoint/2010/main" val="4243252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1AF3E481-DB5C-4919-B974-819DC1ADA63E}" type="slidenum">
              <a:rPr lang="en-US" smtClean="0"/>
              <a:pPr>
                <a:defRPr/>
              </a:pPr>
              <a:t>12</a:t>
            </a:fld>
            <a:endParaRPr lang="en-US" smtClean="0"/>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6941" indent="-226941"/>
            <a:endParaRPr lang="en-US" dirty="0" smtClean="0"/>
          </a:p>
        </p:txBody>
      </p:sp>
    </p:spTree>
    <p:extLst>
      <p:ext uri="{BB962C8B-B14F-4D97-AF65-F5344CB8AC3E}">
        <p14:creationId xmlns:p14="http://schemas.microsoft.com/office/powerpoint/2010/main" val="770557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753FEA0-74F8-4910-9A2E-E6434EDC14B4}" type="datetimeFigureOut">
              <a:rPr lang="en-US"/>
              <a:pPr>
                <a:defRPr/>
              </a:pPr>
              <a:t>6/5/2017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D0C7DE-6A6F-452A-93EA-932A2A7787A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BD83E2E-5FBC-4C2A-9C80-DFDD5EB53C17}" type="datetimeFigureOut">
              <a:rPr lang="en-US"/>
              <a:pPr>
                <a:defRPr/>
              </a:pPr>
              <a:t>6/5/2017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CDB2CB-AD75-4817-AF45-05AFDC9C35D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040224-3234-4FD7-B5A8-72F61373AF00}" type="datetimeFigureOut">
              <a:rPr lang="en-US"/>
              <a:pPr>
                <a:defRPr/>
              </a:pPr>
              <a:t>6/5/2017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8B2507-816A-4355-8331-4E16D7FBC96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8811998-1C25-4E04-8B37-1C26CCA6844D}" type="datetimeFigureOut">
              <a:rPr lang="en-US"/>
              <a:pPr>
                <a:defRPr/>
              </a:pPr>
              <a:t>6/5/2017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1B529C-FBB9-4B3D-B48A-F0D7EF93C7F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21" descr="clouds.png"/>
          <p:cNvPicPr>
            <a:picLocks noChangeAspect="1"/>
          </p:cNvPicPr>
          <p:nvPr userDrawn="1"/>
        </p:nvPicPr>
        <p:blipFill>
          <a:blip r:embed="rId2" cstate="print"/>
          <a:srcRect l="19649" t="20390" r="16382" b="14767"/>
          <a:stretch>
            <a:fillRect/>
          </a:stretch>
        </p:blipFill>
        <p:spPr bwMode="auto">
          <a:xfrm>
            <a:off x="0" y="1211263"/>
            <a:ext cx="1150938" cy="1184275"/>
          </a:xfrm>
          <a:prstGeom prst="rect">
            <a:avLst/>
          </a:prstGeom>
          <a:noFill/>
          <a:ln w="9525">
            <a:noFill/>
            <a:miter lim="800000"/>
            <a:headEnd/>
            <a:tailEnd/>
          </a:ln>
        </p:spPr>
      </p:pic>
      <p:grpSp>
        <p:nvGrpSpPr>
          <p:cNvPr id="5" name="Group 17"/>
          <p:cNvGrpSpPr>
            <a:grpSpLocks/>
          </p:cNvGrpSpPr>
          <p:nvPr userDrawn="1"/>
        </p:nvGrpSpPr>
        <p:grpSpPr bwMode="auto">
          <a:xfrm>
            <a:off x="0" y="6056313"/>
            <a:ext cx="9145588" cy="806450"/>
            <a:chOff x="0" y="6634186"/>
            <a:chExt cx="9145770" cy="228600"/>
          </a:xfrm>
        </p:grpSpPr>
        <p:sp>
          <p:nvSpPr>
            <p:cNvPr id="6" name="Rectangle 15"/>
            <p:cNvSpPr/>
            <p:nvPr userDrawn="1"/>
          </p:nvSpPr>
          <p:spPr bwMode="auto">
            <a:xfrm>
              <a:off x="2360660" y="6634186"/>
              <a:ext cx="6785110"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en-US"/>
            </a:p>
          </p:txBody>
        </p:sp>
        <p:sp>
          <p:nvSpPr>
            <p:cNvPr id="7" name="Rectangle 16"/>
            <p:cNvSpPr/>
            <p:nvPr userDrawn="1"/>
          </p:nvSpPr>
          <p:spPr bwMode="auto">
            <a:xfrm>
              <a:off x="0" y="6634186"/>
              <a:ext cx="2333671"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en-US"/>
            </a:p>
          </p:txBody>
        </p:sp>
      </p:grpSp>
      <p:sp>
        <p:nvSpPr>
          <p:cNvPr id="8" name="TextBox 44"/>
          <p:cNvSpPr txBox="1"/>
          <p:nvPr userDrawn="1"/>
        </p:nvSpPr>
        <p:spPr>
          <a:xfrm>
            <a:off x="2362200" y="6172200"/>
            <a:ext cx="1504950" cy="590550"/>
          </a:xfrm>
          <a:prstGeom prst="rect">
            <a:avLst/>
          </a:prstGeom>
          <a:noFill/>
        </p:spPr>
        <p:txBody>
          <a:bodyPr>
            <a:spAutoFit/>
          </a:bodyPr>
          <a:lstStyle/>
          <a:p>
            <a:pPr eaLnBrk="0" fontAlgn="auto" hangingPunct="0">
              <a:lnSpc>
                <a:spcPct val="90000"/>
              </a:lnSpc>
              <a:spcBef>
                <a:spcPts val="0"/>
              </a:spcBef>
              <a:spcAft>
                <a:spcPts val="0"/>
              </a:spcAft>
              <a:defRPr/>
            </a:pPr>
            <a:r>
              <a:rPr lang="en-US" b="1" dirty="0">
                <a:solidFill>
                  <a:schemeClr val="bg1"/>
                </a:solidFill>
                <a:latin typeface="+mn-lt"/>
              </a:rPr>
              <a:t>Office </a:t>
            </a:r>
            <a:br>
              <a:rPr lang="en-US" b="1" dirty="0">
                <a:solidFill>
                  <a:schemeClr val="bg1"/>
                </a:solidFill>
                <a:latin typeface="+mn-lt"/>
              </a:rPr>
            </a:br>
            <a:r>
              <a:rPr lang="en-US" b="1" dirty="0">
                <a:solidFill>
                  <a:schemeClr val="bg1"/>
                </a:solidFill>
                <a:latin typeface="+mn-lt"/>
              </a:rPr>
              <a:t>of Science</a:t>
            </a:r>
          </a:p>
        </p:txBody>
      </p:sp>
      <p:sp>
        <p:nvSpPr>
          <p:cNvPr id="9" name="TextBox 46"/>
          <p:cNvSpPr txBox="1"/>
          <p:nvPr userDrawn="1"/>
        </p:nvSpPr>
        <p:spPr>
          <a:xfrm>
            <a:off x="5362575" y="6305550"/>
            <a:ext cx="3629025" cy="425450"/>
          </a:xfrm>
          <a:prstGeom prst="rect">
            <a:avLst/>
          </a:prstGeom>
          <a:noFill/>
        </p:spPr>
        <p:txBody>
          <a:bodyPr>
            <a:spAutoFit/>
          </a:bodyPr>
          <a:lstStyle/>
          <a:p>
            <a:pPr algn="r" eaLnBrk="0" fontAlgn="auto" hangingPunct="0">
              <a:lnSpc>
                <a:spcPct val="90000"/>
              </a:lnSpc>
              <a:spcBef>
                <a:spcPts val="0"/>
              </a:spcBef>
              <a:spcAft>
                <a:spcPts val="0"/>
              </a:spcAft>
              <a:defRPr/>
            </a:pPr>
            <a:r>
              <a:rPr lang="en-US" sz="1200" b="1" dirty="0">
                <a:solidFill>
                  <a:schemeClr val="bg1"/>
                </a:solidFill>
                <a:latin typeface="+mn-lt"/>
              </a:rPr>
              <a:t>Office of Biological </a:t>
            </a:r>
            <a:br>
              <a:rPr lang="en-US" sz="1200" b="1" dirty="0">
                <a:solidFill>
                  <a:schemeClr val="bg1"/>
                </a:solidFill>
                <a:latin typeface="+mn-lt"/>
              </a:rPr>
            </a:br>
            <a:r>
              <a:rPr lang="en-US" sz="1200" b="1" dirty="0">
                <a:solidFill>
                  <a:schemeClr val="bg1"/>
                </a:solidFill>
                <a:latin typeface="+mn-lt"/>
              </a:rPr>
              <a:t>and Environmental Research</a:t>
            </a:r>
          </a:p>
        </p:txBody>
      </p:sp>
      <p:pic>
        <p:nvPicPr>
          <p:cNvPr id="10" name="Picture 18" descr="New_DOE_Logo_BLACK.png"/>
          <p:cNvPicPr>
            <a:picLocks noChangeAspect="1"/>
          </p:cNvPicPr>
          <p:nvPr userDrawn="1"/>
        </p:nvPicPr>
        <p:blipFill>
          <a:blip r:embed="rId3" cstate="print"/>
          <a:srcRect/>
          <a:stretch>
            <a:fillRect/>
          </a:stretch>
        </p:blipFill>
        <p:spPr bwMode="auto">
          <a:xfrm>
            <a:off x="150813" y="6229350"/>
            <a:ext cx="2070100" cy="498475"/>
          </a:xfrm>
          <a:prstGeom prst="rect">
            <a:avLst/>
          </a:prstGeom>
          <a:noFill/>
          <a:ln w="9525">
            <a:noFill/>
            <a:miter lim="800000"/>
            <a:headEnd/>
            <a:tailEnd/>
          </a:ln>
        </p:spPr>
      </p:pic>
      <p:pic>
        <p:nvPicPr>
          <p:cNvPr id="11" name="Picture 38" descr="pict1.png"/>
          <p:cNvPicPr>
            <a:picLocks noChangeAspect="1"/>
          </p:cNvPicPr>
          <p:nvPr userDrawn="1"/>
        </p:nvPicPr>
        <p:blipFill>
          <a:blip r:embed="rId4" cstate="print"/>
          <a:srcRect l="9306" b="6178"/>
          <a:stretch>
            <a:fillRect/>
          </a:stretch>
        </p:blipFill>
        <p:spPr bwMode="auto">
          <a:xfrm>
            <a:off x="0" y="0"/>
            <a:ext cx="1154113" cy="1182688"/>
          </a:xfrm>
          <a:prstGeom prst="rect">
            <a:avLst/>
          </a:prstGeom>
          <a:noFill/>
          <a:ln w="9525">
            <a:noFill/>
            <a:miter lim="800000"/>
            <a:headEnd/>
            <a:tailEnd/>
          </a:ln>
        </p:spPr>
      </p:pic>
      <p:pic>
        <p:nvPicPr>
          <p:cNvPr id="12" name="Picture 40" descr="pict3.png"/>
          <p:cNvPicPr>
            <a:picLocks noChangeAspect="1"/>
          </p:cNvPicPr>
          <p:nvPr userDrawn="1"/>
        </p:nvPicPr>
        <p:blipFill>
          <a:blip r:embed="rId5" cstate="print">
            <a:lum bright="14000" contrast="38000"/>
          </a:blip>
          <a:srcRect l="9306" b="6711"/>
          <a:stretch>
            <a:fillRect/>
          </a:stretch>
        </p:blipFill>
        <p:spPr bwMode="auto">
          <a:xfrm>
            <a:off x="0" y="3633788"/>
            <a:ext cx="1162050" cy="1174750"/>
          </a:xfrm>
          <a:prstGeom prst="rect">
            <a:avLst/>
          </a:prstGeom>
          <a:noFill/>
          <a:ln w="9525">
            <a:noFill/>
            <a:miter lim="800000"/>
            <a:headEnd/>
            <a:tailEnd/>
          </a:ln>
        </p:spPr>
      </p:pic>
      <p:pic>
        <p:nvPicPr>
          <p:cNvPr id="13" name="Picture 14" descr="procholorococcus marinus cropped.tif"/>
          <p:cNvPicPr>
            <a:picLocks noChangeAspect="1"/>
          </p:cNvPicPr>
          <p:nvPr userDrawn="1"/>
        </p:nvPicPr>
        <p:blipFill>
          <a:blip r:embed="rId6" cstate="print"/>
          <a:srcRect l="40152" t="17851" r="5042" b="1501"/>
          <a:stretch>
            <a:fillRect/>
          </a:stretch>
        </p:blipFill>
        <p:spPr bwMode="auto">
          <a:xfrm>
            <a:off x="0" y="4843463"/>
            <a:ext cx="1160463" cy="1176337"/>
          </a:xfrm>
          <a:prstGeom prst="rect">
            <a:avLst/>
          </a:prstGeom>
          <a:noFill/>
          <a:ln w="9525">
            <a:noFill/>
            <a:miter lim="800000"/>
            <a:headEnd/>
            <a:tailEnd/>
          </a:ln>
        </p:spPr>
      </p:pic>
      <p:pic>
        <p:nvPicPr>
          <p:cNvPr id="14" name="Picture 23" descr="129762-97_face.png"/>
          <p:cNvPicPr>
            <a:picLocks noChangeAspect="1"/>
          </p:cNvPicPr>
          <p:nvPr userDrawn="1"/>
        </p:nvPicPr>
        <p:blipFill>
          <a:blip r:embed="rId7" cstate="print"/>
          <a:srcRect l="33418" t="12767" r="33000" b="52560"/>
          <a:stretch>
            <a:fillRect/>
          </a:stretch>
        </p:blipFill>
        <p:spPr bwMode="auto">
          <a:xfrm>
            <a:off x="0" y="2424113"/>
            <a:ext cx="1157288" cy="1181100"/>
          </a:xfrm>
          <a:prstGeom prst="rect">
            <a:avLst/>
          </a:prstGeom>
          <a:noFill/>
          <a:ln w="9525">
            <a:noFill/>
            <a:miter lim="800000"/>
            <a:headEnd/>
            <a:tailEnd/>
          </a:ln>
        </p:spPr>
      </p:pic>
      <p:sp>
        <p:nvSpPr>
          <p:cNvPr id="160991" name="Rectangle 223"/>
          <p:cNvSpPr>
            <a:spLocks noGrp="1" noChangeArrowheads="1"/>
          </p:cNvSpPr>
          <p:nvPr>
            <p:ph type="subTitle" idx="1"/>
          </p:nvPr>
        </p:nvSpPr>
        <p:spPr>
          <a:xfrm>
            <a:off x="1317330" y="2700382"/>
            <a:ext cx="3073400" cy="646331"/>
          </a:xfrm>
        </p:spPr>
        <p:txBody>
          <a:bodyPr/>
          <a:lstStyle>
            <a:lvl1pPr marL="0" indent="0" algn="l">
              <a:buFont typeface="Symbol" pitchFamily="18" charset="2"/>
              <a:buNone/>
              <a:defRPr sz="2000"/>
            </a:lvl1pPr>
          </a:lstStyle>
          <a:p>
            <a:r>
              <a:rPr lang="en-US" dirty="0"/>
              <a:t>Click to edit Master subtitle style</a:t>
            </a:r>
          </a:p>
        </p:txBody>
      </p:sp>
      <p:sp>
        <p:nvSpPr>
          <p:cNvPr id="36" name="Title 35"/>
          <p:cNvSpPr>
            <a:spLocks noGrp="1"/>
          </p:cNvSpPr>
          <p:nvPr>
            <p:ph type="title"/>
          </p:nvPr>
        </p:nvSpPr>
        <p:spPr>
          <a:xfrm>
            <a:off x="1317329" y="1102891"/>
            <a:ext cx="6377629" cy="929485"/>
          </a:xfrm>
        </p:spPr>
        <p:txBody>
          <a:bodyPr/>
          <a:lstStyle>
            <a:lvl1pPr>
              <a:defRPr sz="3200" b="1">
                <a:solidFill>
                  <a:schemeClr val="bg2">
                    <a:lumMod val="10000"/>
                  </a:schemeClr>
                </a:solidFill>
                <a:latin typeface="+mn-lt"/>
              </a:defRPr>
            </a:lvl1pPr>
          </a:lstStyle>
          <a:p>
            <a:r>
              <a:rPr lang="en-US" dirty="0" smtClean="0"/>
              <a:t>Click to edit Master title style</a:t>
            </a:r>
            <a:endParaRPr lang="en-US" dirty="0"/>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3" name="Rectangle 7"/>
          <p:cNvSpPr/>
          <p:nvPr userDrawn="1"/>
        </p:nvSpPr>
        <p:spPr bwMode="auto">
          <a:xfrm>
            <a:off x="2360613"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en-US"/>
          </a:p>
        </p:txBody>
      </p:sp>
      <p:sp>
        <p:nvSpPr>
          <p:cNvPr id="4" name="Rectangle 8"/>
          <p:cNvSpPr/>
          <p:nvPr userDrawn="1"/>
        </p:nvSpPr>
        <p:spPr bwMode="auto">
          <a:xfrm>
            <a:off x="0" y="6634163"/>
            <a:ext cx="233362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en-US"/>
          </a:p>
        </p:txBody>
      </p:sp>
      <p:sp>
        <p:nvSpPr>
          <p:cNvPr id="5" name="Rectangle 235"/>
          <p:cNvSpPr>
            <a:spLocks noChangeArrowheads="1"/>
          </p:cNvSpPr>
          <p:nvPr/>
        </p:nvSpPr>
        <p:spPr bwMode="auto">
          <a:xfrm>
            <a:off x="2386013" y="6635750"/>
            <a:ext cx="6600825" cy="211138"/>
          </a:xfrm>
          <a:prstGeom prst="rect">
            <a:avLst/>
          </a:prstGeom>
          <a:noFill/>
          <a:ln w="9525" algn="ctr">
            <a:noFill/>
            <a:miter lim="800000"/>
            <a:headEnd/>
            <a:tailEnd/>
          </a:ln>
          <a:effectLst/>
        </p:spPr>
        <p:txBody>
          <a:bodyPr/>
          <a:lstStyle/>
          <a:p>
            <a:pPr marL="171450" indent="-171450" algn="r" eaLnBrk="0" fontAlgn="auto" hangingPunct="0">
              <a:lnSpc>
                <a:spcPct val="90000"/>
              </a:lnSpc>
              <a:spcBef>
                <a:spcPts val="0"/>
              </a:spcBef>
              <a:spcAft>
                <a:spcPts val="0"/>
              </a:spcAft>
              <a:defRPr/>
            </a:pPr>
            <a:r>
              <a:rPr lang="en-US" sz="1200" b="1" dirty="0">
                <a:solidFill>
                  <a:schemeClr val="bg1"/>
                </a:solidFill>
                <a:latin typeface="+mn-lt"/>
                <a:ea typeface="Rod"/>
                <a:cs typeface="Rod"/>
              </a:rPr>
              <a:t>Department of Energy  •  Office of Science  •  Biological and Environmental Research</a:t>
            </a:r>
          </a:p>
        </p:txBody>
      </p:sp>
      <p:sp>
        <p:nvSpPr>
          <p:cNvPr id="6" name="Rectangle 235"/>
          <p:cNvSpPr>
            <a:spLocks noChangeArrowheads="1"/>
          </p:cNvSpPr>
          <p:nvPr userDrawn="1"/>
        </p:nvSpPr>
        <p:spPr bwMode="auto">
          <a:xfrm>
            <a:off x="-34925" y="6646863"/>
            <a:ext cx="2320925" cy="274637"/>
          </a:xfrm>
          <a:prstGeom prst="rect">
            <a:avLst/>
          </a:prstGeom>
          <a:noFill/>
          <a:ln w="9525" algn="ctr">
            <a:noFill/>
            <a:miter lim="800000"/>
            <a:headEnd/>
            <a:tailEnd/>
          </a:ln>
          <a:effectLst/>
        </p:spPr>
        <p:txBody>
          <a:bodyPr/>
          <a:lstStyle/>
          <a:p>
            <a:pPr marL="171450" indent="-171450" eaLnBrk="0" fontAlgn="auto" hangingPunct="0">
              <a:lnSpc>
                <a:spcPct val="90000"/>
              </a:lnSpc>
              <a:spcBef>
                <a:spcPts val="0"/>
              </a:spcBef>
              <a:spcAft>
                <a:spcPts val="0"/>
              </a:spcAft>
              <a:defRPr/>
            </a:pPr>
            <a:fld id="{925BEC96-F56E-44F9-99B5-2854876ECA87}" type="slidenum">
              <a:rPr lang="en-US" sz="1000">
                <a:solidFill>
                  <a:schemeClr val="bg1"/>
                </a:solidFill>
                <a:latin typeface="+mn-lt"/>
                <a:ea typeface="Rod"/>
                <a:cs typeface="Rod"/>
              </a:rPr>
              <a:pPr marL="171450" indent="-171450" eaLnBrk="0" fontAlgn="auto" hangingPunct="0">
                <a:lnSpc>
                  <a:spcPct val="90000"/>
                </a:lnSpc>
                <a:spcBef>
                  <a:spcPts val="0"/>
                </a:spcBef>
                <a:spcAft>
                  <a:spcPts val="0"/>
                </a:spcAft>
                <a:defRPr/>
              </a:pPr>
              <a:t>‹#›</a:t>
            </a:fld>
            <a:r>
              <a:rPr lang="en-US" sz="1000" dirty="0">
                <a:solidFill>
                  <a:schemeClr val="bg1"/>
                </a:solidFill>
                <a:latin typeface="+mn-lt"/>
                <a:ea typeface="Rod"/>
                <a:cs typeface="Rod"/>
              </a:rPr>
              <a:t>	 </a:t>
            </a:r>
            <a:r>
              <a:rPr lang="en-US" sz="1200" b="1" dirty="0">
                <a:solidFill>
                  <a:schemeClr val="bg1"/>
                </a:solidFill>
                <a:latin typeface="+mn-lt"/>
                <a:ea typeface="Rod"/>
                <a:cs typeface="Rod"/>
              </a:rPr>
              <a:t>CESD COV  July </a:t>
            </a:r>
            <a:r>
              <a:rPr lang="en-US" sz="1200" b="1" dirty="0" smtClean="0">
                <a:solidFill>
                  <a:schemeClr val="bg1"/>
                </a:solidFill>
                <a:latin typeface="+mn-lt"/>
                <a:ea typeface="Rod"/>
                <a:cs typeface="Rod"/>
              </a:rPr>
              <a:t>2013</a:t>
            </a:r>
            <a:endParaRPr lang="en-US" sz="1200" b="1" dirty="0">
              <a:solidFill>
                <a:schemeClr val="bg1"/>
              </a:solidFill>
              <a:latin typeface="+mn-lt"/>
              <a:ea typeface="Rod"/>
              <a:cs typeface="Rod"/>
            </a:endParaRPr>
          </a:p>
        </p:txBody>
      </p:sp>
      <p:sp>
        <p:nvSpPr>
          <p:cNvPr id="2" name="Content Placeholder 1"/>
          <p:cNvSpPr>
            <a:spLocks noGrp="1"/>
          </p:cNvSpPr>
          <p:nvPr>
            <p:ph/>
          </p:nvPr>
        </p:nvSpPr>
        <p:spPr>
          <a:xfrm>
            <a:off x="457200" y="1371600"/>
            <a:ext cx="8229600" cy="47545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7" name="Group 3"/>
          <p:cNvGrpSpPr>
            <a:grpSpLocks/>
          </p:cNvGrpSpPr>
          <p:nvPr userDrawn="1"/>
        </p:nvGrpSpPr>
        <p:grpSpPr bwMode="auto">
          <a:xfrm>
            <a:off x="152400" y="90488"/>
            <a:ext cx="3124200" cy="1128712"/>
            <a:chOff x="144" y="144"/>
            <a:chExt cx="1968" cy="711"/>
          </a:xfrm>
        </p:grpSpPr>
        <p:pic>
          <p:nvPicPr>
            <p:cNvPr id="8" name="Picture 4" descr="New_DOE_Logo_Color_Hi-Res_042808--full"/>
            <p:cNvPicPr>
              <a:picLocks noChangeAspect="1" noChangeArrowheads="1"/>
            </p:cNvPicPr>
            <p:nvPr/>
          </p:nvPicPr>
          <p:blipFill>
            <a:blip r:embed="rId2" cstate="print"/>
            <a:srcRect/>
            <a:stretch>
              <a:fillRect/>
            </a:stretch>
          </p:blipFill>
          <p:spPr bwMode="auto">
            <a:xfrm>
              <a:off x="144" y="144"/>
              <a:ext cx="1632" cy="410"/>
            </a:xfrm>
            <a:prstGeom prst="rect">
              <a:avLst/>
            </a:prstGeom>
            <a:noFill/>
            <a:ln w="9525">
              <a:noFill/>
              <a:miter lim="800000"/>
              <a:headEnd/>
              <a:tailEnd/>
            </a:ln>
          </p:spPr>
        </p:pic>
        <p:sp>
          <p:nvSpPr>
            <p:cNvPr id="9" name="Line 5"/>
            <p:cNvSpPr>
              <a:spLocks noChangeShapeType="1"/>
            </p:cNvSpPr>
            <p:nvPr/>
          </p:nvSpPr>
          <p:spPr bwMode="auto">
            <a:xfrm>
              <a:off x="576" y="576"/>
              <a:ext cx="1536" cy="0"/>
            </a:xfrm>
            <a:prstGeom prst="line">
              <a:avLst/>
            </a:prstGeom>
            <a:noFill/>
            <a:ln w="9525">
              <a:solidFill>
                <a:srgbClr val="FFCC00"/>
              </a:solidFill>
              <a:round/>
              <a:headEnd/>
              <a:tailEnd/>
            </a:ln>
          </p:spPr>
          <p:txBody>
            <a:bodyPr/>
            <a:lstStyle/>
            <a:p>
              <a:endParaRPr lang="en-US"/>
            </a:p>
          </p:txBody>
        </p:sp>
        <p:sp>
          <p:nvSpPr>
            <p:cNvPr id="10" name="Text Box 6"/>
            <p:cNvSpPr txBox="1">
              <a:spLocks noChangeArrowheads="1"/>
            </p:cNvSpPr>
            <p:nvPr/>
          </p:nvSpPr>
          <p:spPr bwMode="auto">
            <a:xfrm>
              <a:off x="528" y="624"/>
              <a:ext cx="1296" cy="231"/>
            </a:xfrm>
            <a:prstGeom prst="rect">
              <a:avLst/>
            </a:prstGeom>
            <a:noFill/>
            <a:ln w="9525">
              <a:noFill/>
              <a:miter lim="800000"/>
              <a:headEnd/>
              <a:tailEnd/>
            </a:ln>
          </p:spPr>
          <p:txBody>
            <a:bodyPr>
              <a:spAutoFit/>
            </a:bodyPr>
            <a:lstStyle/>
            <a:p>
              <a:pPr>
                <a:spcBef>
                  <a:spcPct val="50000"/>
                </a:spcBef>
              </a:pPr>
              <a:r>
                <a:rPr lang="en-US">
                  <a:solidFill>
                    <a:srgbClr val="006600"/>
                  </a:solidFill>
                </a:rPr>
                <a:t>Office of Science</a:t>
              </a:r>
            </a:p>
          </p:txBody>
        </p:sp>
      </p:gr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C0CF3BF-4865-41F5-AFBE-5D6D41C1BD51}" type="datetimeFigureOut">
              <a:rPr lang="en-US"/>
              <a:pPr>
                <a:defRPr/>
              </a:pPr>
              <a:t>6/5/2017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51992C7-8E54-4C9D-803A-CDB594C348AA}"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46F5234-004C-40F9-A38E-8029B11BF6E8}" type="datetimeFigureOut">
              <a:rPr lang="en-US"/>
              <a:pPr>
                <a:defRPr/>
              </a:pPr>
              <a:t>6/5/2017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F97461-D957-4DD2-B599-7AF33ED6EC34}"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F98F78D-1480-4894-BB42-24B0069C592D}" type="datetimeFigureOut">
              <a:rPr lang="en-US"/>
              <a:pPr>
                <a:defRPr/>
              </a:pPr>
              <a:t>6/5/2017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636DD5-B175-45B2-878F-AF8C18A1678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C757AF-5668-4F3A-B722-3A3304BC5116}" type="datetimeFigureOut">
              <a:rPr lang="en-US"/>
              <a:pPr>
                <a:defRPr/>
              </a:pPr>
              <a:t>6/5/2017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3E5E94-2914-4F39-B2EB-F32C8C71DFC3}"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10889E8-84C9-4953-BF99-136FFF028C39}" type="datetimeFigureOut">
              <a:rPr lang="en-US"/>
              <a:pPr>
                <a:defRPr/>
              </a:pPr>
              <a:t>6/5/2017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49BC89-D6FD-4914-8366-67562C3FDA5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8"/>
          <p:cNvSpPr/>
          <p:nvPr userDrawn="1"/>
        </p:nvSpPr>
        <p:spPr bwMode="auto">
          <a:xfrm>
            <a:off x="0" y="6634163"/>
            <a:ext cx="233362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en-US"/>
          </a:p>
        </p:txBody>
      </p:sp>
      <p:sp>
        <p:nvSpPr>
          <p:cNvPr id="5" name="Rectangle 235"/>
          <p:cNvSpPr>
            <a:spLocks noChangeArrowheads="1"/>
          </p:cNvSpPr>
          <p:nvPr userDrawn="1"/>
        </p:nvSpPr>
        <p:spPr bwMode="auto">
          <a:xfrm>
            <a:off x="-34925" y="6646863"/>
            <a:ext cx="2320925" cy="274637"/>
          </a:xfrm>
          <a:prstGeom prst="rect">
            <a:avLst/>
          </a:prstGeom>
          <a:noFill/>
          <a:ln w="9525" algn="ctr">
            <a:noFill/>
            <a:miter lim="800000"/>
            <a:headEnd/>
            <a:tailEnd/>
          </a:ln>
          <a:effectLst/>
        </p:spPr>
        <p:txBody>
          <a:bodyPr/>
          <a:lstStyle/>
          <a:p>
            <a:pPr marL="171450" indent="-171450" eaLnBrk="0" fontAlgn="auto" hangingPunct="0">
              <a:lnSpc>
                <a:spcPct val="90000"/>
              </a:lnSpc>
              <a:spcBef>
                <a:spcPts val="0"/>
              </a:spcBef>
              <a:spcAft>
                <a:spcPts val="0"/>
              </a:spcAft>
              <a:defRPr/>
            </a:pPr>
            <a:fld id="{95E04228-3412-4817-BBCB-A2A5A5100AF3}" type="slidenum">
              <a:rPr lang="en-US" sz="1000">
                <a:solidFill>
                  <a:schemeClr val="bg1"/>
                </a:solidFill>
                <a:latin typeface="+mn-lt"/>
                <a:ea typeface="Rod"/>
                <a:cs typeface="Rod"/>
              </a:rPr>
              <a:pPr marL="171450" indent="-171450" eaLnBrk="0" fontAlgn="auto" hangingPunct="0">
                <a:lnSpc>
                  <a:spcPct val="90000"/>
                </a:lnSpc>
                <a:spcBef>
                  <a:spcPts val="0"/>
                </a:spcBef>
                <a:spcAft>
                  <a:spcPts val="0"/>
                </a:spcAft>
                <a:defRPr/>
              </a:pPr>
              <a:t>‹#›</a:t>
            </a:fld>
            <a:r>
              <a:rPr lang="en-US" sz="1000" dirty="0">
                <a:solidFill>
                  <a:schemeClr val="bg1"/>
                </a:solidFill>
                <a:latin typeface="+mn-lt"/>
                <a:ea typeface="Rod"/>
                <a:cs typeface="Rod"/>
              </a:rPr>
              <a:t>	 </a:t>
            </a:r>
            <a:r>
              <a:rPr lang="en-US" sz="1200" b="1" dirty="0" smtClean="0">
                <a:solidFill>
                  <a:schemeClr val="bg1"/>
                </a:solidFill>
                <a:latin typeface="+mn-lt"/>
                <a:ea typeface="Rod"/>
                <a:cs typeface="Rod"/>
              </a:rPr>
              <a:t>CESD </a:t>
            </a:r>
            <a:r>
              <a:rPr lang="en-US" sz="1200" b="1" dirty="0">
                <a:solidFill>
                  <a:schemeClr val="bg1"/>
                </a:solidFill>
                <a:latin typeface="+mn-lt"/>
                <a:ea typeface="Rod"/>
                <a:cs typeface="Rod"/>
              </a:rPr>
              <a:t>COV </a:t>
            </a:r>
            <a:r>
              <a:rPr lang="en-US" sz="1200" b="1" dirty="0" smtClean="0">
                <a:solidFill>
                  <a:schemeClr val="bg1"/>
                </a:solidFill>
                <a:latin typeface="+mn-lt"/>
                <a:ea typeface="Rod"/>
                <a:cs typeface="Rod"/>
              </a:rPr>
              <a:t>July</a:t>
            </a:r>
            <a:r>
              <a:rPr lang="en-US" sz="1200" b="1" baseline="0" dirty="0" smtClean="0">
                <a:solidFill>
                  <a:schemeClr val="bg1"/>
                </a:solidFill>
                <a:latin typeface="+mn-lt"/>
                <a:ea typeface="Rod"/>
                <a:cs typeface="Rod"/>
              </a:rPr>
              <a:t> 2013</a:t>
            </a:r>
            <a:endParaRPr lang="en-US" sz="1200" b="1" dirty="0">
              <a:solidFill>
                <a:schemeClr val="bg1"/>
              </a:solidFill>
              <a:latin typeface="+mn-lt"/>
              <a:ea typeface="Rod"/>
              <a:cs typeface="Rod"/>
            </a:endParaRPr>
          </a:p>
        </p:txBody>
      </p:sp>
      <p:sp>
        <p:nvSpPr>
          <p:cNvPr id="6" name="Rectangle 7"/>
          <p:cNvSpPr/>
          <p:nvPr userDrawn="1"/>
        </p:nvSpPr>
        <p:spPr bwMode="auto">
          <a:xfrm>
            <a:off x="2360613"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en-US"/>
          </a:p>
        </p:txBody>
      </p:sp>
      <p:sp>
        <p:nvSpPr>
          <p:cNvPr id="7" name="Rectangle 235"/>
          <p:cNvSpPr>
            <a:spLocks noChangeArrowheads="1"/>
          </p:cNvSpPr>
          <p:nvPr userDrawn="1"/>
        </p:nvSpPr>
        <p:spPr bwMode="auto">
          <a:xfrm>
            <a:off x="2398713" y="6646863"/>
            <a:ext cx="6588125" cy="211137"/>
          </a:xfrm>
          <a:prstGeom prst="rect">
            <a:avLst/>
          </a:prstGeom>
          <a:noFill/>
          <a:ln w="9525" algn="ctr">
            <a:noFill/>
            <a:miter lim="800000"/>
            <a:headEnd/>
            <a:tailEnd/>
          </a:ln>
          <a:effectLst/>
        </p:spPr>
        <p:txBody>
          <a:bodyPr/>
          <a:lstStyle/>
          <a:p>
            <a:pPr marL="171450" indent="-171450" algn="r" eaLnBrk="0" fontAlgn="auto" hangingPunct="0">
              <a:lnSpc>
                <a:spcPct val="90000"/>
              </a:lnSpc>
              <a:spcBef>
                <a:spcPts val="0"/>
              </a:spcBef>
              <a:spcAft>
                <a:spcPts val="0"/>
              </a:spcAft>
              <a:defRPr/>
            </a:pPr>
            <a:r>
              <a:rPr lang="en-US" sz="1200" b="1" dirty="0">
                <a:solidFill>
                  <a:schemeClr val="bg1"/>
                </a:solidFill>
                <a:latin typeface="+mn-lt"/>
                <a:ea typeface="Rod"/>
                <a:cs typeface="Rod"/>
              </a:rPr>
              <a:t>Department of Energy  •  Office of Science  •  Biological and Environmental Research</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0"/>
          </p:nvPr>
        </p:nvSpPr>
        <p:spPr/>
        <p:txBody>
          <a:bodyPr/>
          <a:lstStyle>
            <a:lvl1pPr>
              <a:defRPr/>
            </a:lvl1pPr>
          </a:lstStyle>
          <a:p>
            <a:pPr>
              <a:defRPr/>
            </a:pPr>
            <a:fld id="{E7225D71-D8B6-4F32-B694-38C42E249B1C}" type="datetimeFigureOut">
              <a:rPr lang="en-US"/>
              <a:pPr>
                <a:defRPr/>
              </a:pPr>
              <a:t>6/5/2017</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B94EACEA-4919-4072-B2E6-9375F894306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B82A428-C2E6-47E1-9B50-1658F7BDEB48}" type="datetimeFigureOut">
              <a:rPr lang="en-US"/>
              <a:pPr>
                <a:defRPr/>
              </a:pPr>
              <a:t>6/5/2017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E2150E2-C38B-49C9-A69F-5323306F6BA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807F3D-DE41-4567-B338-4B3835B939CA}" type="datetimeFigureOut">
              <a:rPr lang="en-US"/>
              <a:pPr>
                <a:defRPr/>
              </a:pPr>
              <a:t>6/5/2017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2CC14E-5B46-4B36-A6AE-887784FB925A}"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4153B19-1DA4-4C52-BA7F-044679462630}" type="datetimeFigureOut">
              <a:rPr lang="en-US"/>
              <a:pPr>
                <a:defRPr/>
              </a:pPr>
              <a:t>6/5/2017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169DF4-E1D6-4BEE-B173-6F799228A7FD}"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DB4142F-0126-4494-AA31-B6295BE16D1C}" type="datetimeFigureOut">
              <a:rPr lang="en-US"/>
              <a:pPr>
                <a:defRPr/>
              </a:pPr>
              <a:t>6/5/2017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0C2A33D-6473-460D-BEDA-B50679712320}"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E8543B-B3FE-45C4-A7A9-12443E8B5D74}" type="datetimeFigureOut">
              <a:rPr lang="en-US"/>
              <a:pPr>
                <a:defRPr/>
              </a:pPr>
              <a:t>6/5/2017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671F76-80B6-4102-A8BD-CCA7DD646A8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F11C4B-30BF-4A63-B7CD-9A132F7E6B88}" type="datetimeFigureOut">
              <a:rPr lang="en-US"/>
              <a:pPr>
                <a:defRPr/>
              </a:pPr>
              <a:t>6/5/2017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8E6119-FF18-46FE-8C92-8194A6067814}"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033206-A2BD-4BE9-804B-9E9E9AE86CED}" type="datetimeFigureOut">
              <a:rPr lang="en-US"/>
              <a:pPr>
                <a:defRPr/>
              </a:pPr>
              <a:t>6/5/2017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4C25B1-B93D-4CA4-94DA-12238B34F8C0}"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3D736A-621B-45D7-A183-AC6320590245}" type="datetimeFigureOut">
              <a:rPr lang="en-US"/>
              <a:pPr>
                <a:defRPr/>
              </a:pPr>
              <a:t>6/5/2017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021960-3D31-4ABB-B09D-C568278C1FD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2D34711-2D8F-431E-A0D1-550CAFF83573}" type="datetimeFigureOut">
              <a:rPr lang="en-US"/>
              <a:pPr>
                <a:defRPr/>
              </a:pPr>
              <a:t>6/5/2017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B24573F-CDC7-4F12-80F5-59B9167CC03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D4CBD8D-EA42-410D-B3FC-3AC6CA289811}" type="datetimeFigureOut">
              <a:rPr lang="en-US"/>
              <a:pPr>
                <a:defRPr/>
              </a:pPr>
              <a:t>6/5/2017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7E0A46-0826-4EEA-9582-00379D31D71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8"/>
          <p:cNvSpPr/>
          <p:nvPr userDrawn="1"/>
        </p:nvSpPr>
        <p:spPr bwMode="auto">
          <a:xfrm>
            <a:off x="0" y="6634163"/>
            <a:ext cx="233362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en-US"/>
          </a:p>
        </p:txBody>
      </p:sp>
      <p:sp>
        <p:nvSpPr>
          <p:cNvPr id="6" name="Rectangle 5"/>
          <p:cNvSpPr/>
          <p:nvPr userDrawn="1"/>
        </p:nvSpPr>
        <p:spPr bwMode="auto">
          <a:xfrm>
            <a:off x="2360613"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en-US"/>
          </a:p>
        </p:txBody>
      </p:sp>
      <p:sp>
        <p:nvSpPr>
          <p:cNvPr id="7" name="Rectangle 235"/>
          <p:cNvSpPr>
            <a:spLocks noChangeArrowheads="1"/>
          </p:cNvSpPr>
          <p:nvPr userDrawn="1"/>
        </p:nvSpPr>
        <p:spPr bwMode="auto">
          <a:xfrm>
            <a:off x="2398713" y="6646863"/>
            <a:ext cx="6588125" cy="211137"/>
          </a:xfrm>
          <a:prstGeom prst="rect">
            <a:avLst/>
          </a:prstGeom>
          <a:noFill/>
          <a:ln w="9525" algn="ctr">
            <a:noFill/>
            <a:miter lim="800000"/>
            <a:headEnd/>
            <a:tailEnd/>
          </a:ln>
          <a:effectLst/>
        </p:spPr>
        <p:txBody>
          <a:bodyPr/>
          <a:lstStyle/>
          <a:p>
            <a:pPr marL="171450" indent="-171450" algn="r" eaLnBrk="0" fontAlgn="auto" hangingPunct="0">
              <a:lnSpc>
                <a:spcPct val="90000"/>
              </a:lnSpc>
              <a:spcBef>
                <a:spcPts val="0"/>
              </a:spcBef>
              <a:spcAft>
                <a:spcPts val="0"/>
              </a:spcAft>
              <a:defRPr/>
            </a:pPr>
            <a:r>
              <a:rPr lang="en-US" sz="1200" b="1" dirty="0">
                <a:solidFill>
                  <a:schemeClr val="bg1"/>
                </a:solidFill>
                <a:latin typeface="+mn-lt"/>
                <a:ea typeface="Rod"/>
                <a:cs typeface="Rod"/>
              </a:rPr>
              <a:t>Department of Energy  •  Office of Science  •  Biological and Environmental Research</a:t>
            </a:r>
          </a:p>
        </p:txBody>
      </p:sp>
      <p:sp>
        <p:nvSpPr>
          <p:cNvPr id="8" name="Rectangle 235"/>
          <p:cNvSpPr>
            <a:spLocks noChangeArrowheads="1"/>
          </p:cNvSpPr>
          <p:nvPr userDrawn="1"/>
        </p:nvSpPr>
        <p:spPr bwMode="auto">
          <a:xfrm>
            <a:off x="-34925" y="6646863"/>
            <a:ext cx="2320925" cy="274637"/>
          </a:xfrm>
          <a:prstGeom prst="rect">
            <a:avLst/>
          </a:prstGeom>
          <a:noFill/>
          <a:ln w="9525" algn="ctr">
            <a:noFill/>
            <a:miter lim="800000"/>
            <a:headEnd/>
            <a:tailEnd/>
          </a:ln>
          <a:effectLst/>
        </p:spPr>
        <p:txBody>
          <a:bodyPr/>
          <a:lstStyle/>
          <a:p>
            <a:pPr marL="171450" indent="-171450" eaLnBrk="0" fontAlgn="auto" hangingPunct="0">
              <a:lnSpc>
                <a:spcPct val="90000"/>
              </a:lnSpc>
              <a:spcBef>
                <a:spcPts val="0"/>
              </a:spcBef>
              <a:spcAft>
                <a:spcPts val="0"/>
              </a:spcAft>
              <a:defRPr/>
            </a:pPr>
            <a:fld id="{AD26DB38-6B7B-47A3-B339-5B7129C1D230}" type="slidenum">
              <a:rPr lang="en-US" sz="1000">
                <a:solidFill>
                  <a:schemeClr val="bg1"/>
                </a:solidFill>
                <a:latin typeface="+mn-lt"/>
                <a:ea typeface="Rod"/>
                <a:cs typeface="Rod"/>
              </a:rPr>
              <a:pPr marL="171450" indent="-171450" eaLnBrk="0" fontAlgn="auto" hangingPunct="0">
                <a:lnSpc>
                  <a:spcPct val="90000"/>
                </a:lnSpc>
                <a:spcBef>
                  <a:spcPts val="0"/>
                </a:spcBef>
                <a:spcAft>
                  <a:spcPts val="0"/>
                </a:spcAft>
                <a:defRPr/>
              </a:pPr>
              <a:t>‹#›</a:t>
            </a:fld>
            <a:r>
              <a:rPr lang="en-US" sz="1000" dirty="0">
                <a:solidFill>
                  <a:schemeClr val="bg1"/>
                </a:solidFill>
                <a:latin typeface="+mn-lt"/>
                <a:ea typeface="Rod"/>
                <a:cs typeface="Rod"/>
              </a:rPr>
              <a:t>	 </a:t>
            </a:r>
            <a:r>
              <a:rPr lang="en-US" sz="1200" b="1" dirty="0">
                <a:solidFill>
                  <a:schemeClr val="bg1"/>
                </a:solidFill>
                <a:latin typeface="+mn-lt"/>
                <a:ea typeface="Rod"/>
                <a:cs typeface="Rod"/>
              </a:rPr>
              <a:t>BERAC  February 2010</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4"/>
          <p:cNvSpPr>
            <a:spLocks noGrp="1"/>
          </p:cNvSpPr>
          <p:nvPr>
            <p:ph type="dt" sz="half" idx="10"/>
          </p:nvPr>
        </p:nvSpPr>
        <p:spPr/>
        <p:txBody>
          <a:bodyPr/>
          <a:lstStyle>
            <a:lvl1pPr>
              <a:defRPr/>
            </a:lvl1pPr>
          </a:lstStyle>
          <a:p>
            <a:pPr>
              <a:defRPr/>
            </a:pPr>
            <a:fld id="{EAC7114E-1596-459D-83BB-94E6672BD8AB}" type="datetimeFigureOut">
              <a:rPr lang="en-US"/>
              <a:pPr>
                <a:defRPr/>
              </a:pPr>
              <a:t>6/5/2017</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pPr>
              <a:defRPr/>
            </a:pPr>
            <a:fld id="{FCE18EDE-54DE-4623-BC6E-B4EFD16348A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DA64FF6-930B-4536-9E58-77F28581739B}" type="datetimeFigureOut">
              <a:rPr lang="en-US"/>
              <a:pPr>
                <a:defRPr/>
              </a:pPr>
              <a:t>6/5/2017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2F466A-E8CD-46AE-9BC2-8D23942B91F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6CE8001-38F4-4DB8-B005-62E0E6726E30}" type="datetimeFigureOut">
              <a:rPr lang="en-US"/>
              <a:pPr>
                <a:defRPr/>
              </a:pPr>
              <a:t>6/5/2017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80A55B2-E9D4-4197-A82A-0D546122CD5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59D318-ECA1-4610-87F9-E239F3688F89}" type="datetimeFigureOut">
              <a:rPr lang="en-US"/>
              <a:pPr>
                <a:defRPr/>
              </a:pPr>
              <a:t>6/5/2017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C33EE13-CFDE-49F4-AA69-D6C7529EE86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C52D283-89D7-44B3-B7D5-6B3D32AF1BFA}" type="datetimeFigureOut">
              <a:rPr lang="en-US"/>
              <a:pPr>
                <a:defRPr/>
              </a:pPr>
              <a:t>6/5/2017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C7BFE5-FD81-4F1E-A859-D0A062713E9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70EFAC8-25E4-4FE1-A753-CBDFE69FA67C}" type="datetimeFigureOut">
              <a:rPr lang="en-US"/>
              <a:pPr>
                <a:defRPr/>
              </a:pPr>
              <a:t>6/5/2017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B769080-505C-48EA-B8ED-0B7CED176D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5" r:id="rId1"/>
    <p:sldLayoutId id="2147483958" r:id="rId2"/>
    <p:sldLayoutId id="2147483936" r:id="rId3"/>
    <p:sldLayoutId id="2147483937" r:id="rId4"/>
    <p:sldLayoutId id="2147483959" r:id="rId5"/>
    <p:sldLayoutId id="2147483938" r:id="rId6"/>
    <p:sldLayoutId id="2147483939" r:id="rId7"/>
    <p:sldLayoutId id="2147483940" r:id="rId8"/>
    <p:sldLayoutId id="2147483941" r:id="rId9"/>
    <p:sldLayoutId id="2147483942" r:id="rId10"/>
    <p:sldLayoutId id="2147483943" r:id="rId11"/>
    <p:sldLayoutId id="2147483944" r:id="rId12"/>
    <p:sldLayoutId id="2147483960" r:id="rId13"/>
    <p:sldLayoutId id="2147483961" r:id="rId14"/>
    <p:sldLayoutId id="2147483945" r:id="rId15"/>
    <p:sldLayoutId id="2147483946"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AFF2B95-BA0F-4D42-86F1-5CF7B44E3DC9}" type="datetimeFigureOut">
              <a:rPr lang="en-US"/>
              <a:pPr>
                <a:defRPr/>
              </a:pPr>
              <a:t>6/5/2017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0ADCBA8-6EAB-4C18-8FC4-FEC78561EA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emf"/><Relationship Id="rId4" Type="http://schemas.openxmlformats.org/officeDocument/2006/relationships/image" Target="../media/image10.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4.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image" Target="../media/image21.png"/><Relationship Id="rId21" Type="http://schemas.openxmlformats.org/officeDocument/2006/relationships/image" Target="../media/image39.jpeg"/><Relationship Id="rId7" Type="http://schemas.openxmlformats.org/officeDocument/2006/relationships/image" Target="../media/image25.png"/><Relationship Id="rId12" Type="http://schemas.openxmlformats.org/officeDocument/2006/relationships/image" Target="../media/image30.jpeg"/><Relationship Id="rId17" Type="http://schemas.openxmlformats.org/officeDocument/2006/relationships/image" Target="../media/image35.gif"/><Relationship Id="rId2" Type="http://schemas.openxmlformats.org/officeDocument/2006/relationships/image" Target="../media/image20.png"/><Relationship Id="rId16" Type="http://schemas.openxmlformats.org/officeDocument/2006/relationships/image" Target="../media/image34.jpeg"/><Relationship Id="rId20" Type="http://schemas.openxmlformats.org/officeDocument/2006/relationships/image" Target="../media/image38.jpeg"/><Relationship Id="rId1" Type="http://schemas.openxmlformats.org/officeDocument/2006/relationships/slideLayout" Target="../slideLayouts/slideLayout14.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5" Type="http://schemas.openxmlformats.org/officeDocument/2006/relationships/image" Target="../media/image23.gif"/><Relationship Id="rId15" Type="http://schemas.openxmlformats.org/officeDocument/2006/relationships/image" Target="../media/image33.jpe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gif"/><Relationship Id="rId14" Type="http://schemas.openxmlformats.org/officeDocument/2006/relationships/image" Target="../media/image32.png"/><Relationship Id="rId22"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219200" y="779898"/>
            <a:ext cx="7924800" cy="1803400"/>
          </a:xfrm>
          <a:prstGeom prst="rect">
            <a:avLst/>
          </a:prstGeom>
          <a:noFill/>
          <a:ln w="9525">
            <a:noFill/>
            <a:miter lim="800000"/>
            <a:headEnd/>
            <a:tailEnd/>
          </a:ln>
        </p:spPr>
        <p:txBody>
          <a:bodyPr anchor="ctr"/>
          <a:lstStyle/>
          <a:p>
            <a:pPr algn="ctr">
              <a:lnSpc>
                <a:spcPct val="110000"/>
              </a:lnSpc>
              <a:defRPr/>
            </a:pPr>
            <a:r>
              <a:rPr lang="en-US" sz="3600" b="1" dirty="0" smtClean="0">
                <a:solidFill>
                  <a:schemeClr val="bg2">
                    <a:lumMod val="10000"/>
                  </a:schemeClr>
                </a:solidFill>
                <a:latin typeface="+mn-lt"/>
                <a:ea typeface="+mj-ea"/>
                <a:cs typeface="+mj-cs"/>
              </a:rPr>
              <a:t>Integrated Assessment Research </a:t>
            </a:r>
          </a:p>
        </p:txBody>
      </p:sp>
      <p:pic>
        <p:nvPicPr>
          <p:cNvPr id="13315" name="Picture 6" descr="LogoDOE"/>
          <p:cNvPicPr>
            <a:picLocks noChangeAspect="1" noChangeArrowheads="1"/>
          </p:cNvPicPr>
          <p:nvPr/>
        </p:nvPicPr>
        <p:blipFill>
          <a:blip r:embed="rId3" cstate="print"/>
          <a:srcRect/>
          <a:stretch>
            <a:fillRect/>
          </a:stretch>
        </p:blipFill>
        <p:spPr bwMode="auto">
          <a:xfrm>
            <a:off x="7848600" y="228600"/>
            <a:ext cx="1039812" cy="1001713"/>
          </a:xfrm>
          <a:prstGeom prst="rect">
            <a:avLst/>
          </a:prstGeom>
          <a:noFill/>
          <a:ln w="9525">
            <a:noFill/>
            <a:miter lim="800000"/>
            <a:headEnd/>
            <a:tailEnd/>
          </a:ln>
        </p:spPr>
      </p:pic>
      <p:sp>
        <p:nvSpPr>
          <p:cNvPr id="13317" name="Rectangle 4"/>
          <p:cNvSpPr>
            <a:spLocks noGrp="1" noChangeArrowheads="1"/>
          </p:cNvSpPr>
          <p:nvPr>
            <p:ph type="subTitle" idx="1"/>
          </p:nvPr>
        </p:nvSpPr>
        <p:spPr>
          <a:xfrm>
            <a:off x="1676400" y="3048000"/>
            <a:ext cx="6781800" cy="1836302"/>
          </a:xfrm>
        </p:spPr>
        <p:txBody>
          <a:bodyPr/>
          <a:lstStyle/>
          <a:p>
            <a:pPr algn="ctr" eaLnBrk="1" hangingPunct="1">
              <a:spcBef>
                <a:spcPts val="600"/>
              </a:spcBef>
            </a:pPr>
            <a:r>
              <a:rPr lang="en-US" sz="2400" b="1" dirty="0" smtClean="0"/>
              <a:t>Bob Vallario</a:t>
            </a:r>
          </a:p>
          <a:p>
            <a:pPr algn="ctr" eaLnBrk="1" hangingPunct="1">
              <a:spcBef>
                <a:spcPts val="600"/>
              </a:spcBef>
            </a:pPr>
            <a:endParaRPr lang="en-US" sz="2400" b="1" dirty="0"/>
          </a:p>
          <a:p>
            <a:pPr algn="ctr" eaLnBrk="1" hangingPunct="1">
              <a:spcBef>
                <a:spcPts val="600"/>
              </a:spcBef>
            </a:pPr>
            <a:endParaRPr lang="en-US" sz="2400" b="1" dirty="0" smtClean="0"/>
          </a:p>
          <a:p>
            <a:pPr algn="ctr" eaLnBrk="1" hangingPunct="1">
              <a:spcBef>
                <a:spcPct val="60000"/>
              </a:spcBef>
            </a:pPr>
            <a:endParaRPr lang="en-US" sz="1800" dirty="0" smtClean="0"/>
          </a:p>
          <a:p>
            <a:pPr algn="ctr" eaLnBrk="1" hangingPunct="1">
              <a:spcBef>
                <a:spcPts val="0"/>
              </a:spcBef>
            </a:pPr>
            <a:r>
              <a:rPr lang="en-US" sz="1800" b="1" dirty="0" smtClean="0"/>
              <a:t>ACME PI Meeting</a:t>
            </a:r>
          </a:p>
          <a:p>
            <a:pPr algn="ctr" eaLnBrk="1" hangingPunct="1">
              <a:spcBef>
                <a:spcPts val="0"/>
              </a:spcBef>
            </a:pPr>
            <a:r>
              <a:rPr lang="en-US" sz="1800" b="1" dirty="0" smtClean="0"/>
              <a:t>Bolger Center</a:t>
            </a:r>
          </a:p>
          <a:p>
            <a:pPr algn="ctr" eaLnBrk="1" hangingPunct="1">
              <a:spcBef>
                <a:spcPts val="0"/>
              </a:spcBef>
            </a:pPr>
            <a:r>
              <a:rPr lang="en-US" sz="1800" b="1" dirty="0" smtClean="0"/>
              <a:t>Potomac, MD</a:t>
            </a:r>
          </a:p>
          <a:p>
            <a:pPr algn="ctr" eaLnBrk="1" hangingPunct="1">
              <a:spcBef>
                <a:spcPts val="0"/>
              </a:spcBef>
            </a:pPr>
            <a:r>
              <a:rPr lang="en-US" sz="1800" b="1" dirty="0" smtClean="0"/>
              <a:t>June 2017</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150" y="1491437"/>
            <a:ext cx="184731" cy="369332"/>
          </a:xfrm>
          <a:prstGeom prst="rect">
            <a:avLst/>
          </a:prstGeom>
          <a:noFill/>
        </p:spPr>
        <p:txBody>
          <a:bodyPr wrap="none" rtlCol="0">
            <a:spAutoFit/>
          </a:bodyPr>
          <a:lstStyle/>
          <a:p>
            <a:endParaRPr lang="en-US" dirty="0"/>
          </a:p>
        </p:txBody>
      </p:sp>
      <p:pic>
        <p:nvPicPr>
          <p:cNvPr id="13" name="Picture 12"/>
          <p:cNvPicPr>
            <a:picLocks noChangeAspect="1"/>
          </p:cNvPicPr>
          <p:nvPr/>
        </p:nvPicPr>
        <p:blipFill>
          <a:blip r:embed="rId3"/>
          <a:stretch>
            <a:fillRect/>
          </a:stretch>
        </p:blipFill>
        <p:spPr>
          <a:xfrm>
            <a:off x="1219200" y="6676103"/>
            <a:ext cx="762000" cy="181898"/>
          </a:xfrm>
          <a:prstGeom prst="rect">
            <a:avLst/>
          </a:prstGeom>
        </p:spPr>
      </p:pic>
      <p:pic>
        <p:nvPicPr>
          <p:cNvPr id="6" name="Picture 5"/>
          <p:cNvPicPr>
            <a:picLocks noChangeAspect="1"/>
          </p:cNvPicPr>
          <p:nvPr/>
        </p:nvPicPr>
        <p:blipFill>
          <a:blip r:embed="rId4"/>
          <a:stretch>
            <a:fillRect/>
          </a:stretch>
        </p:blipFill>
        <p:spPr>
          <a:xfrm>
            <a:off x="152307" y="6665473"/>
            <a:ext cx="2133785" cy="188992"/>
          </a:xfrm>
          <a:prstGeom prst="rect">
            <a:avLst/>
          </a:prstGeom>
        </p:spPr>
      </p:pic>
      <p:sp>
        <p:nvSpPr>
          <p:cNvPr id="7" name="Rectangle 6"/>
          <p:cNvSpPr/>
          <p:nvPr/>
        </p:nvSpPr>
        <p:spPr>
          <a:xfrm>
            <a:off x="3286124" y="30303"/>
            <a:ext cx="5857875" cy="523220"/>
          </a:xfrm>
          <a:prstGeom prst="rect">
            <a:avLst/>
          </a:prstGeom>
        </p:spPr>
        <p:txBody>
          <a:bodyPr wrap="square">
            <a:spAutoFit/>
          </a:bodyPr>
          <a:lstStyle/>
          <a:p>
            <a:r>
              <a:rPr lang="en-US" sz="2800" b="1" dirty="0" smtClean="0">
                <a:solidFill>
                  <a:prstClr val="black"/>
                </a:solidFill>
                <a:latin typeface="+mj-lt"/>
              </a:rPr>
              <a:t>Community Inputs and Motivation</a:t>
            </a:r>
            <a:endParaRPr lang="en-US" sz="2800" dirty="0">
              <a:latin typeface="+mj-lt"/>
            </a:endParaRPr>
          </a:p>
        </p:txBody>
      </p:sp>
      <p:pic>
        <p:nvPicPr>
          <p:cNvPr id="8" name="Picture 7"/>
          <p:cNvPicPr>
            <a:picLocks noChangeAspect="1"/>
          </p:cNvPicPr>
          <p:nvPr/>
        </p:nvPicPr>
        <p:blipFill>
          <a:blip r:embed="rId5"/>
          <a:stretch>
            <a:fillRect/>
          </a:stretch>
        </p:blipFill>
        <p:spPr>
          <a:xfrm>
            <a:off x="381000" y="1342103"/>
            <a:ext cx="2438400" cy="3229169"/>
          </a:xfrm>
          <a:prstGeom prst="rect">
            <a:avLst/>
          </a:prstGeom>
        </p:spPr>
      </p:pic>
      <p:pic>
        <p:nvPicPr>
          <p:cNvPr id="9" name="Picture 8"/>
          <p:cNvPicPr>
            <a:picLocks noChangeAspect="1"/>
          </p:cNvPicPr>
          <p:nvPr/>
        </p:nvPicPr>
        <p:blipFill rotWithShape="1">
          <a:blip r:embed="rId6"/>
          <a:srcRect t="4504" b="4738"/>
          <a:stretch/>
        </p:blipFill>
        <p:spPr>
          <a:xfrm>
            <a:off x="3810001" y="4063709"/>
            <a:ext cx="2146754" cy="2415693"/>
          </a:xfrm>
          <a:prstGeom prst="rect">
            <a:avLst/>
          </a:prstGeom>
        </p:spPr>
      </p:pic>
      <p:pic>
        <p:nvPicPr>
          <p:cNvPr id="14" name="Picture 13"/>
          <p:cNvPicPr>
            <a:picLocks noChangeAspect="1"/>
          </p:cNvPicPr>
          <p:nvPr/>
        </p:nvPicPr>
        <p:blipFill>
          <a:blip r:embed="rId7"/>
          <a:stretch>
            <a:fillRect/>
          </a:stretch>
        </p:blipFill>
        <p:spPr>
          <a:xfrm>
            <a:off x="4018849" y="1342103"/>
            <a:ext cx="1845053" cy="2431405"/>
          </a:xfrm>
          <a:prstGeom prst="rect">
            <a:avLst/>
          </a:prstGeom>
        </p:spPr>
      </p:pic>
      <p:pic>
        <p:nvPicPr>
          <p:cNvPr id="15" name="Picture 14"/>
          <p:cNvPicPr>
            <a:picLocks noChangeAspect="1"/>
          </p:cNvPicPr>
          <p:nvPr/>
        </p:nvPicPr>
        <p:blipFill>
          <a:blip r:embed="rId8"/>
          <a:stretch>
            <a:fillRect/>
          </a:stretch>
        </p:blipFill>
        <p:spPr>
          <a:xfrm>
            <a:off x="6818056" y="3999516"/>
            <a:ext cx="1765783" cy="2505286"/>
          </a:xfrm>
          <a:prstGeom prst="rect">
            <a:avLst/>
          </a:prstGeom>
        </p:spPr>
      </p:pic>
      <p:pic>
        <p:nvPicPr>
          <p:cNvPr id="16" name="Picture 15"/>
          <p:cNvPicPr>
            <a:picLocks noChangeAspect="1"/>
          </p:cNvPicPr>
          <p:nvPr/>
        </p:nvPicPr>
        <p:blipFill>
          <a:blip r:embed="rId9"/>
          <a:stretch>
            <a:fillRect/>
          </a:stretch>
        </p:blipFill>
        <p:spPr>
          <a:xfrm>
            <a:off x="6732715" y="1213444"/>
            <a:ext cx="1936464" cy="2688722"/>
          </a:xfrm>
          <a:prstGeom prst="rect">
            <a:avLst/>
          </a:prstGeom>
        </p:spPr>
      </p:pic>
      <p:pic>
        <p:nvPicPr>
          <p:cNvPr id="17" name="Picture 16"/>
          <p:cNvPicPr>
            <a:picLocks noChangeAspect="1"/>
          </p:cNvPicPr>
          <p:nvPr/>
        </p:nvPicPr>
        <p:blipFill>
          <a:blip r:embed="rId10"/>
          <a:stretch>
            <a:fillRect/>
          </a:stretch>
        </p:blipFill>
        <p:spPr>
          <a:xfrm>
            <a:off x="1094512" y="3352799"/>
            <a:ext cx="2383160" cy="3152003"/>
          </a:xfrm>
          <a:prstGeom prst="rect">
            <a:avLst/>
          </a:prstGeom>
        </p:spPr>
      </p:pic>
    </p:spTree>
    <p:extLst>
      <p:ext uri="{BB962C8B-B14F-4D97-AF65-F5344CB8AC3E}">
        <p14:creationId xmlns:p14="http://schemas.microsoft.com/office/powerpoint/2010/main" val="3276682794"/>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150" y="1491437"/>
            <a:ext cx="184731" cy="369332"/>
          </a:xfrm>
          <a:prstGeom prst="rect">
            <a:avLst/>
          </a:prstGeom>
          <a:noFill/>
        </p:spPr>
        <p:txBody>
          <a:bodyPr wrap="none" rtlCol="0">
            <a:spAutoFit/>
          </a:bodyPr>
          <a:lstStyle/>
          <a:p>
            <a:endParaRPr lang="en-US" dirty="0"/>
          </a:p>
        </p:txBody>
      </p:sp>
      <p:pic>
        <p:nvPicPr>
          <p:cNvPr id="13" name="Picture 12"/>
          <p:cNvPicPr>
            <a:picLocks noChangeAspect="1"/>
          </p:cNvPicPr>
          <p:nvPr/>
        </p:nvPicPr>
        <p:blipFill>
          <a:blip r:embed="rId3"/>
          <a:stretch>
            <a:fillRect/>
          </a:stretch>
        </p:blipFill>
        <p:spPr>
          <a:xfrm>
            <a:off x="1219200" y="6676103"/>
            <a:ext cx="762000" cy="181898"/>
          </a:xfrm>
          <a:prstGeom prst="rect">
            <a:avLst/>
          </a:prstGeom>
        </p:spPr>
      </p:pic>
      <p:pic>
        <p:nvPicPr>
          <p:cNvPr id="6" name="Picture 5"/>
          <p:cNvPicPr>
            <a:picLocks noChangeAspect="1"/>
          </p:cNvPicPr>
          <p:nvPr/>
        </p:nvPicPr>
        <p:blipFill>
          <a:blip r:embed="rId4"/>
          <a:stretch>
            <a:fillRect/>
          </a:stretch>
        </p:blipFill>
        <p:spPr>
          <a:xfrm>
            <a:off x="152307" y="6665473"/>
            <a:ext cx="2133785" cy="188992"/>
          </a:xfrm>
          <a:prstGeom prst="rect">
            <a:avLst/>
          </a:prstGeom>
        </p:spPr>
      </p:pic>
      <p:sp>
        <p:nvSpPr>
          <p:cNvPr id="7" name="Rectangle 6"/>
          <p:cNvSpPr/>
          <p:nvPr/>
        </p:nvSpPr>
        <p:spPr>
          <a:xfrm>
            <a:off x="3384935" y="32618"/>
            <a:ext cx="5644722" cy="954107"/>
          </a:xfrm>
          <a:prstGeom prst="rect">
            <a:avLst/>
          </a:prstGeom>
        </p:spPr>
        <p:txBody>
          <a:bodyPr wrap="square">
            <a:spAutoFit/>
          </a:bodyPr>
          <a:lstStyle/>
          <a:p>
            <a:r>
              <a:rPr lang="en-US" sz="2800" b="1" dirty="0" smtClean="0">
                <a:solidFill>
                  <a:prstClr val="black"/>
                </a:solidFill>
                <a:latin typeface="+mj-lt"/>
              </a:rPr>
              <a:t>ACME/ESM  and IARP Intersections and Opportunities</a:t>
            </a:r>
            <a:endParaRPr lang="en-US" sz="2800" dirty="0">
              <a:latin typeface="+mj-lt"/>
            </a:endParaRPr>
          </a:p>
        </p:txBody>
      </p:sp>
      <p:sp>
        <p:nvSpPr>
          <p:cNvPr id="15" name="Content Placeholder 2"/>
          <p:cNvSpPr txBox="1">
            <a:spLocks/>
          </p:cNvSpPr>
          <p:nvPr/>
        </p:nvSpPr>
        <p:spPr bwMode="auto">
          <a:xfrm>
            <a:off x="-152400" y="1295400"/>
            <a:ext cx="8991600" cy="4878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57213" lvl="1" indent="-214313" defTabSz="342900">
              <a:spcBef>
                <a:spcPts val="900"/>
              </a:spcBef>
              <a:buFont typeface="Arial" panose="020B0604020202020204" pitchFamily="34" charset="0"/>
              <a:buChar char="•"/>
            </a:pPr>
            <a:r>
              <a:rPr lang="en-US" sz="2400" b="1" dirty="0" smtClean="0">
                <a:cs typeface="Arial Narrow"/>
              </a:rPr>
              <a:t>Complementary:  </a:t>
            </a:r>
          </a:p>
          <a:p>
            <a:pPr marL="742950" lvl="2" indent="0" defTabSz="342900">
              <a:spcBef>
                <a:spcPts val="900"/>
              </a:spcBef>
              <a:buNone/>
            </a:pPr>
            <a:r>
              <a:rPr lang="en-US" sz="1800" b="1" dirty="0" smtClean="0">
                <a:cs typeface="Arial Narrow"/>
              </a:rPr>
              <a:t>ESM</a:t>
            </a:r>
            <a:r>
              <a:rPr lang="en-US" sz="1800" dirty="0" smtClean="0">
                <a:cs typeface="Arial Narrow"/>
              </a:rPr>
              <a:t> - Models with rich details and resolution for natural systems, exploring human systems affects on natural systems that in turn </a:t>
            </a:r>
            <a:r>
              <a:rPr lang="en-US" sz="1800" dirty="0" smtClean="0">
                <a:cs typeface="Arial Narrow"/>
              </a:rPr>
              <a:t>provide insights </a:t>
            </a:r>
            <a:r>
              <a:rPr lang="en-US" sz="1800" dirty="0" smtClean="0">
                <a:cs typeface="Arial Narrow"/>
              </a:rPr>
              <a:t>for evaluating consequences for human systems.</a:t>
            </a:r>
          </a:p>
          <a:p>
            <a:pPr marL="742950" lvl="2" indent="0" defTabSz="342900">
              <a:spcBef>
                <a:spcPts val="900"/>
              </a:spcBef>
              <a:buNone/>
            </a:pPr>
            <a:r>
              <a:rPr lang="en-US" sz="1800" b="1" dirty="0" smtClean="0">
                <a:cs typeface="Arial Narrow"/>
              </a:rPr>
              <a:t>IARP</a:t>
            </a:r>
            <a:r>
              <a:rPr lang="en-US" sz="1800" dirty="0" smtClean="0">
                <a:cs typeface="Arial Narrow"/>
              </a:rPr>
              <a:t> - Models with breadth but also </a:t>
            </a:r>
            <a:r>
              <a:rPr lang="en-US" sz="1800" dirty="0" smtClean="0">
                <a:cs typeface="Arial Narrow"/>
              </a:rPr>
              <a:t>details </a:t>
            </a:r>
            <a:r>
              <a:rPr lang="en-US" sz="1800" dirty="0" smtClean="0">
                <a:cs typeface="Arial Narrow"/>
              </a:rPr>
              <a:t>and resolution for human </a:t>
            </a:r>
            <a:r>
              <a:rPr lang="en-US" sz="1800" dirty="0" smtClean="0">
                <a:cs typeface="Arial Narrow"/>
              </a:rPr>
              <a:t>systems </a:t>
            </a:r>
            <a:r>
              <a:rPr lang="en-US" sz="1800" dirty="0" smtClean="0">
                <a:cs typeface="Arial Narrow"/>
              </a:rPr>
              <a:t>affected by natural systems but many other influences and stressors that ultimately play into </a:t>
            </a:r>
            <a:r>
              <a:rPr lang="en-US" sz="1800" dirty="0" smtClean="0">
                <a:cs typeface="Arial Narrow"/>
              </a:rPr>
              <a:t> </a:t>
            </a:r>
            <a:r>
              <a:rPr lang="en-US" sz="1800" dirty="0" smtClean="0">
                <a:cs typeface="Arial Narrow"/>
              </a:rPr>
              <a:t>decision theory, associated uncertainties, and potential co-evolutionary pathways of engineered and socio-economic </a:t>
            </a:r>
            <a:r>
              <a:rPr lang="en-US" sz="1800" dirty="0" smtClean="0">
                <a:cs typeface="Arial Narrow"/>
              </a:rPr>
              <a:t>systems. </a:t>
            </a:r>
            <a:endParaRPr lang="en-US" sz="1800" dirty="0" smtClean="0">
              <a:cs typeface="Arial Narrow"/>
            </a:endParaRPr>
          </a:p>
          <a:p>
            <a:pPr marL="557213" lvl="1" indent="-214313" defTabSz="342900">
              <a:spcBef>
                <a:spcPts val="900"/>
              </a:spcBef>
              <a:buFont typeface="Arial" panose="020B0604020202020204" pitchFamily="34" charset="0"/>
              <a:buChar char="•"/>
            </a:pPr>
            <a:r>
              <a:rPr lang="en-US" sz="2400" b="1" dirty="0" smtClean="0">
                <a:cs typeface="Arial Narrow"/>
              </a:rPr>
              <a:t>Promising areas of joint opportunity:</a:t>
            </a:r>
          </a:p>
          <a:p>
            <a:pPr marL="957263" lvl="2" indent="-214313" defTabSz="342900">
              <a:spcBef>
                <a:spcPts val="0"/>
              </a:spcBef>
            </a:pPr>
            <a:r>
              <a:rPr lang="en-US" sz="1800" dirty="0" smtClean="0">
                <a:cs typeface="Arial Narrow"/>
              </a:rPr>
              <a:t>Land-Use and Land-Cover (including crops)</a:t>
            </a:r>
          </a:p>
          <a:p>
            <a:pPr marL="957263" lvl="2" indent="-214313" defTabSz="342900">
              <a:spcBef>
                <a:spcPts val="0"/>
              </a:spcBef>
            </a:pPr>
            <a:r>
              <a:rPr lang="en-US" sz="1800" dirty="0" smtClean="0">
                <a:cs typeface="Arial Narrow"/>
              </a:rPr>
              <a:t>Water</a:t>
            </a:r>
          </a:p>
          <a:p>
            <a:pPr marL="957263" lvl="2" indent="-214313" defTabSz="342900">
              <a:spcBef>
                <a:spcPts val="0"/>
              </a:spcBef>
            </a:pPr>
            <a:r>
              <a:rPr lang="en-US" sz="1800" dirty="0" smtClean="0">
                <a:cs typeface="Arial Narrow"/>
              </a:rPr>
              <a:t>Dynamic energy – high res vs. decision options</a:t>
            </a:r>
            <a:endParaRPr lang="en-US" sz="1800" dirty="0" smtClean="0">
              <a:cs typeface="Arial Narrow"/>
            </a:endParaRPr>
          </a:p>
          <a:p>
            <a:pPr marL="957263" lvl="2" indent="-214313" defTabSz="342900">
              <a:spcBef>
                <a:spcPts val="0"/>
              </a:spcBef>
            </a:pPr>
            <a:r>
              <a:rPr lang="en-US" sz="1800" dirty="0" smtClean="0">
                <a:cs typeface="Arial Narrow"/>
              </a:rPr>
              <a:t>Scenarios</a:t>
            </a:r>
          </a:p>
          <a:p>
            <a:pPr marL="957263" lvl="2" indent="-214313" defTabSz="342900">
              <a:spcBef>
                <a:spcPts val="0"/>
              </a:spcBef>
            </a:pPr>
            <a:r>
              <a:rPr lang="en-US" sz="1800" dirty="0" smtClean="0">
                <a:cs typeface="Arial Narrow"/>
              </a:rPr>
              <a:t>Uncertainty Analysis  (natural systems, human systems, joint)</a:t>
            </a:r>
          </a:p>
          <a:p>
            <a:pPr marL="957263" lvl="2" indent="-214313" defTabSz="342900">
              <a:spcBef>
                <a:spcPts val="0"/>
              </a:spcBef>
            </a:pPr>
            <a:r>
              <a:rPr lang="en-US" sz="1800" dirty="0" smtClean="0">
                <a:cs typeface="Arial Narrow"/>
              </a:rPr>
              <a:t>Emulation</a:t>
            </a:r>
          </a:p>
          <a:p>
            <a:pPr marL="557213" lvl="1" indent="-214313" defTabSz="342900">
              <a:spcBef>
                <a:spcPts val="900"/>
              </a:spcBef>
              <a:buFont typeface="Arial" panose="020B0604020202020204" pitchFamily="34" charset="0"/>
              <a:buChar char="•"/>
            </a:pPr>
            <a:endParaRPr lang="en-US" sz="1800" dirty="0" smtClean="0">
              <a:cs typeface="Arial Narrow"/>
            </a:endParaRPr>
          </a:p>
          <a:p>
            <a:pPr marL="557213" lvl="1" indent="-214313" defTabSz="342900">
              <a:spcBef>
                <a:spcPts val="900"/>
              </a:spcBef>
              <a:buFont typeface="Arial" panose="020B0604020202020204" pitchFamily="34" charset="0"/>
              <a:buChar char="•"/>
            </a:pPr>
            <a:endParaRPr lang="en-US" sz="1800" dirty="0">
              <a:cs typeface="Arial Narrow"/>
            </a:endParaRPr>
          </a:p>
          <a:p>
            <a:pPr marL="557213" lvl="1" indent="-214313" defTabSz="342900">
              <a:spcBef>
                <a:spcPts val="900"/>
              </a:spcBef>
              <a:buFont typeface="Arial" panose="020B0604020202020204" pitchFamily="34" charset="0"/>
              <a:buChar char="•"/>
            </a:pPr>
            <a:endParaRPr lang="en-US" sz="1800" dirty="0">
              <a:cs typeface="Arial Narrow"/>
            </a:endParaRPr>
          </a:p>
          <a:p>
            <a:pPr marL="557213" lvl="1" indent="-214313" defTabSz="342900">
              <a:spcBef>
                <a:spcPts val="900"/>
              </a:spcBef>
              <a:buFont typeface="Arial" panose="020B0604020202020204" pitchFamily="34" charset="0"/>
              <a:buChar char="•"/>
            </a:pPr>
            <a:endParaRPr lang="en-US" sz="1800" dirty="0" smtClean="0">
              <a:cs typeface="Arial Narrow"/>
            </a:endParaRPr>
          </a:p>
          <a:p>
            <a:pPr marL="557213" lvl="1" indent="-214313" defTabSz="342900">
              <a:spcBef>
                <a:spcPts val="900"/>
              </a:spcBef>
              <a:buFont typeface="Arial" panose="020B0604020202020204" pitchFamily="34" charset="0"/>
              <a:buChar char="•"/>
            </a:pPr>
            <a:endParaRPr lang="en-US" sz="1800" dirty="0">
              <a:solidFill>
                <a:schemeClr val="tx1">
                  <a:lumMod val="65000"/>
                  <a:lumOff val="35000"/>
                </a:schemeClr>
              </a:solidFill>
              <a:cs typeface="Arial Narrow"/>
            </a:endParaRPr>
          </a:p>
        </p:txBody>
      </p:sp>
    </p:spTree>
    <p:extLst>
      <p:ext uri="{BB962C8B-B14F-4D97-AF65-F5344CB8AC3E}">
        <p14:creationId xmlns:p14="http://schemas.microsoft.com/office/powerpoint/2010/main" val="321837826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150" y="1491437"/>
            <a:ext cx="184731" cy="369332"/>
          </a:xfrm>
          <a:prstGeom prst="rect">
            <a:avLst/>
          </a:prstGeom>
          <a:noFill/>
        </p:spPr>
        <p:txBody>
          <a:bodyPr wrap="none" rtlCol="0">
            <a:spAutoFit/>
          </a:bodyPr>
          <a:lstStyle/>
          <a:p>
            <a:endParaRPr lang="en-US" dirty="0"/>
          </a:p>
        </p:txBody>
      </p:sp>
      <p:pic>
        <p:nvPicPr>
          <p:cNvPr id="13" name="Picture 12"/>
          <p:cNvPicPr>
            <a:picLocks noChangeAspect="1"/>
          </p:cNvPicPr>
          <p:nvPr/>
        </p:nvPicPr>
        <p:blipFill>
          <a:blip r:embed="rId3"/>
          <a:stretch>
            <a:fillRect/>
          </a:stretch>
        </p:blipFill>
        <p:spPr>
          <a:xfrm>
            <a:off x="1219200" y="6676103"/>
            <a:ext cx="762000" cy="181898"/>
          </a:xfrm>
          <a:prstGeom prst="rect">
            <a:avLst/>
          </a:prstGeom>
        </p:spPr>
      </p:pic>
      <p:pic>
        <p:nvPicPr>
          <p:cNvPr id="6" name="Picture 5"/>
          <p:cNvPicPr>
            <a:picLocks noChangeAspect="1"/>
          </p:cNvPicPr>
          <p:nvPr/>
        </p:nvPicPr>
        <p:blipFill>
          <a:blip r:embed="rId4"/>
          <a:stretch>
            <a:fillRect/>
          </a:stretch>
        </p:blipFill>
        <p:spPr>
          <a:xfrm>
            <a:off x="152307" y="6665473"/>
            <a:ext cx="2133785" cy="188992"/>
          </a:xfrm>
          <a:prstGeom prst="rect">
            <a:avLst/>
          </a:prstGeom>
        </p:spPr>
      </p:pic>
      <p:sp>
        <p:nvSpPr>
          <p:cNvPr id="2" name="TextBox 1"/>
          <p:cNvSpPr txBox="1"/>
          <p:nvPr/>
        </p:nvSpPr>
        <p:spPr>
          <a:xfrm>
            <a:off x="3581400" y="2895600"/>
            <a:ext cx="1851789" cy="646331"/>
          </a:xfrm>
          <a:prstGeom prst="rect">
            <a:avLst/>
          </a:prstGeom>
          <a:noFill/>
        </p:spPr>
        <p:txBody>
          <a:bodyPr wrap="none" rtlCol="0">
            <a:spAutoFit/>
          </a:bodyPr>
          <a:lstStyle/>
          <a:p>
            <a:r>
              <a:rPr lang="en-US" sz="3600" b="1" dirty="0" smtClean="0"/>
              <a:t>Backup</a:t>
            </a:r>
            <a:endParaRPr lang="en-US" sz="3600" b="1" dirty="0"/>
          </a:p>
        </p:txBody>
      </p:sp>
    </p:spTree>
    <p:extLst>
      <p:ext uri="{BB962C8B-B14F-4D97-AF65-F5344CB8AC3E}">
        <p14:creationId xmlns:p14="http://schemas.microsoft.com/office/powerpoint/2010/main" val="1194492008"/>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150" y="1491437"/>
            <a:ext cx="184731" cy="369332"/>
          </a:xfrm>
          <a:prstGeom prst="rect">
            <a:avLst/>
          </a:prstGeom>
          <a:noFill/>
        </p:spPr>
        <p:txBody>
          <a:bodyPr wrap="none" rtlCol="0">
            <a:spAutoFit/>
          </a:bodyPr>
          <a:lstStyle/>
          <a:p>
            <a:endParaRPr lang="en-US" dirty="0"/>
          </a:p>
        </p:txBody>
      </p:sp>
      <p:pic>
        <p:nvPicPr>
          <p:cNvPr id="13" name="Picture 12"/>
          <p:cNvPicPr>
            <a:picLocks noChangeAspect="1"/>
          </p:cNvPicPr>
          <p:nvPr/>
        </p:nvPicPr>
        <p:blipFill>
          <a:blip r:embed="rId3"/>
          <a:stretch>
            <a:fillRect/>
          </a:stretch>
        </p:blipFill>
        <p:spPr>
          <a:xfrm>
            <a:off x="1219200" y="6676103"/>
            <a:ext cx="762000" cy="181898"/>
          </a:xfrm>
          <a:prstGeom prst="rect">
            <a:avLst/>
          </a:prstGeom>
        </p:spPr>
      </p:pic>
      <p:pic>
        <p:nvPicPr>
          <p:cNvPr id="6" name="Picture 5"/>
          <p:cNvPicPr>
            <a:picLocks noChangeAspect="1"/>
          </p:cNvPicPr>
          <p:nvPr/>
        </p:nvPicPr>
        <p:blipFill>
          <a:blip r:embed="rId4"/>
          <a:stretch>
            <a:fillRect/>
          </a:stretch>
        </p:blipFill>
        <p:spPr>
          <a:xfrm>
            <a:off x="152307" y="6665473"/>
            <a:ext cx="2133785" cy="188992"/>
          </a:xfrm>
          <a:prstGeom prst="rect">
            <a:avLst/>
          </a:prstGeom>
        </p:spPr>
      </p:pic>
      <p:sp>
        <p:nvSpPr>
          <p:cNvPr id="2" name="TextBox 1"/>
          <p:cNvSpPr txBox="1"/>
          <p:nvPr/>
        </p:nvSpPr>
        <p:spPr>
          <a:xfrm>
            <a:off x="3276600" y="2895600"/>
            <a:ext cx="2441694" cy="646331"/>
          </a:xfrm>
          <a:prstGeom prst="rect">
            <a:avLst/>
          </a:prstGeom>
          <a:noFill/>
        </p:spPr>
        <p:txBody>
          <a:bodyPr wrap="none" rtlCol="0">
            <a:spAutoFit/>
          </a:bodyPr>
          <a:lstStyle/>
          <a:p>
            <a:r>
              <a:rPr lang="en-US" sz="3600" b="1" dirty="0" smtClean="0"/>
              <a:t>Questions</a:t>
            </a:r>
            <a:endParaRPr lang="en-US" sz="3600" b="1" dirty="0"/>
          </a:p>
        </p:txBody>
      </p:sp>
    </p:spTree>
    <p:extLst>
      <p:ext uri="{BB962C8B-B14F-4D97-AF65-F5344CB8AC3E}">
        <p14:creationId xmlns:p14="http://schemas.microsoft.com/office/powerpoint/2010/main" val="2387916973"/>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150" y="1491437"/>
            <a:ext cx="184731" cy="369332"/>
          </a:xfrm>
          <a:prstGeom prst="rect">
            <a:avLst/>
          </a:prstGeom>
          <a:noFill/>
        </p:spPr>
        <p:txBody>
          <a:bodyPr wrap="none" rtlCol="0">
            <a:spAutoFit/>
          </a:bodyPr>
          <a:lstStyle/>
          <a:p>
            <a:endParaRPr lang="en-US" dirty="0"/>
          </a:p>
        </p:txBody>
      </p:sp>
      <p:pic>
        <p:nvPicPr>
          <p:cNvPr id="13" name="Picture 12"/>
          <p:cNvPicPr>
            <a:picLocks noChangeAspect="1"/>
          </p:cNvPicPr>
          <p:nvPr/>
        </p:nvPicPr>
        <p:blipFill>
          <a:blip r:embed="rId3"/>
          <a:stretch>
            <a:fillRect/>
          </a:stretch>
        </p:blipFill>
        <p:spPr>
          <a:xfrm>
            <a:off x="1219200" y="6676103"/>
            <a:ext cx="762000" cy="181898"/>
          </a:xfrm>
          <a:prstGeom prst="rect">
            <a:avLst/>
          </a:prstGeom>
        </p:spPr>
      </p:pic>
      <p:pic>
        <p:nvPicPr>
          <p:cNvPr id="6" name="Picture 5"/>
          <p:cNvPicPr>
            <a:picLocks noChangeAspect="1"/>
          </p:cNvPicPr>
          <p:nvPr/>
        </p:nvPicPr>
        <p:blipFill>
          <a:blip r:embed="rId4"/>
          <a:stretch>
            <a:fillRect/>
          </a:stretch>
        </p:blipFill>
        <p:spPr>
          <a:xfrm>
            <a:off x="152307" y="6665473"/>
            <a:ext cx="2133785" cy="188992"/>
          </a:xfrm>
          <a:prstGeom prst="rect">
            <a:avLst/>
          </a:prstGeom>
        </p:spPr>
      </p:pic>
      <p:sp>
        <p:nvSpPr>
          <p:cNvPr id="7" name="Rectangle 6"/>
          <p:cNvSpPr/>
          <p:nvPr/>
        </p:nvSpPr>
        <p:spPr>
          <a:xfrm>
            <a:off x="3384935" y="32618"/>
            <a:ext cx="5644722" cy="954107"/>
          </a:xfrm>
          <a:prstGeom prst="rect">
            <a:avLst/>
          </a:prstGeom>
        </p:spPr>
        <p:txBody>
          <a:bodyPr wrap="square">
            <a:spAutoFit/>
          </a:bodyPr>
          <a:lstStyle/>
          <a:p>
            <a:r>
              <a:rPr lang="en-US" sz="2800" b="1" dirty="0" smtClean="0">
                <a:solidFill>
                  <a:prstClr val="black"/>
                </a:solidFill>
                <a:latin typeface="+mj-lt"/>
              </a:rPr>
              <a:t>Significance – Implications for Infrastructure and National Security </a:t>
            </a:r>
            <a:endParaRPr lang="en-US" sz="2800" dirty="0">
              <a:latin typeface="+mj-lt"/>
            </a:endParaRPr>
          </a:p>
        </p:txBody>
      </p:sp>
      <p:pic>
        <p:nvPicPr>
          <p:cNvPr id="8" name="Picture 7"/>
          <p:cNvPicPr>
            <a:picLocks noChangeAspect="1"/>
          </p:cNvPicPr>
          <p:nvPr/>
        </p:nvPicPr>
        <p:blipFill>
          <a:blip r:embed="rId5"/>
          <a:stretch>
            <a:fillRect/>
          </a:stretch>
        </p:blipFill>
        <p:spPr>
          <a:xfrm>
            <a:off x="7239000" y="1491437"/>
            <a:ext cx="1790658" cy="1187443"/>
          </a:xfrm>
          <a:prstGeom prst="rect">
            <a:avLst/>
          </a:prstGeom>
        </p:spPr>
      </p:pic>
      <p:pic>
        <p:nvPicPr>
          <p:cNvPr id="9" name="Picture 8"/>
          <p:cNvPicPr>
            <a:picLocks noChangeAspect="1"/>
          </p:cNvPicPr>
          <p:nvPr/>
        </p:nvPicPr>
        <p:blipFill>
          <a:blip r:embed="rId6"/>
          <a:stretch>
            <a:fillRect/>
          </a:stretch>
        </p:blipFill>
        <p:spPr>
          <a:xfrm>
            <a:off x="7239000" y="2749246"/>
            <a:ext cx="1790659" cy="1187443"/>
          </a:xfrm>
          <a:prstGeom prst="rect">
            <a:avLst/>
          </a:prstGeom>
        </p:spPr>
      </p:pic>
      <p:pic>
        <p:nvPicPr>
          <p:cNvPr id="10" name="Picture 9"/>
          <p:cNvPicPr>
            <a:picLocks noChangeAspect="1"/>
          </p:cNvPicPr>
          <p:nvPr/>
        </p:nvPicPr>
        <p:blipFill>
          <a:blip r:embed="rId7"/>
          <a:stretch>
            <a:fillRect/>
          </a:stretch>
        </p:blipFill>
        <p:spPr>
          <a:xfrm>
            <a:off x="7238999" y="4013779"/>
            <a:ext cx="1790659" cy="1187443"/>
          </a:xfrm>
          <a:prstGeom prst="rect">
            <a:avLst/>
          </a:prstGeom>
        </p:spPr>
      </p:pic>
      <p:pic>
        <p:nvPicPr>
          <p:cNvPr id="12" name="Picture 11"/>
          <p:cNvPicPr>
            <a:picLocks noChangeAspect="1"/>
          </p:cNvPicPr>
          <p:nvPr/>
        </p:nvPicPr>
        <p:blipFill>
          <a:blip r:embed="rId8"/>
          <a:stretch>
            <a:fillRect/>
          </a:stretch>
        </p:blipFill>
        <p:spPr>
          <a:xfrm>
            <a:off x="7238998" y="5285036"/>
            <a:ext cx="1790659" cy="1190701"/>
          </a:xfrm>
          <a:prstGeom prst="rect">
            <a:avLst/>
          </a:prstGeom>
        </p:spPr>
      </p:pic>
      <p:sp>
        <p:nvSpPr>
          <p:cNvPr id="15" name="Content Placeholder 2"/>
          <p:cNvSpPr txBox="1">
            <a:spLocks/>
          </p:cNvSpPr>
          <p:nvPr/>
        </p:nvSpPr>
        <p:spPr bwMode="auto">
          <a:xfrm>
            <a:off x="-152400" y="1295400"/>
            <a:ext cx="7107533" cy="4878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57213" lvl="1" indent="-214313" defTabSz="342900">
              <a:spcBef>
                <a:spcPts val="900"/>
              </a:spcBef>
              <a:buFont typeface="Arial" panose="020B0604020202020204" pitchFamily="34" charset="0"/>
              <a:buChar char="•"/>
            </a:pPr>
            <a:r>
              <a:rPr lang="en-US" sz="1800" b="1" dirty="0">
                <a:cs typeface="Arial Narrow"/>
              </a:rPr>
              <a:t>Energy uses account for &gt;40% of U.S. river and stream withdrawals</a:t>
            </a:r>
            <a:endParaRPr lang="en-US" sz="1800" dirty="0">
              <a:cs typeface="Arial Narrow"/>
            </a:endParaRPr>
          </a:p>
          <a:p>
            <a:pPr marL="557213" lvl="1" indent="-214313" defTabSz="342900">
              <a:spcBef>
                <a:spcPts val="900"/>
              </a:spcBef>
              <a:buFont typeface="Arial" panose="020B0604020202020204" pitchFamily="34" charset="0"/>
              <a:buChar char="•"/>
            </a:pPr>
            <a:r>
              <a:rPr lang="en-US" sz="1800" dirty="0">
                <a:solidFill>
                  <a:schemeClr val="tx1">
                    <a:lumMod val="65000"/>
                    <a:lumOff val="35000"/>
                  </a:schemeClr>
                </a:solidFill>
                <a:cs typeface="Arial Narrow"/>
              </a:rPr>
              <a:t>Energy and water infrastructures are at significant risk from changing weather patterns/extremes, dwindling surface and ground waters, and more</a:t>
            </a:r>
          </a:p>
          <a:p>
            <a:pPr marL="900113" lvl="2" indent="-214313" defTabSz="342900">
              <a:spcBef>
                <a:spcPts val="900"/>
              </a:spcBef>
              <a:buFont typeface="Wingdings" panose="05000000000000000000" pitchFamily="2" charset="2"/>
              <a:buChar char="Ø"/>
            </a:pPr>
            <a:r>
              <a:rPr lang="en-US" sz="1800" b="1" dirty="0">
                <a:cs typeface="Arial Narrow"/>
              </a:rPr>
              <a:t>Water-for-energy</a:t>
            </a:r>
            <a:r>
              <a:rPr lang="en-US" sz="1800" b="1" dirty="0">
                <a:solidFill>
                  <a:schemeClr val="tx1">
                    <a:lumMod val="65000"/>
                    <a:lumOff val="35000"/>
                  </a:schemeClr>
                </a:solidFill>
                <a:cs typeface="Arial Narrow"/>
              </a:rPr>
              <a:t> </a:t>
            </a:r>
            <a:r>
              <a:rPr lang="en-US" sz="1800" dirty="0">
                <a:solidFill>
                  <a:schemeClr val="tx1">
                    <a:lumMod val="65000"/>
                    <a:lumOff val="35000"/>
                  </a:schemeClr>
                </a:solidFill>
                <a:cs typeface="Arial Narrow"/>
              </a:rPr>
              <a:t>-</a:t>
            </a:r>
            <a:r>
              <a:rPr lang="en-US" sz="1800" b="1" dirty="0">
                <a:solidFill>
                  <a:schemeClr val="tx1">
                    <a:lumMod val="65000"/>
                    <a:lumOff val="35000"/>
                  </a:schemeClr>
                </a:solidFill>
                <a:cs typeface="Arial Narrow"/>
              </a:rPr>
              <a:t>  </a:t>
            </a:r>
            <a:r>
              <a:rPr lang="en-US" sz="1800" dirty="0">
                <a:solidFill>
                  <a:schemeClr val="tx1">
                    <a:lumMod val="65000"/>
                    <a:lumOff val="35000"/>
                  </a:schemeClr>
                </a:solidFill>
                <a:cs typeface="Arial Narrow"/>
              </a:rPr>
              <a:t>energy system vulnerabilities including </a:t>
            </a:r>
            <a:r>
              <a:rPr lang="en-US" sz="1800" i="1" dirty="0">
                <a:solidFill>
                  <a:schemeClr val="tx1">
                    <a:lumMod val="65000"/>
                    <a:lumOff val="35000"/>
                  </a:schemeClr>
                </a:solidFill>
                <a:cs typeface="Arial Narrow"/>
              </a:rPr>
              <a:t>thermoelectric cooling, hydropower</a:t>
            </a:r>
            <a:r>
              <a:rPr lang="en-US" sz="1800" dirty="0">
                <a:solidFill>
                  <a:schemeClr val="tx1">
                    <a:lumMod val="65000"/>
                    <a:lumOff val="35000"/>
                  </a:schemeClr>
                </a:solidFill>
                <a:cs typeface="Arial Narrow"/>
              </a:rPr>
              <a:t>, </a:t>
            </a:r>
            <a:r>
              <a:rPr lang="en-US" sz="1800" i="1" dirty="0">
                <a:solidFill>
                  <a:schemeClr val="tx1">
                    <a:lumMod val="65000"/>
                    <a:lumOff val="35000"/>
                  </a:schemeClr>
                </a:solidFill>
                <a:cs typeface="Arial Narrow"/>
              </a:rPr>
              <a:t>oil and gas recovery…</a:t>
            </a:r>
          </a:p>
          <a:p>
            <a:pPr marL="900113" lvl="2" indent="-214313" defTabSz="342900">
              <a:spcBef>
                <a:spcPts val="900"/>
              </a:spcBef>
              <a:buFont typeface="Wingdings" panose="05000000000000000000" pitchFamily="2" charset="2"/>
              <a:buChar char="Ø"/>
            </a:pPr>
            <a:r>
              <a:rPr lang="en-US" sz="1800" b="1" dirty="0">
                <a:cs typeface="Arial Narrow"/>
              </a:rPr>
              <a:t>Energy-for-water</a:t>
            </a:r>
            <a:r>
              <a:rPr lang="en-US" sz="1800" b="1" dirty="0">
                <a:solidFill>
                  <a:schemeClr val="tx1">
                    <a:lumMod val="65000"/>
                    <a:lumOff val="35000"/>
                  </a:schemeClr>
                </a:solidFill>
                <a:cs typeface="Arial Narrow"/>
              </a:rPr>
              <a:t> </a:t>
            </a:r>
            <a:r>
              <a:rPr lang="en-US" sz="1800" dirty="0">
                <a:solidFill>
                  <a:schemeClr val="tx1">
                    <a:lumMod val="65000"/>
                    <a:lumOff val="35000"/>
                  </a:schemeClr>
                </a:solidFill>
                <a:cs typeface="Arial Narrow"/>
              </a:rPr>
              <a:t>-  </a:t>
            </a:r>
            <a:r>
              <a:rPr lang="en-US" sz="1800" i="1" dirty="0">
                <a:solidFill>
                  <a:schemeClr val="tx1">
                    <a:lumMod val="65000"/>
                    <a:lumOff val="35000"/>
                  </a:schemeClr>
                </a:solidFill>
                <a:cs typeface="Arial Narrow"/>
              </a:rPr>
              <a:t>inter-basin transfers, groundwater pumping, treatment of non-traditional waters…</a:t>
            </a:r>
            <a:endParaRPr lang="en-US" sz="1800" dirty="0">
              <a:solidFill>
                <a:schemeClr val="tx1">
                  <a:lumMod val="65000"/>
                  <a:lumOff val="35000"/>
                </a:schemeClr>
              </a:solidFill>
              <a:cs typeface="Arial Narrow"/>
            </a:endParaRPr>
          </a:p>
          <a:p>
            <a:pPr marL="557213" lvl="1" indent="-214313" defTabSz="342900">
              <a:spcBef>
                <a:spcPts val="900"/>
              </a:spcBef>
              <a:buFont typeface="Arial" panose="020B0604020202020204" pitchFamily="34" charset="0"/>
              <a:buChar char="•"/>
            </a:pPr>
            <a:r>
              <a:rPr lang="en-US" sz="1800" dirty="0">
                <a:solidFill>
                  <a:schemeClr val="tx1">
                    <a:lumMod val="65000"/>
                    <a:lumOff val="35000"/>
                  </a:schemeClr>
                </a:solidFill>
              </a:rPr>
              <a:t>National Infrastructure Report Card (ASCE):  Energy= D+, Water= D, Wastewater= D  (For comparison, Bridges= C+)</a:t>
            </a:r>
          </a:p>
          <a:p>
            <a:pPr marL="557213" lvl="1" indent="-214313" defTabSz="342900">
              <a:spcBef>
                <a:spcPts val="900"/>
              </a:spcBef>
              <a:buFont typeface="Arial" panose="020B0604020202020204" pitchFamily="34" charset="0"/>
              <a:buChar char="•"/>
            </a:pPr>
            <a:r>
              <a:rPr lang="en-US" sz="1800" dirty="0">
                <a:solidFill>
                  <a:schemeClr val="tx1">
                    <a:lumMod val="65000"/>
                    <a:lumOff val="35000"/>
                  </a:schemeClr>
                </a:solidFill>
                <a:cs typeface="Arial Narrow"/>
              </a:rPr>
              <a:t>DOE, through its National Laboratories, is a recognized leader in relevant areas of modeling and analysis and can contribute to understanding the issues and options for solution. </a:t>
            </a:r>
          </a:p>
          <a:p>
            <a:pPr marL="557213" lvl="1" indent="-214313" defTabSz="342900">
              <a:spcBef>
                <a:spcPts val="900"/>
              </a:spcBef>
              <a:buFont typeface="Arial" panose="020B0604020202020204" pitchFamily="34" charset="0"/>
              <a:buChar char="•"/>
            </a:pPr>
            <a:r>
              <a:rPr lang="en-US" sz="1800" dirty="0">
                <a:solidFill>
                  <a:schemeClr val="tx1">
                    <a:lumMod val="65000"/>
                    <a:lumOff val="35000"/>
                  </a:schemeClr>
                </a:solidFill>
                <a:cs typeface="Arial Narrow"/>
              </a:rPr>
              <a:t>Potential high leverage science collaborations – within DOE, across science and mission driven agencies, and with state and local governments, U.S. industry, and strategic international partners</a:t>
            </a:r>
          </a:p>
        </p:txBody>
      </p:sp>
    </p:spTree>
    <p:extLst>
      <p:ext uri="{BB962C8B-B14F-4D97-AF65-F5344CB8AC3E}">
        <p14:creationId xmlns:p14="http://schemas.microsoft.com/office/powerpoint/2010/main" val="1117145985"/>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150" y="1491437"/>
            <a:ext cx="184731" cy="369332"/>
          </a:xfrm>
          <a:prstGeom prst="rect">
            <a:avLst/>
          </a:prstGeom>
          <a:noFill/>
        </p:spPr>
        <p:txBody>
          <a:bodyPr wrap="none" rtlCol="0">
            <a:spAutoFit/>
          </a:bodyPr>
          <a:lstStyle/>
          <a:p>
            <a:endParaRPr lang="en-US" dirty="0"/>
          </a:p>
        </p:txBody>
      </p:sp>
      <p:sp>
        <p:nvSpPr>
          <p:cNvPr id="11" name="Content Placeholder 2"/>
          <p:cNvSpPr txBox="1">
            <a:spLocks/>
          </p:cNvSpPr>
          <p:nvPr/>
        </p:nvSpPr>
        <p:spPr bwMode="auto">
          <a:xfrm>
            <a:off x="990600" y="1888664"/>
            <a:ext cx="7328874" cy="4878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600"/>
              </a:spcBef>
              <a:buNone/>
              <a:defRPr/>
            </a:pPr>
            <a:endParaRPr lang="en-US" sz="2400" dirty="0"/>
          </a:p>
          <a:p>
            <a:pPr marL="0" lvl="0" indent="0">
              <a:spcBef>
                <a:spcPts val="600"/>
              </a:spcBef>
              <a:buNone/>
              <a:defRPr/>
            </a:pPr>
            <a:r>
              <a:rPr lang="en-US" sz="2400" dirty="0" smtClean="0"/>
              <a:t>Explore the </a:t>
            </a:r>
            <a:r>
              <a:rPr lang="en-US" sz="2400" dirty="0"/>
              <a:t>complex </a:t>
            </a:r>
            <a:r>
              <a:rPr lang="en-US" sz="2400" dirty="0" smtClean="0"/>
              <a:t>interactions and </a:t>
            </a:r>
            <a:r>
              <a:rPr lang="en-US" sz="2400" dirty="0"/>
              <a:t>potential co-evolutionary pathways within the </a:t>
            </a:r>
            <a:r>
              <a:rPr lang="en-US" sz="2400" dirty="0" smtClean="0"/>
              <a:t>integrated </a:t>
            </a:r>
            <a:r>
              <a:rPr lang="en-US" sz="2400" b="1" dirty="0" smtClean="0"/>
              <a:t>Earth-energy-human</a:t>
            </a:r>
            <a:r>
              <a:rPr lang="en-US" sz="2400" dirty="0" smtClean="0"/>
              <a:t> system, including multi-scale interdependencies </a:t>
            </a:r>
            <a:r>
              <a:rPr lang="en-US" sz="2400" dirty="0"/>
              <a:t>among </a:t>
            </a:r>
            <a:r>
              <a:rPr lang="en-US" sz="2400" dirty="0" smtClean="0"/>
              <a:t>natural, engineered, and economic systems and sectors.</a:t>
            </a:r>
          </a:p>
          <a:p>
            <a:pPr marL="0" lvl="0" indent="0">
              <a:spcBef>
                <a:spcPts val="600"/>
              </a:spcBef>
              <a:buNone/>
              <a:defRPr/>
            </a:pPr>
            <a:endParaRPr lang="en-US" sz="2400" dirty="0"/>
          </a:p>
          <a:p>
            <a:pPr marL="0" lvl="0" indent="0">
              <a:spcBef>
                <a:spcPts val="600"/>
              </a:spcBef>
              <a:buNone/>
              <a:defRPr/>
            </a:pPr>
            <a:endParaRPr lang="en-US" sz="2400" dirty="0" smtClean="0"/>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2400" b="0" i="0" u="none" strike="noStrike" kern="1200" cap="none" spc="0" normalizeH="0" baseline="0" noProof="0" dirty="0" smtClean="0">
              <a:ln>
                <a:noFill/>
              </a:ln>
              <a:solidFill>
                <a:sysClr val="windowText" lastClr="000000"/>
              </a:solidFill>
              <a:effectLst/>
              <a:uLnTx/>
              <a:uFillTx/>
              <a:latin typeface="Calibri"/>
              <a:cs typeface="Arial" pitchFamily="34" charset="0"/>
            </a:endParaRPr>
          </a:p>
        </p:txBody>
      </p:sp>
      <p:pic>
        <p:nvPicPr>
          <p:cNvPr id="13" name="Picture 12"/>
          <p:cNvPicPr>
            <a:picLocks noChangeAspect="1"/>
          </p:cNvPicPr>
          <p:nvPr/>
        </p:nvPicPr>
        <p:blipFill>
          <a:blip r:embed="rId3"/>
          <a:stretch>
            <a:fillRect/>
          </a:stretch>
        </p:blipFill>
        <p:spPr>
          <a:xfrm>
            <a:off x="1219200" y="6676103"/>
            <a:ext cx="762000" cy="181898"/>
          </a:xfrm>
          <a:prstGeom prst="rect">
            <a:avLst/>
          </a:prstGeom>
        </p:spPr>
      </p:pic>
      <p:pic>
        <p:nvPicPr>
          <p:cNvPr id="6" name="Picture 5"/>
          <p:cNvPicPr>
            <a:picLocks noChangeAspect="1"/>
          </p:cNvPicPr>
          <p:nvPr/>
        </p:nvPicPr>
        <p:blipFill>
          <a:blip r:embed="rId4"/>
          <a:stretch>
            <a:fillRect/>
          </a:stretch>
        </p:blipFill>
        <p:spPr>
          <a:xfrm>
            <a:off x="152307" y="6665473"/>
            <a:ext cx="2133785" cy="188992"/>
          </a:xfrm>
          <a:prstGeom prst="rect">
            <a:avLst/>
          </a:prstGeom>
        </p:spPr>
      </p:pic>
      <p:sp>
        <p:nvSpPr>
          <p:cNvPr id="7" name="Rectangle 6"/>
          <p:cNvSpPr/>
          <p:nvPr/>
        </p:nvSpPr>
        <p:spPr>
          <a:xfrm>
            <a:off x="3575478" y="214969"/>
            <a:ext cx="2602379" cy="584775"/>
          </a:xfrm>
          <a:prstGeom prst="rect">
            <a:avLst/>
          </a:prstGeom>
        </p:spPr>
        <p:txBody>
          <a:bodyPr wrap="none">
            <a:spAutoFit/>
          </a:bodyPr>
          <a:lstStyle/>
          <a:p>
            <a:r>
              <a:rPr lang="en-US" sz="3200" b="1" dirty="0" smtClean="0">
                <a:solidFill>
                  <a:prstClr val="black"/>
                </a:solidFill>
                <a:latin typeface="+mj-lt"/>
              </a:rPr>
              <a:t>Program Goal </a:t>
            </a:r>
            <a:endParaRPr lang="en-US" sz="3200" dirty="0">
              <a:latin typeface="+mj-lt"/>
            </a:endParaRPr>
          </a:p>
        </p:txBody>
      </p:sp>
    </p:spTree>
    <p:extLst>
      <p:ext uri="{BB962C8B-B14F-4D97-AF65-F5344CB8AC3E}">
        <p14:creationId xmlns:p14="http://schemas.microsoft.com/office/powerpoint/2010/main" val="1084547515"/>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150" y="1491437"/>
            <a:ext cx="184731" cy="369332"/>
          </a:xfrm>
          <a:prstGeom prst="rect">
            <a:avLst/>
          </a:prstGeom>
          <a:noFill/>
        </p:spPr>
        <p:txBody>
          <a:bodyPr wrap="none" rtlCol="0">
            <a:spAutoFit/>
          </a:bodyPr>
          <a:lstStyle/>
          <a:p>
            <a:endParaRPr lang="en-US" dirty="0"/>
          </a:p>
        </p:txBody>
      </p:sp>
      <p:pic>
        <p:nvPicPr>
          <p:cNvPr id="13" name="Picture 12"/>
          <p:cNvPicPr>
            <a:picLocks noChangeAspect="1"/>
          </p:cNvPicPr>
          <p:nvPr/>
        </p:nvPicPr>
        <p:blipFill>
          <a:blip r:embed="rId3"/>
          <a:stretch>
            <a:fillRect/>
          </a:stretch>
        </p:blipFill>
        <p:spPr>
          <a:xfrm>
            <a:off x="1219200" y="6676103"/>
            <a:ext cx="762000" cy="181898"/>
          </a:xfrm>
          <a:prstGeom prst="rect">
            <a:avLst/>
          </a:prstGeom>
        </p:spPr>
      </p:pic>
      <p:pic>
        <p:nvPicPr>
          <p:cNvPr id="6" name="Picture 5"/>
          <p:cNvPicPr>
            <a:picLocks noChangeAspect="1"/>
          </p:cNvPicPr>
          <p:nvPr/>
        </p:nvPicPr>
        <p:blipFill>
          <a:blip r:embed="rId4"/>
          <a:stretch>
            <a:fillRect/>
          </a:stretch>
        </p:blipFill>
        <p:spPr>
          <a:xfrm>
            <a:off x="152307" y="6665473"/>
            <a:ext cx="2133785" cy="188992"/>
          </a:xfrm>
          <a:prstGeom prst="rect">
            <a:avLst/>
          </a:prstGeom>
        </p:spPr>
      </p:pic>
      <p:sp>
        <p:nvSpPr>
          <p:cNvPr id="7" name="Rectangle 6"/>
          <p:cNvSpPr/>
          <p:nvPr/>
        </p:nvSpPr>
        <p:spPr>
          <a:xfrm>
            <a:off x="3276600" y="91483"/>
            <a:ext cx="5867400" cy="954107"/>
          </a:xfrm>
          <a:prstGeom prst="rect">
            <a:avLst/>
          </a:prstGeom>
        </p:spPr>
        <p:txBody>
          <a:bodyPr wrap="square">
            <a:spAutoFit/>
          </a:bodyPr>
          <a:lstStyle/>
          <a:p>
            <a:r>
              <a:rPr lang="en-US" sz="2800" b="1" dirty="0" smtClean="0">
                <a:solidFill>
                  <a:prstClr val="black"/>
                </a:solidFill>
                <a:latin typeface="+mj-lt"/>
              </a:rPr>
              <a:t>Significant Focus on Energy, Water, and Land Systems</a:t>
            </a:r>
            <a:endParaRPr lang="en-US" sz="2800" dirty="0">
              <a:latin typeface="+mj-lt"/>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800" y="1262610"/>
            <a:ext cx="6699955" cy="5258414"/>
          </a:xfrm>
          <a:prstGeom prst="rect">
            <a:avLst/>
          </a:prstGeom>
        </p:spPr>
      </p:pic>
    </p:spTree>
    <p:extLst>
      <p:ext uri="{BB962C8B-B14F-4D97-AF65-F5344CB8AC3E}">
        <p14:creationId xmlns:p14="http://schemas.microsoft.com/office/powerpoint/2010/main" val="994513776"/>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992054"/>
            <a:ext cx="2426045" cy="3296546"/>
          </a:xfrm>
          <a:prstGeom prst="rect">
            <a:avLst/>
          </a:prstGeom>
        </p:spPr>
      </p:pic>
      <p:pic>
        <p:nvPicPr>
          <p:cNvPr id="6" name="Picture 5"/>
          <p:cNvPicPr>
            <a:picLocks noChangeAspect="1"/>
          </p:cNvPicPr>
          <p:nvPr/>
        </p:nvPicPr>
        <p:blipFill>
          <a:blip r:embed="rId4"/>
          <a:stretch>
            <a:fillRect/>
          </a:stretch>
        </p:blipFill>
        <p:spPr>
          <a:xfrm>
            <a:off x="5486400" y="4518379"/>
            <a:ext cx="2904051" cy="2037170"/>
          </a:xfrm>
          <a:prstGeom prst="rect">
            <a:avLst/>
          </a:prstGeom>
        </p:spPr>
      </p:pic>
      <p:sp>
        <p:nvSpPr>
          <p:cNvPr id="14" name="TextBox 13"/>
          <p:cNvSpPr txBox="1"/>
          <p:nvPr/>
        </p:nvSpPr>
        <p:spPr>
          <a:xfrm>
            <a:off x="5294564" y="2263585"/>
            <a:ext cx="1450472" cy="461665"/>
          </a:xfrm>
          <a:prstGeom prst="rect">
            <a:avLst/>
          </a:prstGeom>
          <a:noFill/>
        </p:spPr>
        <p:txBody>
          <a:bodyPr wrap="square" rtlCol="0">
            <a:spAutoFit/>
          </a:bodyPr>
          <a:lstStyle/>
          <a:p>
            <a:r>
              <a:rPr lang="en-US" sz="2400" dirty="0" smtClean="0"/>
              <a:t>IAMs</a:t>
            </a:r>
            <a:endParaRPr lang="en-US" sz="2400" dirty="0"/>
          </a:p>
        </p:txBody>
      </p:sp>
      <p:sp>
        <p:nvSpPr>
          <p:cNvPr id="17" name="TextBox 16"/>
          <p:cNvSpPr txBox="1"/>
          <p:nvPr/>
        </p:nvSpPr>
        <p:spPr>
          <a:xfrm>
            <a:off x="557085" y="3863459"/>
            <a:ext cx="3915030" cy="461665"/>
          </a:xfrm>
          <a:prstGeom prst="rect">
            <a:avLst/>
          </a:prstGeom>
          <a:noFill/>
        </p:spPr>
        <p:txBody>
          <a:bodyPr wrap="square" rtlCol="0">
            <a:spAutoFit/>
          </a:bodyPr>
          <a:lstStyle/>
          <a:p>
            <a:r>
              <a:rPr lang="en-US" sz="2400" dirty="0" smtClean="0"/>
              <a:t>Multi-Model Frameworks</a:t>
            </a:r>
            <a:endParaRPr lang="en-US" sz="2400" dirty="0"/>
          </a:p>
        </p:txBody>
      </p:sp>
      <p:sp>
        <p:nvSpPr>
          <p:cNvPr id="18" name="TextBox 17"/>
          <p:cNvSpPr txBox="1"/>
          <p:nvPr/>
        </p:nvSpPr>
        <p:spPr>
          <a:xfrm>
            <a:off x="3315655" y="4875564"/>
            <a:ext cx="1891984" cy="1569660"/>
          </a:xfrm>
          <a:prstGeom prst="rect">
            <a:avLst/>
          </a:prstGeom>
          <a:noFill/>
        </p:spPr>
        <p:txBody>
          <a:bodyPr wrap="square" rtlCol="0">
            <a:spAutoFit/>
          </a:bodyPr>
          <a:lstStyle/>
          <a:p>
            <a:r>
              <a:rPr lang="en-US" sz="2400" dirty="0" smtClean="0"/>
              <a:t>Data-Driven Knowledge Discovery Frameworks</a:t>
            </a:r>
            <a:endParaRPr lang="en-US" sz="2400" dirty="0"/>
          </a:p>
        </p:txBody>
      </p:sp>
      <p:pic>
        <p:nvPicPr>
          <p:cNvPr id="19" name="Picture 18"/>
          <p:cNvPicPr>
            <a:picLocks noChangeAspect="1"/>
          </p:cNvPicPr>
          <p:nvPr/>
        </p:nvPicPr>
        <p:blipFill>
          <a:blip r:embed="rId5"/>
          <a:stretch>
            <a:fillRect/>
          </a:stretch>
        </p:blipFill>
        <p:spPr>
          <a:xfrm>
            <a:off x="1219200" y="6676103"/>
            <a:ext cx="762000" cy="181898"/>
          </a:xfrm>
          <a:prstGeom prst="rect">
            <a:avLst/>
          </a:prstGeom>
        </p:spPr>
      </p:pic>
      <p:sp>
        <p:nvSpPr>
          <p:cNvPr id="13" name="Text Box 2"/>
          <p:cNvSpPr txBox="1">
            <a:spLocks noChangeArrowheads="1"/>
          </p:cNvSpPr>
          <p:nvPr/>
        </p:nvSpPr>
        <p:spPr bwMode="auto">
          <a:xfrm>
            <a:off x="2895600" y="64602"/>
            <a:ext cx="6248400" cy="523220"/>
          </a:xfrm>
          <a:prstGeom prst="rect">
            <a:avLst/>
          </a:prstGeom>
          <a:noFill/>
          <a:ln w="9525">
            <a:noFill/>
            <a:miter lim="800000"/>
            <a:headEnd/>
            <a:tailEnd/>
          </a:ln>
          <a:effectLst/>
        </p:spPr>
        <p:txBody>
          <a:bodyPr wrap="square">
            <a:spAutoFit/>
          </a:bodyPr>
          <a:lstStyle/>
          <a:p>
            <a:pPr algn="ctr">
              <a:defRPr/>
            </a:pPr>
            <a:r>
              <a:rPr lang="en-US" sz="2800" b="1" dirty="0" smtClean="0">
                <a:latin typeface="+mj-lt"/>
              </a:rPr>
              <a:t>Three Main Capability-Driven Emphases</a:t>
            </a:r>
            <a:endParaRPr lang="en-US" sz="2800" b="1" dirty="0">
              <a:latin typeface="+mj-lt"/>
            </a:endParaRPr>
          </a:p>
        </p:txBody>
      </p:sp>
      <p:sp>
        <p:nvSpPr>
          <p:cNvPr id="3" name="Rectangle 2"/>
          <p:cNvSpPr/>
          <p:nvPr/>
        </p:nvSpPr>
        <p:spPr>
          <a:xfrm>
            <a:off x="152400" y="6666270"/>
            <a:ext cx="2133600" cy="191729"/>
          </a:xfrm>
          <a:prstGeom prst="rect">
            <a:avLst/>
          </a:prstGeom>
          <a:solidFill>
            <a:srgbClr val="99B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057400" y="4553095"/>
            <a:ext cx="457200" cy="121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558" y="1377866"/>
            <a:ext cx="3495800" cy="2257623"/>
          </a:xfrm>
          <a:prstGeom prst="rect">
            <a:avLst/>
          </a:prstGeom>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
          <p:cNvSpPr txBox="1">
            <a:spLocks noChangeArrowheads="1"/>
          </p:cNvSpPr>
          <p:nvPr/>
        </p:nvSpPr>
        <p:spPr bwMode="auto">
          <a:xfrm>
            <a:off x="2971800" y="0"/>
            <a:ext cx="5181600" cy="954107"/>
          </a:xfrm>
          <a:prstGeom prst="rect">
            <a:avLst/>
          </a:prstGeom>
          <a:noFill/>
          <a:ln w="9525">
            <a:noFill/>
            <a:miter lim="800000"/>
            <a:headEnd/>
            <a:tailEnd/>
          </a:ln>
          <a:effectLst/>
        </p:spPr>
        <p:txBody>
          <a:bodyPr wrap="square">
            <a:spAutoFit/>
          </a:bodyPr>
          <a:lstStyle/>
          <a:p>
            <a:pPr algn="ctr">
              <a:defRPr/>
            </a:pPr>
            <a:r>
              <a:rPr lang="en-US" sz="2800" b="1" dirty="0" smtClean="0">
                <a:latin typeface="+mj-lt"/>
              </a:rPr>
              <a:t>…And More Specific Capability-Driven Emphases</a:t>
            </a:r>
            <a:endParaRPr lang="en-US" sz="2800" b="1" dirty="0">
              <a:latin typeface="+mj-lt"/>
            </a:endParaRPr>
          </a:p>
        </p:txBody>
      </p:sp>
      <p:pic>
        <p:nvPicPr>
          <p:cNvPr id="4" name="Picture 3"/>
          <p:cNvPicPr>
            <a:picLocks noChangeAspect="1"/>
          </p:cNvPicPr>
          <p:nvPr/>
        </p:nvPicPr>
        <p:blipFill>
          <a:blip r:embed="rId3"/>
          <a:stretch>
            <a:fillRect/>
          </a:stretch>
        </p:blipFill>
        <p:spPr>
          <a:xfrm>
            <a:off x="228600" y="6669008"/>
            <a:ext cx="2133785" cy="188992"/>
          </a:xfrm>
          <a:prstGeom prst="rect">
            <a:avLst/>
          </a:prstGeom>
        </p:spPr>
      </p:pic>
      <p:sp>
        <p:nvSpPr>
          <p:cNvPr id="5" name="Rectangle 4"/>
          <p:cNvSpPr/>
          <p:nvPr/>
        </p:nvSpPr>
        <p:spPr>
          <a:xfrm>
            <a:off x="685800" y="1371600"/>
            <a:ext cx="8229600" cy="4757777"/>
          </a:xfrm>
          <a:prstGeom prst="rect">
            <a:avLst/>
          </a:prstGeom>
        </p:spPr>
        <p:txBody>
          <a:bodyPr wrap="square">
            <a:spAutoFit/>
          </a:bodyPr>
          <a:lstStyle/>
          <a:p>
            <a:pPr marL="457200" marR="0" indent="-457200">
              <a:lnSpc>
                <a:spcPct val="106000"/>
              </a:lnSpc>
              <a:spcBef>
                <a:spcPts val="0"/>
              </a:spcBef>
              <a:spcAft>
                <a:spcPts val="0"/>
              </a:spcAft>
              <a:buAutoNum type="arabicParenR"/>
            </a:pPr>
            <a:r>
              <a:rPr lang="en-US" sz="2200" dirty="0">
                <a:latin typeface="Calibri" panose="020F0502020204030204" pitchFamily="34" charset="0"/>
                <a:ea typeface="Calibri" panose="020F0502020204030204" pitchFamily="34" charset="0"/>
                <a:cs typeface="Times New Roman" panose="02020603050405020304" pitchFamily="18" charset="0"/>
              </a:rPr>
              <a:t>M</a:t>
            </a:r>
            <a:r>
              <a:rPr lang="en-US" sz="2200" dirty="0" smtClean="0">
                <a:latin typeface="Calibri" panose="020F0502020204030204" pitchFamily="34" charset="0"/>
                <a:ea typeface="Calibri" panose="020F0502020204030204" pitchFamily="34" charset="0"/>
                <a:cs typeface="Times New Roman" panose="02020603050405020304" pitchFamily="18" charset="0"/>
              </a:rPr>
              <a:t>odular </a:t>
            </a:r>
            <a:r>
              <a:rPr lang="en-US" sz="2200" dirty="0">
                <a:latin typeface="Calibri" panose="020F0502020204030204" pitchFamily="34" charset="0"/>
                <a:ea typeface="Calibri" panose="020F0502020204030204" pitchFamily="34" charset="0"/>
                <a:cs typeface="Times New Roman" panose="02020603050405020304" pitchFamily="18" charset="0"/>
              </a:rPr>
              <a:t>model design, integrative </a:t>
            </a:r>
            <a:r>
              <a:rPr lang="en-US" sz="2200" dirty="0" smtClean="0">
                <a:latin typeface="Calibri" panose="020F0502020204030204" pitchFamily="34" charset="0"/>
                <a:ea typeface="Calibri" panose="020F0502020204030204" pitchFamily="34" charset="0"/>
                <a:cs typeface="Times New Roman" panose="02020603050405020304" pitchFamily="18" charset="0"/>
              </a:rPr>
              <a:t>modeling frameworks, </a:t>
            </a:r>
            <a:r>
              <a:rPr lang="en-US" sz="2200" dirty="0">
                <a:latin typeface="Calibri" panose="020F0502020204030204" pitchFamily="34" charset="0"/>
                <a:ea typeface="Calibri" panose="020F0502020204030204" pitchFamily="34" charset="0"/>
                <a:cs typeface="Times New Roman" panose="02020603050405020304" pitchFamily="18" charset="0"/>
              </a:rPr>
              <a:t>software </a:t>
            </a:r>
            <a:r>
              <a:rPr lang="en-US" sz="2200" dirty="0" smtClean="0">
                <a:latin typeface="Calibri" panose="020F0502020204030204" pitchFamily="34" charset="0"/>
                <a:ea typeface="Calibri" panose="020F0502020204030204" pitchFamily="34" charset="0"/>
                <a:cs typeface="Times New Roman" panose="02020603050405020304" pitchFamily="18" charset="0"/>
              </a:rPr>
              <a:t>couplers</a:t>
            </a:r>
          </a:p>
          <a:p>
            <a:pPr marL="457200" marR="0" indent="-457200">
              <a:lnSpc>
                <a:spcPct val="106000"/>
              </a:lnSpc>
              <a:spcBef>
                <a:spcPts val="0"/>
              </a:spcBef>
              <a:spcAft>
                <a:spcPts val="0"/>
              </a:spcAft>
              <a:buAutoNum type="arabicParenR"/>
            </a:pPr>
            <a:r>
              <a:rPr lang="en-US" sz="2200" dirty="0">
                <a:latin typeface="Calibri" panose="020F0502020204030204" pitchFamily="34" charset="0"/>
                <a:ea typeface="Calibri" panose="020F0502020204030204" pitchFamily="34" charset="0"/>
                <a:cs typeface="Times New Roman" panose="02020603050405020304" pitchFamily="18" charset="0"/>
              </a:rPr>
              <a:t>T</a:t>
            </a:r>
            <a:r>
              <a:rPr lang="en-US" sz="2200" dirty="0" smtClean="0">
                <a:latin typeface="Calibri" panose="020F0502020204030204" pitchFamily="34" charset="0"/>
                <a:ea typeface="Calibri" panose="020F0502020204030204" pitchFamily="34" charset="0"/>
                <a:cs typeface="Times New Roman" panose="02020603050405020304" pitchFamily="18" charset="0"/>
              </a:rPr>
              <a:t>est-bed </a:t>
            </a:r>
            <a:r>
              <a:rPr lang="en-US" sz="2200" dirty="0">
                <a:latin typeface="Calibri" panose="020F0502020204030204" pitchFamily="34" charset="0"/>
                <a:ea typeface="Calibri" panose="020F0502020204030204" pitchFamily="34" charset="0"/>
                <a:cs typeface="Times New Roman" panose="02020603050405020304" pitchFamily="18" charset="0"/>
              </a:rPr>
              <a:t>development and </a:t>
            </a:r>
            <a:r>
              <a:rPr lang="en-US" sz="2200" dirty="0" smtClean="0">
                <a:latin typeface="Calibri" panose="020F0502020204030204" pitchFamily="34" charset="0"/>
                <a:ea typeface="Calibri" panose="020F0502020204030204" pitchFamily="34" charset="0"/>
                <a:cs typeface="Times New Roman" panose="02020603050405020304" pitchFamily="18" charset="0"/>
              </a:rPr>
              <a:t>design</a:t>
            </a:r>
          </a:p>
          <a:p>
            <a:pPr marL="457200" marR="0" indent="-457200">
              <a:lnSpc>
                <a:spcPct val="106000"/>
              </a:lnSpc>
              <a:spcBef>
                <a:spcPts val="0"/>
              </a:spcBef>
              <a:spcAft>
                <a:spcPts val="0"/>
              </a:spcAft>
              <a:buAutoNum type="arabicParenR"/>
            </a:pPr>
            <a:r>
              <a:rPr lang="en-US" sz="2200" i="1" dirty="0" smtClean="0">
                <a:latin typeface="Calibri" panose="020F0502020204030204" pitchFamily="34" charset="0"/>
                <a:ea typeface="Calibri" panose="020F0502020204030204" pitchFamily="34" charset="0"/>
                <a:cs typeface="Times New Roman" panose="02020603050405020304" pitchFamily="18" charset="0"/>
              </a:rPr>
              <a:t>Representations of stressors, drivers, and influences</a:t>
            </a:r>
          </a:p>
          <a:p>
            <a:pPr marL="457200" marR="0" indent="-457200">
              <a:lnSpc>
                <a:spcPct val="106000"/>
              </a:lnSpc>
              <a:spcBef>
                <a:spcPts val="0"/>
              </a:spcBef>
              <a:spcAft>
                <a:spcPts val="0"/>
              </a:spcAft>
              <a:buAutoNum type="arabicParenR"/>
            </a:pPr>
            <a:r>
              <a:rPr lang="en-US" sz="2200" dirty="0">
                <a:latin typeface="Calibri" panose="020F0502020204030204" pitchFamily="34" charset="0"/>
                <a:ea typeface="Calibri" panose="020F0502020204030204" pitchFamily="34" charset="0"/>
                <a:cs typeface="Times New Roman" panose="02020603050405020304" pitchFamily="18" charset="0"/>
              </a:rPr>
              <a:t>I</a:t>
            </a:r>
            <a:r>
              <a:rPr lang="en-US" sz="2200" dirty="0" smtClean="0">
                <a:latin typeface="Calibri" panose="020F0502020204030204" pitchFamily="34" charset="0"/>
                <a:ea typeface="Calibri" panose="020F0502020204030204" pitchFamily="34" charset="0"/>
                <a:cs typeface="Times New Roman" panose="02020603050405020304" pitchFamily="18" charset="0"/>
              </a:rPr>
              <a:t>mproved </a:t>
            </a:r>
            <a:r>
              <a:rPr lang="en-US" sz="2200" dirty="0">
                <a:latin typeface="Calibri" panose="020F0502020204030204" pitchFamily="34" charset="0"/>
                <a:ea typeface="Calibri" panose="020F0502020204030204" pitchFamily="34" charset="0"/>
                <a:cs typeface="Times New Roman" panose="02020603050405020304" pitchFamily="18" charset="0"/>
              </a:rPr>
              <a:t>temporal and spatial </a:t>
            </a:r>
            <a:r>
              <a:rPr lang="en-US" sz="2200" dirty="0" smtClean="0">
                <a:latin typeface="Calibri" panose="020F0502020204030204" pitchFamily="34" charset="0"/>
                <a:ea typeface="Calibri" panose="020F0502020204030204" pitchFamily="34" charset="0"/>
                <a:cs typeface="Times New Roman" panose="02020603050405020304" pitchFamily="18" charset="0"/>
              </a:rPr>
              <a:t>resolutions and </a:t>
            </a:r>
            <a:r>
              <a:rPr lang="en-US" sz="2200" dirty="0">
                <a:latin typeface="Calibri" panose="020F0502020204030204" pitchFamily="34" charset="0"/>
                <a:ea typeface="Calibri" panose="020F0502020204030204" pitchFamily="34" charset="0"/>
                <a:cs typeface="Times New Roman" panose="02020603050405020304" pitchFamily="18" charset="0"/>
              </a:rPr>
              <a:t>scale-aware and/or telescopic </a:t>
            </a:r>
            <a:r>
              <a:rPr lang="en-US" sz="2200" dirty="0" smtClean="0">
                <a:latin typeface="Calibri" panose="020F0502020204030204" pitchFamily="34" charset="0"/>
                <a:ea typeface="Calibri" panose="020F0502020204030204" pitchFamily="34" charset="0"/>
                <a:cs typeface="Times New Roman" panose="02020603050405020304" pitchFamily="18" charset="0"/>
              </a:rPr>
              <a:t>capabilities</a:t>
            </a:r>
          </a:p>
          <a:p>
            <a:pPr marL="457200" marR="0" indent="-457200">
              <a:lnSpc>
                <a:spcPct val="106000"/>
              </a:lnSpc>
              <a:spcBef>
                <a:spcPts val="0"/>
              </a:spcBef>
              <a:spcAft>
                <a:spcPts val="0"/>
              </a:spcAft>
              <a:buAutoNum type="arabicParenR"/>
            </a:pPr>
            <a:r>
              <a:rPr lang="en-US" sz="2200" dirty="0">
                <a:latin typeface="Calibri" panose="020F0502020204030204" pitchFamily="34" charset="0"/>
                <a:ea typeface="Calibri" panose="020F0502020204030204" pitchFamily="34" charset="0"/>
                <a:cs typeface="Times New Roman" panose="02020603050405020304" pitchFamily="18" charset="0"/>
              </a:rPr>
              <a:t>S</a:t>
            </a:r>
            <a:r>
              <a:rPr lang="en-US" sz="2200" dirty="0" smtClean="0">
                <a:latin typeface="Calibri" panose="020F0502020204030204" pitchFamily="34" charset="0"/>
                <a:ea typeface="Calibri" panose="020F0502020204030204" pitchFamily="34" charset="0"/>
                <a:cs typeface="Times New Roman" panose="02020603050405020304" pitchFamily="18" charset="0"/>
              </a:rPr>
              <a:t>imulation </a:t>
            </a:r>
            <a:r>
              <a:rPr lang="en-US" sz="2200" dirty="0">
                <a:latin typeface="Calibri" panose="020F0502020204030204" pitchFamily="34" charset="0"/>
                <a:ea typeface="Calibri" panose="020F0502020204030204" pitchFamily="34" charset="0"/>
                <a:cs typeface="Times New Roman" panose="02020603050405020304" pitchFamily="18" charset="0"/>
              </a:rPr>
              <a:t>of extreme events, system shocks, multiple stressors, and non-linear </a:t>
            </a:r>
            <a:r>
              <a:rPr lang="en-US" sz="2200" dirty="0" smtClean="0">
                <a:latin typeface="Calibri" panose="020F0502020204030204" pitchFamily="34" charset="0"/>
                <a:ea typeface="Calibri" panose="020F0502020204030204" pitchFamily="34" charset="0"/>
                <a:cs typeface="Times New Roman" panose="02020603050405020304" pitchFamily="18" charset="0"/>
              </a:rPr>
              <a:t>behaviors</a:t>
            </a:r>
          </a:p>
          <a:p>
            <a:pPr marL="457200" marR="0" indent="-457200">
              <a:lnSpc>
                <a:spcPct val="106000"/>
              </a:lnSpc>
              <a:spcBef>
                <a:spcPts val="0"/>
              </a:spcBef>
              <a:spcAft>
                <a:spcPts val="0"/>
              </a:spcAft>
              <a:buAutoNum type="arabicParenR"/>
            </a:pPr>
            <a:r>
              <a:rPr lang="en-US" sz="2200" dirty="0">
                <a:latin typeface="Calibri" panose="020F0502020204030204" pitchFamily="34" charset="0"/>
                <a:ea typeface="Calibri" panose="020F0502020204030204" pitchFamily="34" charset="0"/>
                <a:cs typeface="Times New Roman" panose="02020603050405020304" pitchFamily="18" charset="0"/>
              </a:rPr>
              <a:t>H</a:t>
            </a:r>
            <a:r>
              <a:rPr lang="en-US" sz="2200" dirty="0" smtClean="0">
                <a:latin typeface="Calibri" panose="020F0502020204030204" pitchFamily="34" charset="0"/>
                <a:ea typeface="Calibri" panose="020F0502020204030204" pitchFamily="34" charset="0"/>
                <a:cs typeface="Times New Roman" panose="02020603050405020304" pitchFamily="18" charset="0"/>
              </a:rPr>
              <a:t>indcasting </a:t>
            </a:r>
            <a:r>
              <a:rPr lang="en-US" sz="2200" dirty="0">
                <a:latin typeface="Calibri" panose="020F0502020204030204" pitchFamily="34" charset="0"/>
                <a:ea typeface="Calibri" panose="020F0502020204030204" pitchFamily="34" charset="0"/>
                <a:cs typeface="Times New Roman" panose="02020603050405020304" pitchFamily="18" charset="0"/>
              </a:rPr>
              <a:t>and model </a:t>
            </a:r>
            <a:r>
              <a:rPr lang="en-US" sz="2200" dirty="0" smtClean="0">
                <a:latin typeface="Calibri" panose="020F0502020204030204" pitchFamily="34" charset="0"/>
                <a:ea typeface="Calibri" panose="020F0502020204030204" pitchFamily="34" charset="0"/>
                <a:cs typeface="Times New Roman" panose="02020603050405020304" pitchFamily="18" charset="0"/>
              </a:rPr>
              <a:t>evaluation</a:t>
            </a:r>
          </a:p>
          <a:p>
            <a:pPr marL="457200" marR="0" indent="-457200">
              <a:lnSpc>
                <a:spcPct val="106000"/>
              </a:lnSpc>
              <a:spcBef>
                <a:spcPts val="0"/>
              </a:spcBef>
              <a:spcAft>
                <a:spcPts val="0"/>
              </a:spcAft>
              <a:buAutoNum type="arabicParenR"/>
            </a:pPr>
            <a:r>
              <a:rPr lang="en-US" sz="2200" dirty="0">
                <a:latin typeface="Calibri" panose="020F0502020204030204" pitchFamily="34" charset="0"/>
                <a:ea typeface="Calibri" panose="020F0502020204030204" pitchFamily="34" charset="0"/>
                <a:cs typeface="Times New Roman" panose="02020603050405020304" pitchFamily="18" charset="0"/>
              </a:rPr>
              <a:t>E</a:t>
            </a:r>
            <a:r>
              <a:rPr lang="en-US" sz="2200" dirty="0" smtClean="0">
                <a:latin typeface="Calibri" panose="020F0502020204030204" pitchFamily="34" charset="0"/>
                <a:ea typeface="Calibri" panose="020F0502020204030204" pitchFamily="34" charset="0"/>
                <a:cs typeface="Times New Roman" panose="02020603050405020304" pitchFamily="18" charset="0"/>
              </a:rPr>
              <a:t>mulation </a:t>
            </a:r>
            <a:r>
              <a:rPr lang="en-US" sz="2200" dirty="0">
                <a:latin typeface="Calibri" panose="020F0502020204030204" pitchFamily="34" charset="0"/>
                <a:ea typeface="Calibri" panose="020F0502020204030204" pitchFamily="34" charset="0"/>
                <a:cs typeface="Times New Roman" panose="02020603050405020304" pitchFamily="18" charset="0"/>
              </a:rPr>
              <a:t>of complex </a:t>
            </a:r>
            <a:r>
              <a:rPr lang="en-US" sz="2200" dirty="0" smtClean="0">
                <a:latin typeface="Calibri" panose="020F0502020204030204" pitchFamily="34" charset="0"/>
                <a:ea typeface="Calibri" panose="020F0502020204030204" pitchFamily="34" charset="0"/>
                <a:cs typeface="Times New Roman" panose="02020603050405020304" pitchFamily="18" charset="0"/>
              </a:rPr>
              <a:t>processes</a:t>
            </a:r>
          </a:p>
          <a:p>
            <a:pPr marL="457200" marR="0" indent="-457200">
              <a:lnSpc>
                <a:spcPct val="106000"/>
              </a:lnSpc>
              <a:spcBef>
                <a:spcPts val="0"/>
              </a:spcBef>
              <a:spcAft>
                <a:spcPts val="0"/>
              </a:spcAft>
              <a:buAutoNum type="arabicParenR"/>
            </a:pPr>
            <a:r>
              <a:rPr lang="en-US" sz="2200" dirty="0">
                <a:latin typeface="Calibri" panose="020F0502020204030204" pitchFamily="34" charset="0"/>
                <a:ea typeface="Calibri" panose="020F0502020204030204" pitchFamily="34" charset="0"/>
                <a:cs typeface="Times New Roman" panose="02020603050405020304" pitchFamily="18" charset="0"/>
              </a:rPr>
              <a:t>U</a:t>
            </a:r>
            <a:r>
              <a:rPr lang="en-US" sz="2200" dirty="0" smtClean="0">
                <a:latin typeface="Calibri" panose="020F0502020204030204" pitchFamily="34" charset="0"/>
                <a:ea typeface="Calibri" panose="020F0502020204030204" pitchFamily="34" charset="0"/>
                <a:cs typeface="Times New Roman" panose="02020603050405020304" pitchFamily="18" charset="0"/>
              </a:rPr>
              <a:t>ncertainty characterization/quantification</a:t>
            </a:r>
          </a:p>
          <a:p>
            <a:pPr marL="457200" marR="0" indent="-457200">
              <a:lnSpc>
                <a:spcPct val="106000"/>
              </a:lnSpc>
              <a:spcBef>
                <a:spcPts val="0"/>
              </a:spcBef>
              <a:spcAft>
                <a:spcPts val="0"/>
              </a:spcAft>
              <a:buAutoNum type="arabicParenR"/>
            </a:pPr>
            <a:r>
              <a:rPr lang="en-US" sz="2200" dirty="0">
                <a:latin typeface="Calibri" panose="020F0502020204030204" pitchFamily="34" charset="0"/>
                <a:ea typeface="Calibri" panose="020F0502020204030204" pitchFamily="34" charset="0"/>
                <a:cs typeface="Times New Roman" panose="02020603050405020304" pitchFamily="18" charset="0"/>
              </a:rPr>
              <a:t>S</a:t>
            </a:r>
            <a:r>
              <a:rPr lang="en-US" sz="2200" dirty="0" smtClean="0">
                <a:latin typeface="Calibri" panose="020F0502020204030204" pitchFamily="34" charset="0"/>
                <a:ea typeface="Calibri" panose="020F0502020204030204" pitchFamily="34" charset="0"/>
                <a:cs typeface="Times New Roman" panose="02020603050405020304" pitchFamily="18" charset="0"/>
              </a:rPr>
              <a:t>cenarios</a:t>
            </a:r>
            <a:r>
              <a:rPr lang="en-US" sz="2200" dirty="0">
                <a:latin typeface="Calibri" panose="020F0502020204030204" pitchFamily="34" charset="0"/>
                <a:ea typeface="Calibri" panose="020F0502020204030204" pitchFamily="34" charset="0"/>
                <a:cs typeface="Times New Roman" panose="02020603050405020304" pitchFamily="18" charset="0"/>
              </a:rPr>
              <a:t>, sensitivity studies, and interpretation of </a:t>
            </a:r>
            <a:r>
              <a:rPr lang="en-US" sz="2200" dirty="0" smtClean="0">
                <a:latin typeface="Calibri" panose="020F0502020204030204" pitchFamily="34" charset="0"/>
                <a:ea typeface="Calibri" panose="020F0502020204030204" pitchFamily="34" charset="0"/>
                <a:cs typeface="Times New Roman" panose="02020603050405020304" pitchFamily="18" charset="0"/>
              </a:rPr>
              <a:t>result</a:t>
            </a:r>
          </a:p>
          <a:p>
            <a:pPr marL="457200" marR="0" indent="-457200">
              <a:lnSpc>
                <a:spcPct val="106000"/>
              </a:lnSpc>
              <a:spcBef>
                <a:spcPts val="0"/>
              </a:spcBef>
              <a:spcAft>
                <a:spcPts val="0"/>
              </a:spcAft>
              <a:buAutoNum type="arabicParenR"/>
            </a:pPr>
            <a:r>
              <a:rPr lang="en-US" sz="2200" dirty="0">
                <a:latin typeface="Calibri" panose="020F0502020204030204" pitchFamily="34" charset="0"/>
                <a:ea typeface="Calibri" panose="020F0502020204030204" pitchFamily="34" charset="0"/>
                <a:cs typeface="Times New Roman" panose="02020603050405020304" pitchFamily="18" charset="0"/>
              </a:rPr>
              <a:t>D</a:t>
            </a:r>
            <a:r>
              <a:rPr lang="en-US" sz="2200" dirty="0" smtClean="0">
                <a:latin typeface="Calibri" panose="020F0502020204030204" pitchFamily="34" charset="0"/>
                <a:ea typeface="Calibri" panose="020F0502020204030204" pitchFamily="34" charset="0"/>
                <a:cs typeface="Times New Roman" panose="02020603050405020304" pitchFamily="18" charset="0"/>
              </a:rPr>
              <a:t>ata </a:t>
            </a:r>
            <a:r>
              <a:rPr lang="en-US" sz="2200" dirty="0">
                <a:latin typeface="Calibri" panose="020F0502020204030204" pitchFamily="34" charset="0"/>
                <a:ea typeface="Calibri" panose="020F0502020204030204" pitchFamily="34" charset="0"/>
                <a:cs typeface="Times New Roman" panose="02020603050405020304" pitchFamily="18" charset="0"/>
              </a:rPr>
              <a:t>science, analytics, </a:t>
            </a:r>
            <a:r>
              <a:rPr lang="en-US" sz="2200" dirty="0" smtClean="0">
                <a:latin typeface="Calibri" panose="020F0502020204030204" pitchFamily="34" charset="0"/>
                <a:ea typeface="Calibri" panose="020F0502020204030204" pitchFamily="34" charset="0"/>
                <a:cs typeface="Times New Roman" panose="02020603050405020304" pitchFamily="18" charset="0"/>
              </a:rPr>
              <a:t>fusion </a:t>
            </a:r>
            <a:r>
              <a:rPr lang="en-US" sz="2200" dirty="0">
                <a:latin typeface="Calibri" panose="020F0502020204030204" pitchFamily="34" charset="0"/>
                <a:ea typeface="Calibri" panose="020F0502020204030204" pitchFamily="34" charset="0"/>
                <a:cs typeface="Times New Roman" panose="02020603050405020304" pitchFamily="18" charset="0"/>
              </a:rPr>
              <a:t>methods, and machine </a:t>
            </a:r>
            <a:r>
              <a:rPr lang="en-US" sz="2200" dirty="0" smtClean="0">
                <a:latin typeface="Calibri" panose="020F0502020204030204" pitchFamily="34" charset="0"/>
                <a:ea typeface="Calibri" panose="020F0502020204030204" pitchFamily="34" charset="0"/>
                <a:cs typeface="Times New Roman" panose="02020603050405020304" pitchFamily="18" charset="0"/>
              </a:rPr>
              <a:t>learning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5792779"/>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150" y="1491437"/>
            <a:ext cx="184731" cy="369332"/>
          </a:xfrm>
          <a:prstGeom prst="rect">
            <a:avLst/>
          </a:prstGeom>
          <a:noFill/>
        </p:spPr>
        <p:txBody>
          <a:bodyPr wrap="none" rtlCol="0">
            <a:spAutoFit/>
          </a:bodyPr>
          <a:lstStyle/>
          <a:p>
            <a:endParaRPr lang="en-US" dirty="0"/>
          </a:p>
        </p:txBody>
      </p:sp>
      <p:sp>
        <p:nvSpPr>
          <p:cNvPr id="11" name="Content Placeholder 2"/>
          <p:cNvSpPr txBox="1">
            <a:spLocks/>
          </p:cNvSpPr>
          <p:nvPr/>
        </p:nvSpPr>
        <p:spPr bwMode="auto">
          <a:xfrm>
            <a:off x="440079" y="1371600"/>
            <a:ext cx="8481274" cy="4878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defRPr/>
            </a:pPr>
            <a:r>
              <a:rPr lang="en-US" sz="2400" dirty="0" smtClean="0">
                <a:solidFill>
                  <a:sysClr val="windowText" lastClr="000000"/>
                </a:solidFill>
                <a:latin typeface="Calibri"/>
                <a:cs typeface="Arial" pitchFamily="34" charset="0"/>
              </a:rPr>
              <a:t>Compounding stressors, influences, and drivers</a:t>
            </a:r>
          </a:p>
          <a:p>
            <a:pPr lvl="1">
              <a:spcBef>
                <a:spcPts val="600"/>
              </a:spcBef>
              <a:defRPr/>
            </a:pPr>
            <a:r>
              <a:rPr lang="en-US" sz="2000" dirty="0" smtClean="0">
                <a:solidFill>
                  <a:sysClr val="windowText" lastClr="000000"/>
                </a:solidFill>
                <a:latin typeface="Calibri"/>
                <a:cs typeface="Arial" pitchFamily="34" charset="0"/>
              </a:rPr>
              <a:t>Natural and human-induced</a:t>
            </a:r>
          </a:p>
          <a:p>
            <a:pPr>
              <a:spcBef>
                <a:spcPts val="600"/>
              </a:spcBef>
              <a:defRPr/>
            </a:pPr>
            <a:r>
              <a:rPr lang="en-US" sz="2400" dirty="0" smtClean="0">
                <a:solidFill>
                  <a:sysClr val="windowText" lastClr="000000"/>
                </a:solidFill>
                <a:latin typeface="Calibri"/>
                <a:cs typeface="Arial" pitchFamily="34" charset="0"/>
              </a:rPr>
              <a:t>Examples:</a:t>
            </a:r>
          </a:p>
          <a:p>
            <a:pPr lvl="1">
              <a:spcBef>
                <a:spcPts val="0"/>
              </a:spcBef>
              <a:defRPr/>
            </a:pPr>
            <a:r>
              <a:rPr lang="en-US" sz="2000" dirty="0" smtClean="0">
                <a:solidFill>
                  <a:sysClr val="windowText" lastClr="000000"/>
                </a:solidFill>
                <a:latin typeface="Calibri"/>
                <a:cs typeface="Arial" pitchFamily="34" charset="0"/>
              </a:rPr>
              <a:t>weather patterns and extremes</a:t>
            </a:r>
          </a:p>
          <a:p>
            <a:pPr lvl="1">
              <a:spcBef>
                <a:spcPts val="0"/>
              </a:spcBef>
              <a:defRPr/>
            </a:pPr>
            <a:r>
              <a:rPr lang="en-US" sz="2000" dirty="0">
                <a:solidFill>
                  <a:sysClr val="windowText" lastClr="000000"/>
                </a:solidFill>
                <a:latin typeface="Calibri"/>
                <a:cs typeface="Arial" pitchFamily="34" charset="0"/>
              </a:rPr>
              <a:t>p</a:t>
            </a:r>
            <a:r>
              <a:rPr lang="en-US" sz="2000" dirty="0" smtClean="0">
                <a:solidFill>
                  <a:sysClr val="windowText" lastClr="000000"/>
                </a:solidFill>
                <a:latin typeface="Calibri"/>
                <a:cs typeface="Arial" pitchFamily="34" charset="0"/>
              </a:rPr>
              <a:t>opulation movements and demographics</a:t>
            </a:r>
          </a:p>
          <a:p>
            <a:pPr lvl="1">
              <a:spcBef>
                <a:spcPts val="0"/>
              </a:spcBef>
              <a:defRPr/>
            </a:pPr>
            <a:r>
              <a:rPr lang="en-US" sz="2000" dirty="0" smtClean="0">
                <a:solidFill>
                  <a:sysClr val="windowText" lastClr="000000"/>
                </a:solidFill>
                <a:latin typeface="Calibri"/>
                <a:cs typeface="Arial" pitchFamily="34" charset="0"/>
              </a:rPr>
              <a:t>regional economies and structural changes </a:t>
            </a:r>
          </a:p>
          <a:p>
            <a:pPr lvl="1">
              <a:spcBef>
                <a:spcPts val="0"/>
              </a:spcBef>
              <a:defRPr/>
            </a:pPr>
            <a:r>
              <a:rPr lang="en-US" sz="2000" dirty="0" smtClean="0">
                <a:solidFill>
                  <a:sysClr val="windowText" lastClr="000000"/>
                </a:solidFill>
                <a:latin typeface="Calibri"/>
                <a:cs typeface="Arial" pitchFamily="34" charset="0"/>
              </a:rPr>
              <a:t>land-use/land cover (LULC) </a:t>
            </a:r>
          </a:p>
          <a:p>
            <a:pPr lvl="1">
              <a:spcBef>
                <a:spcPts val="0"/>
              </a:spcBef>
              <a:defRPr/>
            </a:pPr>
            <a:r>
              <a:rPr lang="en-US" sz="2000" dirty="0">
                <a:solidFill>
                  <a:sysClr val="windowText" lastClr="000000"/>
                </a:solidFill>
                <a:latin typeface="Calibri"/>
                <a:cs typeface="Arial" pitchFamily="34" charset="0"/>
              </a:rPr>
              <a:t>t</a:t>
            </a:r>
            <a:r>
              <a:rPr lang="en-US" sz="2000" dirty="0" smtClean="0">
                <a:solidFill>
                  <a:sysClr val="windowText" lastClr="000000"/>
                </a:solidFill>
                <a:latin typeface="Calibri"/>
                <a:cs typeface="Arial" pitchFamily="34" charset="0"/>
              </a:rPr>
              <a:t>echnology evolution </a:t>
            </a:r>
          </a:p>
          <a:p>
            <a:pPr lvl="1">
              <a:spcBef>
                <a:spcPts val="0"/>
              </a:spcBef>
              <a:defRPr/>
            </a:pPr>
            <a:r>
              <a:rPr lang="en-US" sz="2000" dirty="0" smtClean="0">
                <a:solidFill>
                  <a:sysClr val="windowText" lastClr="000000"/>
                </a:solidFill>
                <a:latin typeface="Calibri"/>
                <a:cs typeface="Arial" pitchFamily="34" charset="0"/>
              </a:rPr>
              <a:t>natural resource transitions (groundwater, energy sources, etc.)</a:t>
            </a:r>
            <a:endParaRPr lang="en-US" sz="2000" dirty="0">
              <a:solidFill>
                <a:sysClr val="windowText" lastClr="000000"/>
              </a:solidFill>
              <a:latin typeface="Calibri"/>
              <a:cs typeface="Arial" pitchFamily="34" charset="0"/>
            </a:endParaRPr>
          </a:p>
          <a:p>
            <a:pPr lvl="1">
              <a:spcBef>
                <a:spcPts val="0"/>
              </a:spcBef>
              <a:defRPr/>
            </a:pPr>
            <a:r>
              <a:rPr lang="en-US" sz="2000" dirty="0" smtClean="0">
                <a:solidFill>
                  <a:sysClr val="windowText" lastClr="000000"/>
                </a:solidFill>
                <a:latin typeface="Calibri"/>
                <a:cs typeface="Arial" pitchFamily="34" charset="0"/>
              </a:rPr>
              <a:t>other natural disturbances; </a:t>
            </a:r>
          </a:p>
          <a:p>
            <a:pPr lvl="1">
              <a:spcBef>
                <a:spcPts val="0"/>
              </a:spcBef>
              <a:defRPr/>
            </a:pPr>
            <a:r>
              <a:rPr lang="en-US" sz="2000" dirty="0">
                <a:solidFill>
                  <a:sysClr val="windowText" lastClr="000000"/>
                </a:solidFill>
                <a:latin typeface="Calibri"/>
                <a:cs typeface="Arial" pitchFamily="34" charset="0"/>
              </a:rPr>
              <a:t>i</a:t>
            </a:r>
            <a:r>
              <a:rPr lang="en-US" sz="2000" dirty="0" smtClean="0">
                <a:solidFill>
                  <a:sysClr val="windowText" lastClr="000000"/>
                </a:solidFill>
                <a:latin typeface="Calibri"/>
                <a:cs typeface="Arial" pitchFamily="34" charset="0"/>
              </a:rPr>
              <a:t>nfrastructure expansion, connectivity, and urban/rural gradients</a:t>
            </a:r>
          </a:p>
          <a:p>
            <a:pPr lvl="1">
              <a:spcBef>
                <a:spcPts val="0"/>
              </a:spcBef>
              <a:defRPr/>
            </a:pPr>
            <a:r>
              <a:rPr lang="en-US" sz="2000" dirty="0" smtClean="0">
                <a:solidFill>
                  <a:sysClr val="windowText" lastClr="000000"/>
                </a:solidFill>
                <a:latin typeface="Calibri"/>
                <a:cs typeface="Arial" pitchFamily="34" charset="0"/>
              </a:rPr>
              <a:t>institutional/governance factors</a:t>
            </a:r>
          </a:p>
          <a:p>
            <a:pPr lvl="1">
              <a:spcBef>
                <a:spcPts val="0"/>
              </a:spcBef>
              <a:defRPr/>
            </a:pPr>
            <a:r>
              <a:rPr lang="en-US" sz="2000" dirty="0" smtClean="0">
                <a:solidFill>
                  <a:sysClr val="windowText" lastClr="000000"/>
                </a:solidFill>
                <a:latin typeface="Calibri"/>
                <a:cs typeface="Arial" pitchFamily="34" charset="0"/>
              </a:rPr>
              <a:t>other </a:t>
            </a:r>
          </a:p>
          <a:p>
            <a:pPr>
              <a:spcBef>
                <a:spcPts val="0"/>
              </a:spcBef>
              <a:defRPr/>
            </a:pPr>
            <a:r>
              <a:rPr lang="en-US" sz="2400" dirty="0" smtClean="0">
                <a:solidFill>
                  <a:sysClr val="windowText" lastClr="000000"/>
                </a:solidFill>
                <a:cs typeface="Arial" pitchFamily="34" charset="0"/>
              </a:rPr>
              <a:t>Non-linear behaviors and dynamics: tipping points, thresholds, and feedbacks within the integrated system</a:t>
            </a:r>
            <a:endParaRPr lang="en-US" sz="2400" dirty="0">
              <a:solidFill>
                <a:sysClr val="windowText" lastClr="000000"/>
              </a:solidFill>
              <a:cs typeface="Arial" pitchFamily="34" charset="0"/>
            </a:endParaRPr>
          </a:p>
          <a:p>
            <a:pPr>
              <a:spcBef>
                <a:spcPts val="0"/>
              </a:spcBef>
              <a:defRPr/>
            </a:pPr>
            <a:endParaRPr lang="en-US" sz="2000" dirty="0" smtClean="0">
              <a:solidFill>
                <a:sysClr val="windowText" lastClr="000000"/>
              </a:solidFill>
              <a:latin typeface="Calibri"/>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1600" b="0" i="0" u="none" strike="noStrike" kern="1200" cap="none" spc="0" normalizeH="0" baseline="0" noProof="0" dirty="0" smtClean="0">
              <a:ln>
                <a:noFill/>
              </a:ln>
              <a:solidFill>
                <a:sysClr val="windowText" lastClr="000000"/>
              </a:solidFill>
              <a:effectLst/>
              <a:uLnTx/>
              <a:uFillTx/>
              <a:latin typeface="Calibri"/>
              <a:cs typeface="Arial" pitchFamily="34" charset="0"/>
            </a:endParaRPr>
          </a:p>
        </p:txBody>
      </p:sp>
      <p:pic>
        <p:nvPicPr>
          <p:cNvPr id="13" name="Picture 12"/>
          <p:cNvPicPr>
            <a:picLocks noChangeAspect="1"/>
          </p:cNvPicPr>
          <p:nvPr/>
        </p:nvPicPr>
        <p:blipFill>
          <a:blip r:embed="rId3"/>
          <a:stretch>
            <a:fillRect/>
          </a:stretch>
        </p:blipFill>
        <p:spPr>
          <a:xfrm>
            <a:off x="1219200" y="6676103"/>
            <a:ext cx="762000" cy="181898"/>
          </a:xfrm>
          <a:prstGeom prst="rect">
            <a:avLst/>
          </a:prstGeom>
        </p:spPr>
      </p:pic>
      <p:pic>
        <p:nvPicPr>
          <p:cNvPr id="6" name="Picture 5"/>
          <p:cNvPicPr>
            <a:picLocks noChangeAspect="1"/>
          </p:cNvPicPr>
          <p:nvPr/>
        </p:nvPicPr>
        <p:blipFill>
          <a:blip r:embed="rId4"/>
          <a:stretch>
            <a:fillRect/>
          </a:stretch>
        </p:blipFill>
        <p:spPr>
          <a:xfrm>
            <a:off x="152307" y="6665473"/>
            <a:ext cx="2133785" cy="188992"/>
          </a:xfrm>
          <a:prstGeom prst="rect">
            <a:avLst/>
          </a:prstGeom>
        </p:spPr>
      </p:pic>
      <p:sp>
        <p:nvSpPr>
          <p:cNvPr id="7" name="Rectangle 6"/>
          <p:cNvSpPr/>
          <p:nvPr/>
        </p:nvSpPr>
        <p:spPr>
          <a:xfrm>
            <a:off x="3429000" y="2008"/>
            <a:ext cx="5334000" cy="954107"/>
          </a:xfrm>
          <a:prstGeom prst="rect">
            <a:avLst/>
          </a:prstGeom>
        </p:spPr>
        <p:txBody>
          <a:bodyPr wrap="square">
            <a:spAutoFit/>
          </a:bodyPr>
          <a:lstStyle/>
          <a:p>
            <a:r>
              <a:rPr lang="en-US" sz="2800" b="1" dirty="0" smtClean="0">
                <a:solidFill>
                  <a:prstClr val="black"/>
                </a:solidFill>
                <a:latin typeface="+mj-lt"/>
              </a:rPr>
              <a:t>Coupled System Responses to Stressors, Influences, and Drivers </a:t>
            </a:r>
            <a:endParaRPr lang="en-US" sz="2800" dirty="0">
              <a:latin typeface="+mj-lt"/>
            </a:endParaRPr>
          </a:p>
        </p:txBody>
      </p:sp>
    </p:spTree>
    <p:extLst>
      <p:ext uri="{BB962C8B-B14F-4D97-AF65-F5344CB8AC3E}">
        <p14:creationId xmlns:p14="http://schemas.microsoft.com/office/powerpoint/2010/main" val="4079367499"/>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352800" y="250789"/>
            <a:ext cx="6016897" cy="447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600">
                <a:solidFill>
                  <a:srgbClr val="003399"/>
                </a:solidFill>
                <a:latin typeface="+mj-lt"/>
                <a:ea typeface="+mj-ea"/>
                <a:cs typeface="+mj-cs"/>
              </a:defRPr>
            </a:lvl1pPr>
            <a:lvl2pPr algn="ctr" rtl="0" eaLnBrk="0" fontAlgn="base" hangingPunct="0">
              <a:spcBef>
                <a:spcPct val="0"/>
              </a:spcBef>
              <a:spcAft>
                <a:spcPct val="0"/>
              </a:spcAft>
              <a:defRPr sz="2600">
                <a:solidFill>
                  <a:srgbClr val="003399"/>
                </a:solidFill>
                <a:latin typeface="Calibri" pitchFamily="34" charset="0"/>
              </a:defRPr>
            </a:lvl2pPr>
            <a:lvl3pPr algn="ctr" rtl="0" eaLnBrk="0" fontAlgn="base" hangingPunct="0">
              <a:spcBef>
                <a:spcPct val="0"/>
              </a:spcBef>
              <a:spcAft>
                <a:spcPct val="0"/>
              </a:spcAft>
              <a:defRPr sz="2600">
                <a:solidFill>
                  <a:srgbClr val="003399"/>
                </a:solidFill>
                <a:latin typeface="Calibri" pitchFamily="34" charset="0"/>
              </a:defRPr>
            </a:lvl3pPr>
            <a:lvl4pPr algn="ctr" rtl="0" eaLnBrk="0" fontAlgn="base" hangingPunct="0">
              <a:spcBef>
                <a:spcPct val="0"/>
              </a:spcBef>
              <a:spcAft>
                <a:spcPct val="0"/>
              </a:spcAft>
              <a:defRPr sz="2600">
                <a:solidFill>
                  <a:srgbClr val="003399"/>
                </a:solidFill>
                <a:latin typeface="Calibri" pitchFamily="34" charset="0"/>
              </a:defRPr>
            </a:lvl4pPr>
            <a:lvl5pPr algn="ctr" rtl="0" eaLnBrk="0" fontAlgn="base" hangingPunct="0">
              <a:spcBef>
                <a:spcPct val="0"/>
              </a:spcBef>
              <a:spcAft>
                <a:spcPct val="0"/>
              </a:spcAft>
              <a:defRPr sz="2600">
                <a:solidFill>
                  <a:srgbClr val="003399"/>
                </a:solidFill>
                <a:latin typeface="Calibri" pitchFamily="34" charset="0"/>
              </a:defRPr>
            </a:lvl5pPr>
            <a:lvl6pPr marL="457200" algn="ctr" rtl="0" eaLnBrk="0" fontAlgn="base" hangingPunct="0">
              <a:spcBef>
                <a:spcPct val="0"/>
              </a:spcBef>
              <a:spcAft>
                <a:spcPct val="0"/>
              </a:spcAft>
              <a:defRPr sz="2600">
                <a:solidFill>
                  <a:srgbClr val="003399"/>
                </a:solidFill>
                <a:latin typeface="Calibri" pitchFamily="34" charset="0"/>
              </a:defRPr>
            </a:lvl6pPr>
            <a:lvl7pPr marL="914400" algn="ctr" rtl="0" eaLnBrk="0" fontAlgn="base" hangingPunct="0">
              <a:spcBef>
                <a:spcPct val="0"/>
              </a:spcBef>
              <a:spcAft>
                <a:spcPct val="0"/>
              </a:spcAft>
              <a:defRPr sz="2600">
                <a:solidFill>
                  <a:srgbClr val="003399"/>
                </a:solidFill>
                <a:latin typeface="Calibri" pitchFamily="34" charset="0"/>
              </a:defRPr>
            </a:lvl7pPr>
            <a:lvl8pPr marL="1371600" algn="ctr" rtl="0" eaLnBrk="0" fontAlgn="base" hangingPunct="0">
              <a:spcBef>
                <a:spcPct val="0"/>
              </a:spcBef>
              <a:spcAft>
                <a:spcPct val="0"/>
              </a:spcAft>
              <a:defRPr sz="2600">
                <a:solidFill>
                  <a:srgbClr val="003399"/>
                </a:solidFill>
                <a:latin typeface="Calibri" pitchFamily="34" charset="0"/>
              </a:defRPr>
            </a:lvl8pPr>
            <a:lvl9pPr marL="1828800" algn="ctr" rtl="0" eaLnBrk="0" fontAlgn="base" hangingPunct="0">
              <a:spcBef>
                <a:spcPct val="0"/>
              </a:spcBef>
              <a:spcAft>
                <a:spcPct val="0"/>
              </a:spcAft>
              <a:defRPr sz="2600">
                <a:solidFill>
                  <a:srgbClr val="003399"/>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1"/>
                </a:solidFill>
                <a:effectLst/>
                <a:uLnTx/>
                <a:uFillTx/>
                <a:latin typeface="Calibri"/>
                <a:ea typeface="+mj-ea"/>
                <a:cs typeface="+mj-cs"/>
              </a:rPr>
              <a:t>Complexity</a:t>
            </a:r>
            <a:r>
              <a:rPr kumimoji="0" lang="en-US" sz="2800" b="1" i="0" u="none" strike="noStrike" kern="0" cap="none" spc="0" normalizeH="0" noProof="0" dirty="0" smtClean="0">
                <a:ln>
                  <a:noFill/>
                </a:ln>
                <a:solidFill>
                  <a:schemeClr val="tx1"/>
                </a:solidFill>
                <a:effectLst/>
                <a:uLnTx/>
                <a:uFillTx/>
                <a:latin typeface="Calibri"/>
                <a:ea typeface="+mj-ea"/>
                <a:cs typeface="+mj-cs"/>
              </a:rPr>
              <a:t> Across Many Interdependent Systems and </a:t>
            </a:r>
            <a:r>
              <a:rPr kumimoji="0" lang="en-US" sz="3600" b="1" i="0" u="none" strike="noStrike" kern="0" cap="none" spc="0" normalizeH="0" noProof="0" dirty="0" smtClean="0">
                <a:ln>
                  <a:noFill/>
                </a:ln>
                <a:solidFill>
                  <a:schemeClr val="tx1"/>
                </a:solidFill>
                <a:effectLst/>
                <a:uLnTx/>
                <a:uFillTx/>
                <a:latin typeface="Calibri"/>
                <a:ea typeface="+mj-ea"/>
                <a:cs typeface="+mj-cs"/>
              </a:rPr>
              <a:t>Scales</a:t>
            </a:r>
            <a:r>
              <a:rPr kumimoji="0" lang="en-US" sz="2800" b="1" i="0" u="none" strike="noStrike" kern="0" cap="none" spc="0" normalizeH="0" noProof="0" dirty="0" smtClean="0">
                <a:ln>
                  <a:noFill/>
                </a:ln>
                <a:solidFill>
                  <a:schemeClr val="tx1"/>
                </a:solidFill>
                <a:effectLst/>
                <a:uLnTx/>
                <a:uFillTx/>
                <a:latin typeface="Calibri"/>
                <a:ea typeface="+mj-ea"/>
                <a:cs typeface="+mj-cs"/>
              </a:rPr>
              <a:t> </a:t>
            </a:r>
            <a:endParaRPr kumimoji="0" lang="en-US" sz="2800" b="1" i="0" u="none" strike="noStrike" kern="0" cap="none" spc="0" normalizeH="0" baseline="0" noProof="0" dirty="0">
              <a:ln>
                <a:noFill/>
              </a:ln>
              <a:solidFill>
                <a:schemeClr val="tx1"/>
              </a:solidFill>
              <a:effectLst/>
              <a:uLnTx/>
              <a:uFillTx/>
              <a:latin typeface="Calibri"/>
              <a:ea typeface="+mj-ea"/>
              <a:cs typeface="+mj-cs"/>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84" t="2610" r="1748" b="3358"/>
          <a:stretch/>
        </p:blipFill>
        <p:spPr>
          <a:xfrm>
            <a:off x="3068321" y="3215641"/>
            <a:ext cx="3027679" cy="227075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666"/>
          <a:stretch/>
        </p:blipFill>
        <p:spPr>
          <a:xfrm>
            <a:off x="152401" y="4353878"/>
            <a:ext cx="3047999" cy="220217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47" y="1506668"/>
            <a:ext cx="2933459" cy="192233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4266" y="1506668"/>
            <a:ext cx="3154218" cy="2022813"/>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437" t="1632" r="727" b="12515"/>
          <a:stretch/>
        </p:blipFill>
        <p:spPr>
          <a:xfrm>
            <a:off x="5916895" y="4337685"/>
            <a:ext cx="3108960" cy="2234565"/>
          </a:xfrm>
          <a:prstGeom prst="rect">
            <a:avLst/>
          </a:prstGeom>
        </p:spPr>
      </p:pic>
      <p:sp>
        <p:nvSpPr>
          <p:cNvPr id="10" name="TextBox 9"/>
          <p:cNvSpPr txBox="1"/>
          <p:nvPr/>
        </p:nvSpPr>
        <p:spPr>
          <a:xfrm>
            <a:off x="3931920" y="2846309"/>
            <a:ext cx="1280160" cy="369332"/>
          </a:xfrm>
          <a:prstGeom prst="rect">
            <a:avLst/>
          </a:prstGeom>
          <a:solidFill>
            <a:srgbClr val="FFFFFF"/>
          </a:solidFill>
          <a:ln w="25400" cap="flat" cmpd="sng" algn="ctr">
            <a:solidFill>
              <a:srgbClr val="4F81BD"/>
            </a:solidFill>
            <a:prstDash val="solid"/>
          </a:ln>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4D4D4D"/>
                </a:solidFill>
                <a:effectLst/>
                <a:uLnTx/>
                <a:uFillTx/>
                <a:latin typeface="Calibri"/>
                <a:ea typeface="+mn-ea"/>
                <a:cs typeface="+mn-cs"/>
              </a:rPr>
              <a:t>Population</a:t>
            </a:r>
          </a:p>
        </p:txBody>
      </p:sp>
      <p:sp>
        <p:nvSpPr>
          <p:cNvPr id="11" name="TextBox 10"/>
          <p:cNvSpPr txBox="1"/>
          <p:nvPr/>
        </p:nvSpPr>
        <p:spPr>
          <a:xfrm>
            <a:off x="1036866" y="1219200"/>
            <a:ext cx="1280160" cy="369332"/>
          </a:xfrm>
          <a:prstGeom prst="rect">
            <a:avLst/>
          </a:prstGeom>
          <a:solidFill>
            <a:srgbClr val="FFFFFF"/>
          </a:solidFill>
          <a:ln w="25400" cap="flat" cmpd="sng" algn="ctr">
            <a:solidFill>
              <a:srgbClr val="4F81BD"/>
            </a:solidFill>
            <a:prstDash val="solid"/>
          </a:ln>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4D4D4D"/>
                </a:solidFill>
                <a:effectLst/>
                <a:uLnTx/>
                <a:uFillTx/>
                <a:latin typeface="Calibri"/>
                <a:ea typeface="+mn-ea"/>
                <a:cs typeface="+mn-cs"/>
              </a:rPr>
              <a:t>Electricity</a:t>
            </a:r>
          </a:p>
        </p:txBody>
      </p:sp>
      <p:sp>
        <p:nvSpPr>
          <p:cNvPr id="12" name="TextBox 11"/>
          <p:cNvSpPr txBox="1"/>
          <p:nvPr/>
        </p:nvSpPr>
        <p:spPr>
          <a:xfrm>
            <a:off x="1036866" y="3891966"/>
            <a:ext cx="1279068" cy="369332"/>
          </a:xfrm>
          <a:prstGeom prst="rect">
            <a:avLst/>
          </a:prstGeom>
          <a:solidFill>
            <a:srgbClr val="FFFFFF"/>
          </a:solidFill>
          <a:ln w="25400" cap="flat" cmpd="sng" algn="ctr">
            <a:solidFill>
              <a:srgbClr val="4F81BD"/>
            </a:solidFill>
            <a:prstDash val="solid"/>
          </a:ln>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4D4D4D"/>
                </a:solidFill>
                <a:effectLst/>
                <a:uLnTx/>
                <a:uFillTx/>
                <a:latin typeface="Calibri"/>
                <a:ea typeface="+mn-ea"/>
                <a:cs typeface="+mn-cs"/>
              </a:rPr>
              <a:t>Natural Gas</a:t>
            </a:r>
          </a:p>
        </p:txBody>
      </p:sp>
      <p:sp>
        <p:nvSpPr>
          <p:cNvPr id="13" name="TextBox 12"/>
          <p:cNvSpPr txBox="1"/>
          <p:nvPr/>
        </p:nvSpPr>
        <p:spPr>
          <a:xfrm>
            <a:off x="6831295" y="1219200"/>
            <a:ext cx="1280160" cy="369332"/>
          </a:xfrm>
          <a:prstGeom prst="rect">
            <a:avLst/>
          </a:prstGeom>
          <a:solidFill>
            <a:srgbClr val="FFFFFF"/>
          </a:solidFill>
          <a:ln w="25400" cap="flat" cmpd="sng" algn="ctr">
            <a:solidFill>
              <a:srgbClr val="4F81BD"/>
            </a:solidFill>
            <a:prstDash val="solid"/>
          </a:ln>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4D4D4D"/>
                </a:solidFill>
                <a:effectLst/>
                <a:uLnTx/>
                <a:uFillTx/>
                <a:latin typeface="Calibri"/>
                <a:ea typeface="+mn-ea"/>
                <a:cs typeface="+mn-cs"/>
              </a:rPr>
              <a:t>Water</a:t>
            </a:r>
          </a:p>
        </p:txBody>
      </p:sp>
      <p:sp>
        <p:nvSpPr>
          <p:cNvPr id="14" name="TextBox 13"/>
          <p:cNvSpPr txBox="1"/>
          <p:nvPr/>
        </p:nvSpPr>
        <p:spPr>
          <a:xfrm>
            <a:off x="6831295" y="3891966"/>
            <a:ext cx="1280160" cy="369332"/>
          </a:xfrm>
          <a:prstGeom prst="rect">
            <a:avLst/>
          </a:prstGeom>
          <a:solidFill>
            <a:srgbClr val="FFFFFF"/>
          </a:solidFill>
          <a:ln w="25400" cap="flat" cmpd="sng" algn="ctr">
            <a:solidFill>
              <a:srgbClr val="4F81BD"/>
            </a:solidFill>
            <a:prstDash val="solid"/>
          </a:ln>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4D4D4D"/>
                </a:solidFill>
                <a:effectLst/>
                <a:uLnTx/>
                <a:uFillTx/>
                <a:latin typeface="Calibri"/>
                <a:ea typeface="+mn-ea"/>
                <a:cs typeface="+mn-cs"/>
              </a:rPr>
              <a:t>Land</a:t>
            </a:r>
          </a:p>
        </p:txBody>
      </p:sp>
    </p:spTree>
    <p:extLst>
      <p:ext uri="{BB962C8B-B14F-4D97-AF65-F5344CB8AC3E}">
        <p14:creationId xmlns:p14="http://schemas.microsoft.com/office/powerpoint/2010/main" val="3677666170"/>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180" y="1428564"/>
            <a:ext cx="6308137" cy="507831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Stanford led-multi-institutional Cooperative Agreement (CA) awarded for multi-scale, -sector modeling framework</a:t>
            </a:r>
          </a:p>
          <a:p>
            <a:pPr marL="285750" indent="-285750">
              <a:buFont typeface="Arial" panose="020B0604020202020204" pitchFamily="34" charset="0"/>
              <a:buChar char="•"/>
            </a:pPr>
            <a:r>
              <a:rPr lang="en-US" dirty="0" smtClean="0"/>
              <a:t>SFA established under PNNL with SNL, NREL, UCAR, and other universities on regional scale EWN modeling.</a:t>
            </a:r>
          </a:p>
          <a:p>
            <a:pPr marL="285750" indent="-285750">
              <a:buFont typeface="Arial" panose="020B0604020202020204" pitchFamily="34" charset="0"/>
              <a:buChar char="•"/>
            </a:pPr>
            <a:r>
              <a:rPr lang="en-US" dirty="0" smtClean="0"/>
              <a:t>Two new CAs competed and awarded for university led multi-institutional teams addressing fine-scale climate analysis and human feedbacks for EWN </a:t>
            </a:r>
          </a:p>
          <a:p>
            <a:pPr marL="285750" indent="-285750">
              <a:buFont typeface="Arial" panose="020B0604020202020204" pitchFamily="34" charset="0"/>
              <a:buChar char="•"/>
            </a:pPr>
            <a:r>
              <a:rPr lang="en-US" dirty="0"/>
              <a:t>PNNL-JGCRI Scientific Focus Area (SFA) aligned </a:t>
            </a:r>
            <a:r>
              <a:rPr lang="en-US" dirty="0" smtClean="0"/>
              <a:t>around research in energy, water, land system interactions .</a:t>
            </a:r>
          </a:p>
          <a:p>
            <a:pPr marL="285750" indent="-285750">
              <a:buFont typeface="Arial" panose="020B0604020202020204" pitchFamily="34" charset="0"/>
              <a:buChar char="•"/>
            </a:pPr>
            <a:r>
              <a:rPr lang="en-US" dirty="0" smtClean="0"/>
              <a:t>MIT </a:t>
            </a:r>
            <a:r>
              <a:rPr lang="en-US" dirty="0"/>
              <a:t>Cooperative Agreement </a:t>
            </a:r>
            <a:r>
              <a:rPr lang="en-US" dirty="0" smtClean="0"/>
              <a:t>renewal under with </a:t>
            </a:r>
            <a:r>
              <a:rPr lang="en-US" dirty="0"/>
              <a:t>focus on </a:t>
            </a:r>
            <a:r>
              <a:rPr lang="en-US" dirty="0" smtClean="0"/>
              <a:t>energy, water, land system </a:t>
            </a:r>
            <a:r>
              <a:rPr lang="en-US" dirty="0"/>
              <a:t>interactions.</a:t>
            </a:r>
          </a:p>
          <a:p>
            <a:pPr marL="285750" indent="-285750">
              <a:buFont typeface="Arial" panose="020B0604020202020204" pitchFamily="34" charset="0"/>
              <a:buChar char="•"/>
            </a:pPr>
            <a:r>
              <a:rPr lang="en-US" dirty="0" smtClean="0"/>
              <a:t>New ORNL led data-driven knowledge discovery framework involving ANL, NASA DAAC (Columbia), others</a:t>
            </a:r>
          </a:p>
          <a:p>
            <a:pPr marL="285750" indent="-285750">
              <a:buFont typeface="Arial" panose="020B0604020202020204" pitchFamily="34" charset="0"/>
              <a:buChar char="•"/>
            </a:pPr>
            <a:r>
              <a:rPr lang="en-US" dirty="0"/>
              <a:t>I</a:t>
            </a:r>
            <a:r>
              <a:rPr lang="en-US" dirty="0" smtClean="0"/>
              <a:t>nteragency/intra-agency conceptual development with DHS, DOD, USDA, NASA, NOAA, USGS, others</a:t>
            </a:r>
            <a:endParaRPr lang="en-US" dirty="0"/>
          </a:p>
          <a:p>
            <a:pPr marL="285750" indent="-285750">
              <a:buFont typeface="Arial" panose="020B0604020202020204" pitchFamily="34" charset="0"/>
              <a:buChar char="•"/>
            </a:pPr>
            <a:endParaRPr lang="en-US" b="1" dirty="0" smtClean="0"/>
          </a:p>
        </p:txBody>
      </p:sp>
      <p:pic>
        <p:nvPicPr>
          <p:cNvPr id="5" name="Picture 28" descr="http://www.nhcollegeclub.com/img/college-logos/university-of-new-hampshire-unh-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0385" y="5502771"/>
            <a:ext cx="1052340" cy="52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s://upload.wikimedia.org/wikipedia/en/thumb/1/17/Pacific_Northwest_National_Laboratory_logo.svg/200px-Pacific_Northwest_National_Laboratory_logo.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9381" y="1127973"/>
            <a:ext cx="1354235" cy="58232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 name="Picture 12" descr="http://ocw.mit.edu/images/logo_m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861" y="3175133"/>
            <a:ext cx="1094758" cy="2470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http://www.trademarks.umd.edu/marks/gr/primary2.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6503" y="4105225"/>
            <a:ext cx="820201" cy="422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http://3.bp.blogspot.com/-6R2qrxU1a-A/VP_2hZC-PfI/AAAAAAAAAno/aOkKlwcAyc4/s1600/stanford%2B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1273" y="3053242"/>
            <a:ext cx="1299488" cy="5696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http://onwardstate.com/wp-content/uploads/2015/07/Screen-Shot-2015-08-04-at-1.56.47-AM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48562" y="3528873"/>
            <a:ext cx="1170602" cy="5500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bu.edu/urop/files/2010/09/BU_rgb.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22317" y="4444052"/>
            <a:ext cx="825423" cy="2784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2" descr="http://www.acsf.cornell.edu/Assets/uploads/ACSF-Dev/import/www.acsf.cornell.edu/iws/images/cornell_identity/culogo_hd.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7461" y="4831548"/>
            <a:ext cx="1189842" cy="3264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http://www.uwlafayette.org/sites/uwlafayette.org/files/PU%20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74457" y="5245326"/>
            <a:ext cx="808980" cy="2546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0" descr="https://www.ornl.gov/sites/default/files/ornl-logo249x6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76942" y="1437922"/>
            <a:ext cx="1041491" cy="2509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wiki.ucar.edu/download/attachments/52004557/ucar-logo-lg.jpg?api=v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28065" y="3674864"/>
            <a:ext cx="992287" cy="2627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tessant.wpengine.netdna-cdn.com/wp-content/uploads/nrel-logo-wide-2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51802" y="1815556"/>
            <a:ext cx="1031244" cy="4405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s://upload.wikimedia.org/wikipedia/commons/thumb/3/32/Sandia_National_Laboratories_logo.svg/220px-Sandia_National_Laboratories_logo.sv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09587" y="1869712"/>
            <a:ext cx="994247" cy="3463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http://c1.staticflickr.com/1/714/21418324536_9bba8467b3_b.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49670" y="2361408"/>
            <a:ext cx="895149" cy="447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http://www.freelogovectors.net/wp-content/uploads/2012/07/ucdavis-university-of-california-logo.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13244" y="4730346"/>
            <a:ext cx="978144" cy="2807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ttp://sciencesprings.files.wordpress.com/2011/04/berkeley-lab-logo.gi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76942" y="2246205"/>
            <a:ext cx="1063639" cy="6846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https://academicjobsonline.org/ajo?groupimg-265-0-1-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035319" y="5124712"/>
            <a:ext cx="868515" cy="3058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descr="https://upload.wikimedia.org/wikipedia/en/thumb/1/19/Utah_State_University_Logo.svg/1280px-Utah_State_University_Logo.svg.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38370" y="5506259"/>
            <a:ext cx="846139" cy="31730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ttp://www.englishusa.org/storage/images/img_1390530213.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077419" y="5968764"/>
            <a:ext cx="768039" cy="2370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http://jordanrivercommission.com/wp-content/uploads/university-of-utah-logo.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996805" y="6174526"/>
            <a:ext cx="994583" cy="39783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http://catalog.iastate.edu/images/logo-alt.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822317" y="4016286"/>
            <a:ext cx="749857" cy="24488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8" descr="https://upload.wikimedia.org/wikipedia/commons/9/9d/University_of_California,_Los_Angeles_logo.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930340" y="5979158"/>
            <a:ext cx="596900" cy="2266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0" descr="http://brandguide.tamu.edu/downloads/logos/TAMU-logos-rgb/TAM-Wordmark/TAM-Wordmark.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840951" y="6241313"/>
            <a:ext cx="818846" cy="440917"/>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p:cNvCxnSpPr/>
          <p:nvPr/>
        </p:nvCxnSpPr>
        <p:spPr bwMode="auto">
          <a:xfrm flipV="1">
            <a:off x="6648562" y="2987040"/>
            <a:ext cx="2322718" cy="10036"/>
          </a:xfrm>
          <a:prstGeom prst="line">
            <a:avLst/>
          </a:prstGeom>
          <a:ln w="38100">
            <a:solidFill>
              <a:srgbClr val="003399"/>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9" name="Slide Number Placeholder 3"/>
          <p:cNvSpPr txBox="1">
            <a:spLocks/>
          </p:cNvSpPr>
          <p:nvPr/>
        </p:nvSpPr>
        <p:spPr>
          <a:xfrm>
            <a:off x="0" y="6569075"/>
            <a:ext cx="1066800" cy="365125"/>
          </a:xfrm>
          <a:prstGeom prst="rect">
            <a:avLst/>
          </a:prstGeom>
          <a:ln>
            <a:noFill/>
          </a:ln>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fld id="{18562791-4B91-4235-9434-D9F139CF99B1}" type="slidenum">
              <a:rPr lang="en-US" smtClean="0"/>
              <a:pPr/>
              <a:t>8</a:t>
            </a:fld>
            <a:endParaRPr lang="en-US" dirty="0"/>
          </a:p>
        </p:txBody>
      </p:sp>
      <p:sp>
        <p:nvSpPr>
          <p:cNvPr id="30" name="Title 1"/>
          <p:cNvSpPr txBox="1">
            <a:spLocks/>
          </p:cNvSpPr>
          <p:nvPr/>
        </p:nvSpPr>
        <p:spPr bwMode="auto">
          <a:xfrm>
            <a:off x="3134381" y="193194"/>
            <a:ext cx="6009619" cy="447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600">
                <a:solidFill>
                  <a:srgbClr val="003399"/>
                </a:solidFill>
                <a:latin typeface="+mj-lt"/>
                <a:ea typeface="+mj-ea"/>
                <a:cs typeface="+mj-cs"/>
              </a:defRPr>
            </a:lvl1pPr>
            <a:lvl2pPr algn="ctr" rtl="0" eaLnBrk="0" fontAlgn="base" hangingPunct="0">
              <a:spcBef>
                <a:spcPct val="0"/>
              </a:spcBef>
              <a:spcAft>
                <a:spcPct val="0"/>
              </a:spcAft>
              <a:defRPr sz="2600">
                <a:solidFill>
                  <a:srgbClr val="003399"/>
                </a:solidFill>
                <a:latin typeface="Calibri" pitchFamily="34" charset="0"/>
              </a:defRPr>
            </a:lvl2pPr>
            <a:lvl3pPr algn="ctr" rtl="0" eaLnBrk="0" fontAlgn="base" hangingPunct="0">
              <a:spcBef>
                <a:spcPct val="0"/>
              </a:spcBef>
              <a:spcAft>
                <a:spcPct val="0"/>
              </a:spcAft>
              <a:defRPr sz="2600">
                <a:solidFill>
                  <a:srgbClr val="003399"/>
                </a:solidFill>
                <a:latin typeface="Calibri" pitchFamily="34" charset="0"/>
              </a:defRPr>
            </a:lvl3pPr>
            <a:lvl4pPr algn="ctr" rtl="0" eaLnBrk="0" fontAlgn="base" hangingPunct="0">
              <a:spcBef>
                <a:spcPct val="0"/>
              </a:spcBef>
              <a:spcAft>
                <a:spcPct val="0"/>
              </a:spcAft>
              <a:defRPr sz="2600">
                <a:solidFill>
                  <a:srgbClr val="003399"/>
                </a:solidFill>
                <a:latin typeface="Calibri" pitchFamily="34" charset="0"/>
              </a:defRPr>
            </a:lvl4pPr>
            <a:lvl5pPr algn="ctr" rtl="0" eaLnBrk="0" fontAlgn="base" hangingPunct="0">
              <a:spcBef>
                <a:spcPct val="0"/>
              </a:spcBef>
              <a:spcAft>
                <a:spcPct val="0"/>
              </a:spcAft>
              <a:defRPr sz="2600">
                <a:solidFill>
                  <a:srgbClr val="003399"/>
                </a:solidFill>
                <a:latin typeface="Calibri" pitchFamily="34" charset="0"/>
              </a:defRPr>
            </a:lvl5pPr>
            <a:lvl6pPr marL="457200" algn="ctr" rtl="0" eaLnBrk="0" fontAlgn="base" hangingPunct="0">
              <a:spcBef>
                <a:spcPct val="0"/>
              </a:spcBef>
              <a:spcAft>
                <a:spcPct val="0"/>
              </a:spcAft>
              <a:defRPr sz="2600">
                <a:solidFill>
                  <a:srgbClr val="003399"/>
                </a:solidFill>
                <a:latin typeface="Calibri" pitchFamily="34" charset="0"/>
              </a:defRPr>
            </a:lvl6pPr>
            <a:lvl7pPr marL="914400" algn="ctr" rtl="0" eaLnBrk="0" fontAlgn="base" hangingPunct="0">
              <a:spcBef>
                <a:spcPct val="0"/>
              </a:spcBef>
              <a:spcAft>
                <a:spcPct val="0"/>
              </a:spcAft>
              <a:defRPr sz="2600">
                <a:solidFill>
                  <a:srgbClr val="003399"/>
                </a:solidFill>
                <a:latin typeface="Calibri" pitchFamily="34" charset="0"/>
              </a:defRPr>
            </a:lvl7pPr>
            <a:lvl8pPr marL="1371600" algn="ctr" rtl="0" eaLnBrk="0" fontAlgn="base" hangingPunct="0">
              <a:spcBef>
                <a:spcPct val="0"/>
              </a:spcBef>
              <a:spcAft>
                <a:spcPct val="0"/>
              </a:spcAft>
              <a:defRPr sz="2600">
                <a:solidFill>
                  <a:srgbClr val="003399"/>
                </a:solidFill>
                <a:latin typeface="Calibri" pitchFamily="34" charset="0"/>
              </a:defRPr>
            </a:lvl8pPr>
            <a:lvl9pPr marL="1828800" algn="ctr" rtl="0" eaLnBrk="0" fontAlgn="base" hangingPunct="0">
              <a:spcBef>
                <a:spcPct val="0"/>
              </a:spcBef>
              <a:spcAft>
                <a:spcPct val="0"/>
              </a:spcAft>
              <a:defRPr sz="2600">
                <a:solidFill>
                  <a:srgbClr val="003399"/>
                </a:solidFill>
                <a:latin typeface="Calibri" pitchFamily="34" charset="0"/>
              </a:defRPr>
            </a:lvl9pPr>
          </a:lstStyle>
          <a:p>
            <a:pPr algn="l"/>
            <a:r>
              <a:rPr lang="en-US" sz="2800" b="1" kern="0" dirty="0" smtClean="0">
                <a:solidFill>
                  <a:schemeClr val="tx1"/>
                </a:solidFill>
              </a:rPr>
              <a:t>Foundations to Build From </a:t>
            </a:r>
            <a:endParaRPr lang="en-US" sz="2800" b="1" kern="0" dirty="0">
              <a:solidFill>
                <a:schemeClr val="tx1"/>
              </a:solidFill>
            </a:endParaRPr>
          </a:p>
        </p:txBody>
      </p:sp>
    </p:spTree>
    <p:extLst>
      <p:ext uri="{BB962C8B-B14F-4D97-AF65-F5344CB8AC3E}">
        <p14:creationId xmlns:p14="http://schemas.microsoft.com/office/powerpoint/2010/main" val="2114336013"/>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1" y="1295400"/>
            <a:ext cx="5791199" cy="7725192"/>
          </a:xfrm>
          <a:prstGeom prst="rect">
            <a:avLst/>
          </a:prstGeom>
          <a:noFill/>
        </p:spPr>
        <p:txBody>
          <a:bodyPr wrap="square" rtlCol="0">
            <a:spAutoFit/>
          </a:bodyPr>
          <a:lstStyle/>
          <a:p>
            <a:pPr marL="257175" indent="-257175" fontAlgn="auto">
              <a:spcBef>
                <a:spcPts val="0"/>
              </a:spcBef>
              <a:spcAft>
                <a:spcPts val="0"/>
              </a:spcAft>
              <a:buFont typeface="Arial" panose="020B0604020202020204" pitchFamily="34" charset="0"/>
              <a:buChar char="•"/>
            </a:pPr>
            <a:r>
              <a:rPr lang="en-US" sz="2000" dirty="0" smtClean="0">
                <a:solidFill>
                  <a:srgbClr val="4D4D4D"/>
                </a:solidFill>
                <a:latin typeface="Calibri"/>
              </a:rPr>
              <a:t>Three </a:t>
            </a:r>
            <a:r>
              <a:rPr lang="en-US" sz="2000" dirty="0">
                <a:solidFill>
                  <a:srgbClr val="4D4D4D"/>
                </a:solidFill>
                <a:latin typeface="Calibri"/>
              </a:rPr>
              <a:t>test </a:t>
            </a:r>
            <a:r>
              <a:rPr lang="en-US" sz="2000" dirty="0" smtClean="0">
                <a:solidFill>
                  <a:srgbClr val="4D4D4D"/>
                </a:solidFill>
                <a:latin typeface="Calibri"/>
              </a:rPr>
              <a:t>beds </a:t>
            </a:r>
            <a:r>
              <a:rPr lang="en-US" sz="2000" dirty="0">
                <a:solidFill>
                  <a:srgbClr val="4D4D4D"/>
                </a:solidFill>
                <a:latin typeface="Calibri"/>
              </a:rPr>
              <a:t>within three different U.S. geographic regions to inform capabilities, heterogeneity </a:t>
            </a:r>
            <a:r>
              <a:rPr lang="en-US" sz="2000" dirty="0" smtClean="0">
                <a:solidFill>
                  <a:srgbClr val="4D4D4D"/>
                </a:solidFill>
                <a:latin typeface="Calibri"/>
              </a:rPr>
              <a:t>of data, modeling, and analysis (DMA) challenges</a:t>
            </a:r>
            <a:r>
              <a:rPr lang="en-US" sz="2000" dirty="0">
                <a:solidFill>
                  <a:srgbClr val="4D4D4D"/>
                </a:solidFill>
                <a:latin typeface="Calibri"/>
              </a:rPr>
              <a:t>, scale-aware </a:t>
            </a:r>
            <a:r>
              <a:rPr lang="en-US" sz="2000" dirty="0" smtClean="0">
                <a:solidFill>
                  <a:srgbClr val="4D4D4D"/>
                </a:solidFill>
                <a:latin typeface="Calibri"/>
              </a:rPr>
              <a:t>interdependencies</a:t>
            </a:r>
            <a:r>
              <a:rPr lang="en-US" sz="2000" dirty="0">
                <a:solidFill>
                  <a:srgbClr val="4D4D4D"/>
                </a:solidFill>
                <a:latin typeface="Calibri"/>
              </a:rPr>
              <a:t> </a:t>
            </a:r>
            <a:r>
              <a:rPr lang="en-US" sz="2000" dirty="0" smtClean="0">
                <a:solidFill>
                  <a:srgbClr val="4D4D4D"/>
                </a:solidFill>
                <a:latin typeface="Calibri"/>
              </a:rPr>
              <a:t>at </a:t>
            </a:r>
            <a:r>
              <a:rPr lang="en-US" sz="2000" b="1" dirty="0" smtClean="0">
                <a:solidFill>
                  <a:srgbClr val="4D4D4D"/>
                </a:solidFill>
                <a:latin typeface="Calibri"/>
              </a:rPr>
              <a:t>regional and sub-regional scales</a:t>
            </a:r>
            <a:r>
              <a:rPr lang="en-US" sz="2000" dirty="0" smtClean="0">
                <a:solidFill>
                  <a:srgbClr val="4D4D4D"/>
                </a:solidFill>
                <a:latin typeface="Calibri"/>
              </a:rPr>
              <a:t>.</a:t>
            </a:r>
          </a:p>
          <a:p>
            <a:pPr marL="257175" indent="-257175" fontAlgn="auto">
              <a:spcBef>
                <a:spcPts val="0"/>
              </a:spcBef>
              <a:spcAft>
                <a:spcPts val="0"/>
              </a:spcAft>
              <a:buFont typeface="Arial" panose="020B0604020202020204" pitchFamily="34" charset="0"/>
              <a:buChar char="•"/>
            </a:pPr>
            <a:r>
              <a:rPr lang="en-US" sz="2000" dirty="0" smtClean="0">
                <a:solidFill>
                  <a:srgbClr val="4D4D4D"/>
                </a:solidFill>
                <a:latin typeface="Calibri"/>
              </a:rPr>
              <a:t>Topics aligned with:</a:t>
            </a:r>
          </a:p>
          <a:p>
            <a:pPr marL="942975" lvl="2" indent="-257175" fontAlgn="auto">
              <a:spcBef>
                <a:spcPts val="0"/>
              </a:spcBef>
              <a:spcAft>
                <a:spcPts val="0"/>
              </a:spcAft>
              <a:buFont typeface="+mj-lt"/>
              <a:buAutoNum type="arabicPeriod"/>
            </a:pPr>
            <a:r>
              <a:rPr lang="en-US" b="1" i="1" dirty="0">
                <a:solidFill>
                  <a:srgbClr val="4D4D4D"/>
                </a:solidFill>
                <a:latin typeface="Calibri"/>
              </a:rPr>
              <a:t>Energy in Water-Stressed Regions </a:t>
            </a:r>
          </a:p>
          <a:p>
            <a:pPr marL="942975" lvl="2" indent="-257175" fontAlgn="auto">
              <a:spcBef>
                <a:spcPts val="0"/>
              </a:spcBef>
              <a:spcAft>
                <a:spcPts val="0"/>
              </a:spcAft>
              <a:buFont typeface="+mj-lt"/>
              <a:buAutoNum type="arabicPeriod"/>
            </a:pPr>
            <a:r>
              <a:rPr lang="en-US" b="1" i="1" dirty="0">
                <a:solidFill>
                  <a:srgbClr val="4D4D4D"/>
                </a:solidFill>
                <a:latin typeface="Calibri"/>
              </a:rPr>
              <a:t>Connected Infrastructure Vulnerabilities (including but not limited to urban </a:t>
            </a:r>
            <a:r>
              <a:rPr lang="en-US" b="1" i="1" dirty="0" smtClean="0">
                <a:solidFill>
                  <a:srgbClr val="4D4D4D"/>
                </a:solidFill>
                <a:latin typeface="Calibri"/>
              </a:rPr>
              <a:t>systems</a:t>
            </a:r>
            <a:endParaRPr lang="en-US" sz="2000" dirty="0">
              <a:solidFill>
                <a:srgbClr val="4D4D4D"/>
              </a:solidFill>
              <a:latin typeface="Calibri"/>
            </a:endParaRPr>
          </a:p>
          <a:p>
            <a:pPr marL="257175" indent="-257175" fontAlgn="auto">
              <a:spcBef>
                <a:spcPts val="0"/>
              </a:spcBef>
              <a:spcAft>
                <a:spcPts val="0"/>
              </a:spcAft>
              <a:buFont typeface="Arial" panose="020B0604020202020204" pitchFamily="34" charset="0"/>
              <a:buChar char="•"/>
            </a:pPr>
            <a:r>
              <a:rPr lang="en-US" sz="2000" dirty="0">
                <a:solidFill>
                  <a:srgbClr val="4D4D4D"/>
                </a:solidFill>
                <a:latin typeface="Calibri"/>
              </a:rPr>
              <a:t>One targeted award for shared knowledge framework, cross-test bed community of practice, and networked capability.</a:t>
            </a:r>
          </a:p>
          <a:p>
            <a:pPr marL="214313" indent="-214313" fontAlgn="auto">
              <a:spcBef>
                <a:spcPts val="0"/>
              </a:spcBef>
              <a:spcAft>
                <a:spcPts val="0"/>
              </a:spcAft>
              <a:buFont typeface="Arial" panose="020B0604020202020204" pitchFamily="34" charset="0"/>
              <a:buChar char="•"/>
            </a:pPr>
            <a:r>
              <a:rPr lang="en-US" sz="2000" dirty="0">
                <a:solidFill>
                  <a:srgbClr val="4D4D4D"/>
                </a:solidFill>
                <a:latin typeface="Calibri"/>
              </a:rPr>
              <a:t> DMA </a:t>
            </a:r>
            <a:r>
              <a:rPr lang="en-US" sz="2000" dirty="0" smtClean="0">
                <a:solidFill>
                  <a:srgbClr val="4D4D4D"/>
                </a:solidFill>
                <a:latin typeface="Calibri"/>
              </a:rPr>
              <a:t>focus </a:t>
            </a:r>
            <a:r>
              <a:rPr lang="en-US" sz="2000" dirty="0">
                <a:solidFill>
                  <a:srgbClr val="4D4D4D"/>
                </a:solidFill>
                <a:latin typeface="Calibri"/>
              </a:rPr>
              <a:t>with potential evolution into integrated observatories.</a:t>
            </a:r>
          </a:p>
          <a:p>
            <a:pPr marL="214313" indent="-214313" fontAlgn="auto">
              <a:spcBef>
                <a:spcPts val="0"/>
              </a:spcBef>
              <a:spcAft>
                <a:spcPts val="0"/>
              </a:spcAft>
              <a:buFont typeface="Arial" panose="020B0604020202020204" pitchFamily="34" charset="0"/>
              <a:buChar char="•"/>
            </a:pPr>
            <a:r>
              <a:rPr lang="en-US" sz="2000" dirty="0">
                <a:solidFill>
                  <a:srgbClr val="4D4D4D"/>
                </a:solidFill>
                <a:latin typeface="Calibri"/>
              </a:rPr>
              <a:t> Competitive </a:t>
            </a:r>
            <a:r>
              <a:rPr lang="en-US" sz="2000" b="1" dirty="0">
                <a:solidFill>
                  <a:srgbClr val="4D4D4D"/>
                </a:solidFill>
                <a:latin typeface="Calibri"/>
              </a:rPr>
              <a:t>lab-led, multi-institutional </a:t>
            </a:r>
            <a:r>
              <a:rPr lang="en-US" sz="2000" dirty="0">
                <a:solidFill>
                  <a:srgbClr val="4D4D4D"/>
                </a:solidFill>
                <a:latin typeface="Calibri"/>
              </a:rPr>
              <a:t>teams.</a:t>
            </a:r>
          </a:p>
          <a:p>
            <a:pPr marL="257175" indent="-257175" fontAlgn="auto">
              <a:spcBef>
                <a:spcPts val="0"/>
              </a:spcBef>
              <a:spcAft>
                <a:spcPts val="0"/>
              </a:spcAft>
              <a:buFont typeface="Arial" panose="020B0604020202020204" pitchFamily="34" charset="0"/>
              <a:buChar char="•"/>
            </a:pPr>
            <a:r>
              <a:rPr lang="en-US" sz="2000" dirty="0">
                <a:solidFill>
                  <a:srgbClr val="4D4D4D"/>
                </a:solidFill>
                <a:latin typeface="Calibri"/>
              </a:rPr>
              <a:t>Panel review scheduled for June 14-16. </a:t>
            </a:r>
          </a:p>
          <a:p>
            <a:pPr marL="257175" indent="-257175" fontAlgn="auto">
              <a:spcBef>
                <a:spcPts val="0"/>
              </a:spcBef>
              <a:spcAft>
                <a:spcPts val="0"/>
              </a:spcAft>
              <a:buFont typeface="Arial" panose="020B0604020202020204" pitchFamily="34" charset="0"/>
              <a:buChar char="•"/>
            </a:pPr>
            <a:r>
              <a:rPr lang="en-US" sz="2000" dirty="0">
                <a:solidFill>
                  <a:srgbClr val="4D4D4D"/>
                </a:solidFill>
                <a:latin typeface="Calibri"/>
              </a:rPr>
              <a:t>Funding decisions contingent on budget availability. </a:t>
            </a:r>
          </a:p>
          <a:p>
            <a:pPr fontAlgn="auto">
              <a:spcBef>
                <a:spcPts val="0"/>
              </a:spcBef>
              <a:spcAft>
                <a:spcPts val="0"/>
              </a:spcAft>
            </a:pPr>
            <a:endParaRPr lang="en-US" sz="2000" dirty="0">
              <a:solidFill>
                <a:srgbClr val="4D4D4D"/>
              </a:solidFill>
              <a:latin typeface="Calibri"/>
            </a:endParaRPr>
          </a:p>
          <a:p>
            <a:pPr fontAlgn="auto">
              <a:spcBef>
                <a:spcPts val="0"/>
              </a:spcBef>
              <a:spcAft>
                <a:spcPts val="0"/>
              </a:spcAft>
            </a:pPr>
            <a:endParaRPr lang="en-US" sz="2000" dirty="0">
              <a:solidFill>
                <a:srgbClr val="4D4D4D"/>
              </a:solidFill>
              <a:latin typeface="Calibri"/>
            </a:endParaRPr>
          </a:p>
          <a:p>
            <a:pPr fontAlgn="auto">
              <a:spcBef>
                <a:spcPts val="0"/>
              </a:spcBef>
              <a:spcAft>
                <a:spcPts val="0"/>
              </a:spcAft>
            </a:pPr>
            <a:endParaRPr lang="en-US" sz="2000" dirty="0">
              <a:solidFill>
                <a:srgbClr val="4D4D4D"/>
              </a:solidFill>
              <a:latin typeface="Calibri"/>
            </a:endParaRPr>
          </a:p>
          <a:p>
            <a:pPr fontAlgn="auto">
              <a:spcBef>
                <a:spcPts val="0"/>
              </a:spcBef>
              <a:spcAft>
                <a:spcPts val="0"/>
              </a:spcAft>
            </a:pPr>
            <a:endParaRPr lang="en-US" sz="2000" dirty="0">
              <a:solidFill>
                <a:srgbClr val="4D4D4D"/>
              </a:solidFill>
              <a:latin typeface="Calibri"/>
            </a:endParaRPr>
          </a:p>
          <a:p>
            <a:pPr indent="-228600" fontAlgn="auto">
              <a:spcBef>
                <a:spcPts val="0"/>
              </a:spcBef>
              <a:spcAft>
                <a:spcPts val="0"/>
              </a:spcAft>
            </a:pPr>
            <a:endParaRPr lang="en-US" sz="2000" b="1" dirty="0" smtClean="0">
              <a:solidFill>
                <a:srgbClr val="4D4D4D"/>
              </a:solidFill>
              <a:latin typeface="Calibri"/>
            </a:endParaRPr>
          </a:p>
          <a:p>
            <a:pPr marL="214313" indent="-214313" fontAlgn="auto">
              <a:spcBef>
                <a:spcPts val="0"/>
              </a:spcBef>
              <a:spcAft>
                <a:spcPts val="0"/>
              </a:spcAft>
              <a:buFont typeface="Arial" panose="020B0604020202020204" pitchFamily="34" charset="0"/>
              <a:buChar char="•"/>
            </a:pPr>
            <a:endParaRPr lang="en-US" sz="2000" dirty="0">
              <a:solidFill>
                <a:srgbClr val="4D4D4D"/>
              </a:solidFill>
              <a:latin typeface="Calibri"/>
            </a:endParaRPr>
          </a:p>
          <a:p>
            <a:pPr fontAlgn="auto">
              <a:spcBef>
                <a:spcPts val="0"/>
              </a:spcBef>
              <a:spcAft>
                <a:spcPts val="0"/>
              </a:spcAft>
            </a:pPr>
            <a:endParaRPr lang="en-US" sz="2000" b="1" dirty="0" smtClean="0">
              <a:solidFill>
                <a:srgbClr val="4D4D4D"/>
              </a:solidFill>
              <a:latin typeface="Calibri"/>
            </a:endParaRPr>
          </a:p>
          <a:p>
            <a:pPr fontAlgn="auto">
              <a:spcBef>
                <a:spcPts val="0"/>
              </a:spcBef>
              <a:spcAft>
                <a:spcPts val="0"/>
              </a:spcAft>
            </a:pPr>
            <a:endParaRPr lang="en-US" sz="2000" b="1" dirty="0" smtClean="0">
              <a:solidFill>
                <a:srgbClr val="4D4D4D"/>
              </a:solidFill>
              <a:latin typeface="Calibri"/>
            </a:endParaRPr>
          </a:p>
        </p:txBody>
      </p:sp>
      <p:pic>
        <p:nvPicPr>
          <p:cNvPr id="8" name="Picture 2" descr="crosscutting-map-picts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569669"/>
            <a:ext cx="3498051" cy="247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6858000" y="1240047"/>
            <a:ext cx="0" cy="1384073"/>
          </a:xfrm>
          <a:prstGeom prst="line">
            <a:avLst/>
          </a:prstGeom>
          <a:ln w="63500">
            <a:solidFill>
              <a:schemeClr val="bg1"/>
            </a:solidFill>
            <a:prstDash val="sysDot"/>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8001000" y="1337093"/>
            <a:ext cx="0" cy="1287027"/>
          </a:xfrm>
          <a:prstGeom prst="line">
            <a:avLst/>
          </a:prstGeom>
          <a:ln w="63500">
            <a:solidFill>
              <a:schemeClr val="bg1"/>
            </a:solidFill>
            <a:prstDash val="sysDot"/>
          </a:ln>
        </p:spPr>
        <p:style>
          <a:lnRef idx="1">
            <a:schemeClr val="dk1"/>
          </a:lnRef>
          <a:fillRef idx="0">
            <a:schemeClr val="dk1"/>
          </a:fillRef>
          <a:effectRef idx="0">
            <a:schemeClr val="dk1"/>
          </a:effectRef>
          <a:fontRef idx="minor">
            <a:schemeClr val="tx1"/>
          </a:fontRef>
        </p:style>
      </p:cxnSp>
      <p:pic>
        <p:nvPicPr>
          <p:cNvPr id="15" name="Picture 14"/>
          <p:cNvPicPr>
            <a:picLocks noChangeAspect="1"/>
          </p:cNvPicPr>
          <p:nvPr/>
        </p:nvPicPr>
        <p:blipFill>
          <a:blip r:embed="rId3"/>
          <a:stretch>
            <a:fillRect/>
          </a:stretch>
        </p:blipFill>
        <p:spPr>
          <a:xfrm>
            <a:off x="6705601" y="3690034"/>
            <a:ext cx="1969348" cy="2664411"/>
          </a:xfrm>
          <a:prstGeom prst="rect">
            <a:avLst/>
          </a:prstGeom>
        </p:spPr>
      </p:pic>
      <p:sp>
        <p:nvSpPr>
          <p:cNvPr id="17" name="Title 1"/>
          <p:cNvSpPr txBox="1">
            <a:spLocks/>
          </p:cNvSpPr>
          <p:nvPr/>
        </p:nvSpPr>
        <p:spPr bwMode="auto">
          <a:xfrm>
            <a:off x="3134381" y="193194"/>
            <a:ext cx="6009619" cy="447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600">
                <a:solidFill>
                  <a:srgbClr val="003399"/>
                </a:solidFill>
                <a:latin typeface="+mj-lt"/>
                <a:ea typeface="+mj-ea"/>
                <a:cs typeface="+mj-cs"/>
              </a:defRPr>
            </a:lvl1pPr>
            <a:lvl2pPr algn="ctr" rtl="0" eaLnBrk="0" fontAlgn="base" hangingPunct="0">
              <a:spcBef>
                <a:spcPct val="0"/>
              </a:spcBef>
              <a:spcAft>
                <a:spcPct val="0"/>
              </a:spcAft>
              <a:defRPr sz="2600">
                <a:solidFill>
                  <a:srgbClr val="003399"/>
                </a:solidFill>
                <a:latin typeface="Calibri" pitchFamily="34" charset="0"/>
              </a:defRPr>
            </a:lvl2pPr>
            <a:lvl3pPr algn="ctr" rtl="0" eaLnBrk="0" fontAlgn="base" hangingPunct="0">
              <a:spcBef>
                <a:spcPct val="0"/>
              </a:spcBef>
              <a:spcAft>
                <a:spcPct val="0"/>
              </a:spcAft>
              <a:defRPr sz="2600">
                <a:solidFill>
                  <a:srgbClr val="003399"/>
                </a:solidFill>
                <a:latin typeface="Calibri" pitchFamily="34" charset="0"/>
              </a:defRPr>
            </a:lvl3pPr>
            <a:lvl4pPr algn="ctr" rtl="0" eaLnBrk="0" fontAlgn="base" hangingPunct="0">
              <a:spcBef>
                <a:spcPct val="0"/>
              </a:spcBef>
              <a:spcAft>
                <a:spcPct val="0"/>
              </a:spcAft>
              <a:defRPr sz="2600">
                <a:solidFill>
                  <a:srgbClr val="003399"/>
                </a:solidFill>
                <a:latin typeface="Calibri" pitchFamily="34" charset="0"/>
              </a:defRPr>
            </a:lvl4pPr>
            <a:lvl5pPr algn="ctr" rtl="0" eaLnBrk="0" fontAlgn="base" hangingPunct="0">
              <a:spcBef>
                <a:spcPct val="0"/>
              </a:spcBef>
              <a:spcAft>
                <a:spcPct val="0"/>
              </a:spcAft>
              <a:defRPr sz="2600">
                <a:solidFill>
                  <a:srgbClr val="003399"/>
                </a:solidFill>
                <a:latin typeface="Calibri" pitchFamily="34" charset="0"/>
              </a:defRPr>
            </a:lvl5pPr>
            <a:lvl6pPr marL="457200" algn="ctr" rtl="0" eaLnBrk="0" fontAlgn="base" hangingPunct="0">
              <a:spcBef>
                <a:spcPct val="0"/>
              </a:spcBef>
              <a:spcAft>
                <a:spcPct val="0"/>
              </a:spcAft>
              <a:defRPr sz="2600">
                <a:solidFill>
                  <a:srgbClr val="003399"/>
                </a:solidFill>
                <a:latin typeface="Calibri" pitchFamily="34" charset="0"/>
              </a:defRPr>
            </a:lvl6pPr>
            <a:lvl7pPr marL="914400" algn="ctr" rtl="0" eaLnBrk="0" fontAlgn="base" hangingPunct="0">
              <a:spcBef>
                <a:spcPct val="0"/>
              </a:spcBef>
              <a:spcAft>
                <a:spcPct val="0"/>
              </a:spcAft>
              <a:defRPr sz="2600">
                <a:solidFill>
                  <a:srgbClr val="003399"/>
                </a:solidFill>
                <a:latin typeface="Calibri" pitchFamily="34" charset="0"/>
              </a:defRPr>
            </a:lvl7pPr>
            <a:lvl8pPr marL="1371600" algn="ctr" rtl="0" eaLnBrk="0" fontAlgn="base" hangingPunct="0">
              <a:spcBef>
                <a:spcPct val="0"/>
              </a:spcBef>
              <a:spcAft>
                <a:spcPct val="0"/>
              </a:spcAft>
              <a:defRPr sz="2600">
                <a:solidFill>
                  <a:srgbClr val="003399"/>
                </a:solidFill>
                <a:latin typeface="Calibri" pitchFamily="34" charset="0"/>
              </a:defRPr>
            </a:lvl8pPr>
            <a:lvl9pPr marL="1828800" algn="ctr" rtl="0" eaLnBrk="0" fontAlgn="base" hangingPunct="0">
              <a:spcBef>
                <a:spcPct val="0"/>
              </a:spcBef>
              <a:spcAft>
                <a:spcPct val="0"/>
              </a:spcAft>
              <a:defRPr sz="2600">
                <a:solidFill>
                  <a:srgbClr val="003399"/>
                </a:solidFill>
                <a:latin typeface="Calibri" pitchFamily="34" charset="0"/>
              </a:defRPr>
            </a:lvl9pPr>
          </a:lstStyle>
          <a:p>
            <a:pPr algn="l"/>
            <a:r>
              <a:rPr lang="en-US" sz="2800" b="1" kern="0" dirty="0" smtClean="0">
                <a:solidFill>
                  <a:schemeClr val="tx1"/>
                </a:solidFill>
              </a:rPr>
              <a:t>Test Bed Concept</a:t>
            </a:r>
            <a:endParaRPr lang="en-US" sz="2800" b="1" kern="0" dirty="0">
              <a:solidFill>
                <a:schemeClr val="tx1"/>
              </a:solidFill>
            </a:endParaRPr>
          </a:p>
        </p:txBody>
      </p:sp>
    </p:spTree>
    <p:extLst>
      <p:ext uri="{BB962C8B-B14F-4D97-AF65-F5344CB8AC3E}">
        <p14:creationId xmlns:p14="http://schemas.microsoft.com/office/powerpoint/2010/main" val="3950007787"/>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3027</TotalTime>
  <Words>835</Words>
  <Application>Microsoft Office PowerPoint</Application>
  <PresentationFormat>On-screen Show (4:3)</PresentationFormat>
  <Paragraphs>112</Paragraphs>
  <Slides>14</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Arial Narrow</vt:lpstr>
      <vt:lpstr>Calibri</vt:lpstr>
      <vt:lpstr>Rod</vt:lpstr>
      <vt:lpstr>Symbol</vt:lpstr>
      <vt:lpstr>Times New Roman</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Department of Energy (SC)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BER</dc:title>
  <dc:creator>Weatherwax, Sharlene</dc:creator>
  <cp:lastModifiedBy>vallario</cp:lastModifiedBy>
  <cp:revision>285</cp:revision>
  <cp:lastPrinted>2013-05-30T21:08:25Z</cp:lastPrinted>
  <dcterms:created xsi:type="dcterms:W3CDTF">2010-02-04T19:54:00Z</dcterms:created>
  <dcterms:modified xsi:type="dcterms:W3CDTF">2017-06-05T11:51:00Z</dcterms:modified>
</cp:coreProperties>
</file>