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44" r:id="rId2"/>
    <p:sldId id="496" r:id="rId3"/>
    <p:sldId id="497" r:id="rId4"/>
    <p:sldId id="516" r:id="rId5"/>
    <p:sldId id="517" r:id="rId6"/>
    <p:sldId id="498" r:id="rId7"/>
    <p:sldId id="511" r:id="rId8"/>
    <p:sldId id="510" r:id="rId9"/>
    <p:sldId id="518" r:id="rId10"/>
    <p:sldId id="5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4"/>
    <p:restoredTop sz="93305"/>
  </p:normalViewPr>
  <p:slideViewPr>
    <p:cSldViewPr snapToGrid="0">
      <p:cViewPr varScale="1">
        <p:scale>
          <a:sx n="135" d="100"/>
          <a:sy n="135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71B8-2EE3-764F-AC6D-C917687DF496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CBC6C-3CD6-4046-B3D3-32B7A785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detrend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CBC6C-3CD6-4046-B3D3-32B7A7853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detrend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detrend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3F-EBB7-6D42-8E5F-50A19D818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0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0563-14AE-36C0-7A16-0C2FC0EE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CCDBE-4DE5-12B6-93BD-DED22F205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10D8-9A0C-1458-F25C-CB82A576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3DB3-1240-3440-D862-8414E56E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542B-812B-6EDA-1EBB-63B4D85C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EA28-8118-D27A-062C-1101DCAF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A8C4A-6767-1A34-3C81-B19E996DC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AAC1-C1F5-595D-4D11-81D6BBA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DCDA3-AD8B-D355-596C-BFEE6B66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1698-B2E5-51A5-4576-440ABA31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10699-8CC3-5FF9-BBBC-79B94EA7F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55964-AF1F-F61E-249D-25DDA1CAA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F696-33DC-B7B8-A914-5243B9B5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5518-35EE-B49C-B6DB-0CC98051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63E77-66CD-2D7C-AE9E-79FFF4B4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3335-2341-E819-9909-173C5A59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A845-1C0D-D855-B970-8BBD36A1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F2727-3C7A-6F58-0BA6-910C52BF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0B5C-FAAF-6D81-7456-492CBB57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7760C-E975-AAE5-4AC6-2A18DAE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D3CB-52EB-7D09-6E5C-BA4CD119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71D74-42DA-927E-12F6-2F2C36CA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31388-D948-2A57-380C-23E649CE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5A73-DDC2-6D54-6C6E-10899ACF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B51D-7F16-2302-298D-91F9C9EE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279-4C73-19E5-8442-4E9FA950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F3F32-988A-9ADF-FA84-917122A02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28C46-63E7-28C8-6153-7D1BD0F05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F5AFC-DE18-47EC-A215-7FC2189C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61F89-0680-C676-B213-8FBC6E71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46D31-BA7E-2E43-7865-9F214099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BFB3-D5F1-B10B-F026-7F042294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52098-CB03-3C3D-C30C-85EBEB62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EA412-E33D-ED30-F4C6-74491C8B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C2F27-D368-06CC-AEC9-677430F9A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29F24-A81D-B1FD-834B-7FFBACAC2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26B01-D71C-AF0F-0104-E5213FF1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D721E-1BAB-4F8E-468C-0AB58EE0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831AD-7062-65B8-87C5-67EAE8D6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BC1C-8201-6A01-5579-55CFF6F9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5F7A0-A9D3-F6EF-3A64-7575B868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3D949-179A-A387-E2EA-B725A84C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72534-5FD1-0C92-DD52-98058DA3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4B4A1-0FC8-095D-AFFB-D4DEFF5A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35CB7-6BD4-222C-A32F-B7344F11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E15AE-E047-7D51-82B8-0987C889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68F2-280C-B4DA-D28C-398A6659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BEA2-3E12-C2C0-80A7-F5976A40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58A0-1249-09C2-AA6F-05D392D3E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8829-E206-5A5C-0DF5-7EC85CE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12524-ACD0-563D-1C6D-11B901A9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240C0-2686-73D9-A2F4-AC9109DF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08E2-0DE5-9FD1-183C-0F52033F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872C0-D205-2D1B-07C6-AA12D03B6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2DBD6-E41C-503E-6511-4E676B341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382FF-4B4D-B153-3325-E40F2534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17157-6390-4E27-C4FC-37359BB4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678D9-4631-D660-743D-9F4490AB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9A3D8-8C63-BCF1-2F5D-CED13D54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A0B00-CF87-12E4-C378-70C0CABE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497B-7755-5440-B1A8-12E86970B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9141-53AC-A143-B605-430A3E478069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2C75-C7C6-91EB-4875-DF2506763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64AD-0632-75D2-C214-4C39784CA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F744-EC2C-3E4C-9BDD-454A203A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ADAA5B-9FCE-6B14-B687-E46E84551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774" y="173126"/>
            <a:ext cx="11744960" cy="111148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Gill Sans MT" panose="020B0502020104020203" pitchFamily="34" charset="77"/>
              </a:rPr>
              <a:t>E3SM v2 biases in Atlantic climate </a:t>
            </a:r>
            <a:br>
              <a:rPr lang="en-US" sz="3200" b="1" dirty="0">
                <a:solidFill>
                  <a:srgbClr val="000000"/>
                </a:solidFill>
                <a:latin typeface="Gill Sans MT" panose="020B0502020104020203" pitchFamily="34" charset="77"/>
              </a:rPr>
            </a:b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77"/>
              </a:rPr>
              <a:t>mean state</a:t>
            </a:r>
            <a:r>
              <a:rPr lang="en-US" sz="3200" b="1" dirty="0">
                <a:solidFill>
                  <a:srgbClr val="000000"/>
                </a:solidFill>
                <a:latin typeface="Gill Sans MT" panose="020B0502020104020203" pitchFamily="34" charset="77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77"/>
              </a:rPr>
              <a:t>variability</a:t>
            </a:r>
            <a:r>
              <a:rPr lang="en-US" sz="3200" b="1" dirty="0">
                <a:solidFill>
                  <a:srgbClr val="000000"/>
                </a:solidFill>
                <a:latin typeface="Gill Sans MT" panose="020B0502020104020203" pitchFamily="34" charset="77"/>
              </a:rPr>
              <a:t>, and change </a:t>
            </a:r>
            <a:endParaRPr lang="en-US" sz="3200" b="1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69E16-67F3-CD3D-A498-13B1CDAC6600}"/>
              </a:ext>
            </a:extLst>
          </p:cNvPr>
          <p:cNvSpPr txBox="1"/>
          <p:nvPr/>
        </p:nvSpPr>
        <p:spPr>
          <a:xfrm>
            <a:off x="405872" y="1342114"/>
            <a:ext cx="5078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Shineng Hu</a:t>
            </a:r>
            <a:r>
              <a:rPr lang="en-US" sz="2400" baseline="30000" dirty="0">
                <a:latin typeface="Gill Sans MT" panose="020B0502020104020203" pitchFamily="34" charset="77"/>
              </a:rPr>
              <a:t>1</a:t>
            </a:r>
            <a:r>
              <a:rPr lang="en-US" sz="2400" dirty="0">
                <a:latin typeface="Gill Sans MT" panose="020B0502020104020203" pitchFamily="34" charset="77"/>
              </a:rPr>
              <a:t>, Xiang Li</a:t>
            </a:r>
            <a:r>
              <a:rPr lang="en-US" sz="2400" baseline="30000" dirty="0">
                <a:latin typeface="Gill Sans MT" panose="020B0502020104020203" pitchFamily="34" charset="77"/>
              </a:rPr>
              <a:t>1</a:t>
            </a:r>
            <a:r>
              <a:rPr lang="en-US" sz="2400" dirty="0">
                <a:latin typeface="Gill Sans MT" panose="020B0502020104020203" pitchFamily="34" charset="77"/>
              </a:rPr>
              <a:t>, Alexey Fedorov</a:t>
            </a:r>
            <a:r>
              <a:rPr lang="en-US" sz="2400" baseline="30000" dirty="0">
                <a:latin typeface="Gill Sans MT" panose="020B0502020104020203" pitchFamily="34" charset="77"/>
              </a:rPr>
              <a:t>2</a:t>
            </a:r>
            <a:endParaRPr lang="en-US" sz="2400" dirty="0">
              <a:latin typeface="Gill Sans MT" panose="020B0502020104020203" pitchFamily="34" charset="77"/>
            </a:endParaRPr>
          </a:p>
          <a:p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Duke University, 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Yale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A5618-8B7B-FE59-44D7-8AC8F2893443}"/>
              </a:ext>
            </a:extLst>
          </p:cNvPr>
          <p:cNvSpPr txBox="1"/>
          <p:nvPr/>
        </p:nvSpPr>
        <p:spPr>
          <a:xfrm>
            <a:off x="501146" y="6389868"/>
            <a:ext cx="34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MT" panose="020B0502020104020203" pitchFamily="34" charset="77"/>
              </a:rPr>
              <a:t>August 8, 2024 @ EESM PI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6799-89BA-31CB-E3CA-16BA08D3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7" y="2694155"/>
            <a:ext cx="5103519" cy="30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62826-9F7A-5F55-7598-F1D8445EFBC8}"/>
              </a:ext>
            </a:extLst>
          </p:cNvPr>
          <p:cNvSpPr txBox="1"/>
          <p:nvPr/>
        </p:nvSpPr>
        <p:spPr>
          <a:xfrm>
            <a:off x="585563" y="2321227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E3SMv2 biases in SST (°C)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05F921-813E-0960-D13C-9F315C13D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958"/>
          <a:stretch/>
        </p:blipFill>
        <p:spPr>
          <a:xfrm>
            <a:off x="5915735" y="2557464"/>
            <a:ext cx="5651833" cy="2648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A74CBE-3194-61B4-1120-45DD7131A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211" y="5234417"/>
            <a:ext cx="2298862" cy="358981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809DDE81-9E9C-5EED-2B1F-2D1BE29EE81C}"/>
              </a:ext>
            </a:extLst>
          </p:cNvPr>
          <p:cNvSpPr/>
          <p:nvPr/>
        </p:nvSpPr>
        <p:spPr>
          <a:xfrm>
            <a:off x="3781493" y="3574305"/>
            <a:ext cx="763765" cy="713541"/>
          </a:xfrm>
          <a:prstGeom prst="frame">
            <a:avLst>
              <a:gd name="adj1" fmla="val 1844"/>
            </a:avLst>
          </a:prstGeom>
          <a:solidFill>
            <a:srgbClr val="FF000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9B1C6-FFD5-262D-627C-51A9F7891513}"/>
              </a:ext>
            </a:extLst>
          </p:cNvPr>
          <p:cNvSpPr txBox="1"/>
          <p:nvPr/>
        </p:nvSpPr>
        <p:spPr>
          <a:xfrm>
            <a:off x="6445932" y="2349186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SST response to Indian Ocean warming (°C)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58BF572-9CC6-1C0E-6BB8-22291F4C9326}"/>
              </a:ext>
            </a:extLst>
          </p:cNvPr>
          <p:cNvSpPr/>
          <p:nvPr/>
        </p:nvSpPr>
        <p:spPr>
          <a:xfrm>
            <a:off x="8512971" y="3640506"/>
            <a:ext cx="763765" cy="713541"/>
          </a:xfrm>
          <a:prstGeom prst="frame">
            <a:avLst>
              <a:gd name="adj1" fmla="val 18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 descr="A blue and black logo&#10;&#10;Description automatically generated">
            <a:extLst>
              <a:ext uri="{FF2B5EF4-FFF2-40B4-BE49-F238E27FC236}">
                <a16:creationId xmlns:a16="http://schemas.microsoft.com/office/drawing/2014/main" id="{2D23C7D6-954E-3572-339F-51A03A3F2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981" y="512777"/>
            <a:ext cx="1604146" cy="1347483"/>
          </a:xfrm>
          <a:prstGeom prst="rect">
            <a:avLst/>
          </a:prstGeom>
        </p:spPr>
      </p:pic>
      <p:pic>
        <p:nvPicPr>
          <p:cNvPr id="26" name="Picture 25" descr="A blue and white logo&#10;&#10;Description automatically generated">
            <a:extLst>
              <a:ext uri="{FF2B5EF4-FFF2-40B4-BE49-F238E27FC236}">
                <a16:creationId xmlns:a16="http://schemas.microsoft.com/office/drawing/2014/main" id="{3D4998A9-0537-3FF1-CC06-7C70D16BB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857" y="496898"/>
            <a:ext cx="2362955" cy="13291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E46C3C-F614-52DF-BDC6-733ADE2546CF}"/>
              </a:ext>
            </a:extLst>
          </p:cNvPr>
          <p:cNvSpPr txBox="1"/>
          <p:nvPr/>
        </p:nvSpPr>
        <p:spPr>
          <a:xfrm>
            <a:off x="548376" y="5762614"/>
            <a:ext cx="8114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RGMA project: </a:t>
            </a:r>
            <a:r>
              <a:rPr lang="en-US" dirty="0">
                <a:latin typeface="Gill Sans MT" panose="020B0502020104020203" pitchFamily="34" charset="77"/>
              </a:rPr>
              <a:t>The Effects of the Tropical Indian Ocean on the Atlantic Climate Mean State, Variability and Change in E3SM and Other Earth System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64CD4-08CA-D50E-510E-22573CCD27E0}"/>
              </a:ext>
            </a:extLst>
          </p:cNvPr>
          <p:cNvSpPr txBox="1"/>
          <p:nvPr/>
        </p:nvSpPr>
        <p:spPr>
          <a:xfrm>
            <a:off x="9230380" y="6389868"/>
            <a:ext cx="2597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Award #: DE-SC0024186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2C4FE24-1BF5-61B1-10AF-C3C097785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120" y="5809749"/>
            <a:ext cx="2247333" cy="5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3258490" y="330882"/>
            <a:ext cx="566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Summary and </a:t>
            </a:r>
            <a:r>
              <a:rPr lang="en-US" sz="2800" strike="sngStrike" dirty="0">
                <a:latin typeface="Gill Sans MT" panose="020B0502020104020203" pitchFamily="34" charset="77"/>
              </a:rPr>
              <a:t>conclusions</a:t>
            </a:r>
            <a:r>
              <a:rPr lang="en-US" sz="2800" dirty="0">
                <a:latin typeface="Gill Sans MT" panose="020B0502020104020203" pitchFamily="34" charset="77"/>
              </a:rPr>
              <a:t> hypotheses</a:t>
            </a:r>
            <a:endParaRPr lang="en-US" sz="2800" strike="sngStrike" dirty="0">
              <a:latin typeface="Gill Sans MT" panose="020B05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8BDA7-D46C-0BF0-CCF4-1882FEDBF24A}"/>
              </a:ext>
            </a:extLst>
          </p:cNvPr>
          <p:cNvSpPr txBox="1"/>
          <p:nvPr/>
        </p:nvSpPr>
        <p:spPr>
          <a:xfrm>
            <a:off x="611862" y="1939010"/>
            <a:ext cx="109682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A tropical origin of E3SMv2 mean state biases in the Atlantic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Correcting the Indian Ocean cold bias may strengthen the AMOC (by ~3 </a:t>
            </a:r>
            <a:r>
              <a:rPr lang="en-US" sz="2000" dirty="0" err="1">
                <a:latin typeface="Gill Sans MT" panose="020B0502020104020203" pitchFamily="34" charset="77"/>
              </a:rPr>
              <a:t>Sv</a:t>
            </a:r>
            <a:r>
              <a:rPr lang="en-US" sz="2000" dirty="0">
                <a:latin typeface="Gill Sans MT" panose="020B0502020104020203" pitchFamily="34" charset="77"/>
              </a:rPr>
              <a:t>, estimated) and lead to a warmer and saltier Atlantic, both contributing to the reduction of Atlantic mean state biases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E3SMv2 performance in AMV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E3SMv2 reasonably captures the observed AMV variations (~52% explained by the forced AMV), but it produces too strong warming in the subpolar Northern Oceans.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Internal and forced AMVs, based on E3SMv2 large ensemble, are associated with distinctive global patterns, both accounting for some features of the observed AMV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Are E3SMv2 biases in AMV pattern inherently connected to the Atlantic mean state biases?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4251E-6F99-A52C-2CAF-E4B5913B42AB}"/>
              </a:ext>
            </a:extLst>
          </p:cNvPr>
          <p:cNvSpPr txBox="1"/>
          <p:nvPr/>
        </p:nvSpPr>
        <p:spPr>
          <a:xfrm>
            <a:off x="9028590" y="6408945"/>
            <a:ext cx="308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ill Sans MT" panose="020B0502020104020203" pitchFamily="34" charset="77"/>
              </a:rPr>
              <a:t>Contact: </a:t>
            </a:r>
            <a:r>
              <a:rPr lang="en-US" dirty="0" err="1">
                <a:latin typeface="Gill Sans MT" panose="020B0502020104020203" pitchFamily="34" charset="77"/>
              </a:rPr>
              <a:t>shineng.hu@duke.edu</a:t>
            </a:r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35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971530" y="330882"/>
            <a:ext cx="1054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E3SMv2 bias in the Atlantic meridional overturning circulation (AMOC)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83EA81B-4053-7FB0-059A-F14AC209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8" y="1467498"/>
            <a:ext cx="5116209" cy="39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15ED67-E873-8463-EBF2-A52B0EC50D44}"/>
              </a:ext>
            </a:extLst>
          </p:cNvPr>
          <p:cNvSpPr txBox="1"/>
          <p:nvPr/>
        </p:nvSpPr>
        <p:spPr>
          <a:xfrm>
            <a:off x="6096000" y="4736836"/>
            <a:ext cx="459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(ensemble mean 1985-2014)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FF2E4-6633-04A3-1E58-0E2B662B61E3}"/>
              </a:ext>
            </a:extLst>
          </p:cNvPr>
          <p:cNvSpPr txBox="1"/>
          <p:nvPr/>
        </p:nvSpPr>
        <p:spPr>
          <a:xfrm>
            <a:off x="7037786" y="1666057"/>
            <a:ext cx="459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12 </a:t>
            </a:r>
            <a:r>
              <a:rPr lang="en-US" dirty="0" err="1">
                <a:latin typeface="Gill Sans MT" panose="020B0502020104020203" pitchFamily="34" charset="77"/>
              </a:rPr>
              <a:t>Sv</a:t>
            </a:r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F33A8-0330-BDA4-E5D6-2D5FB0F48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84" y="1878224"/>
            <a:ext cx="4431470" cy="2833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19D724-5E6B-B0C0-8BEE-5C9AD52EA53D}"/>
              </a:ext>
            </a:extLst>
          </p:cNvPr>
          <p:cNvSpPr txBox="1"/>
          <p:nvPr/>
        </p:nvSpPr>
        <p:spPr>
          <a:xfrm>
            <a:off x="4261092" y="1918619"/>
            <a:ext cx="121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E3SMv1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8A48D-A428-E7C0-6A9E-A85B6EE20BBF}"/>
              </a:ext>
            </a:extLst>
          </p:cNvPr>
          <p:cNvSpPr txBox="1"/>
          <p:nvPr/>
        </p:nvSpPr>
        <p:spPr>
          <a:xfrm>
            <a:off x="3529228" y="4559136"/>
            <a:ext cx="21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Gill Sans MT" panose="020B0502020104020203" pitchFamily="34" charset="77"/>
              </a:rPr>
              <a:t>Golaz</a:t>
            </a:r>
            <a:r>
              <a:rPr lang="en-US" sz="1600" dirty="0">
                <a:latin typeface="Gill Sans MT" panose="020B0502020104020203" pitchFamily="34" charset="77"/>
              </a:rPr>
              <a:t> et al. (2019)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132F7-2E85-CFC5-7051-B409A00EC7E3}"/>
              </a:ext>
            </a:extLst>
          </p:cNvPr>
          <p:cNvSpPr txBox="1"/>
          <p:nvPr/>
        </p:nvSpPr>
        <p:spPr>
          <a:xfrm>
            <a:off x="6813791" y="1481391"/>
            <a:ext cx="1210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E3SMv2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649E8-05BC-6B05-0D4A-76E7DF06710C}"/>
              </a:ext>
            </a:extLst>
          </p:cNvPr>
          <p:cNvSpPr txBox="1"/>
          <p:nvPr/>
        </p:nvSpPr>
        <p:spPr>
          <a:xfrm>
            <a:off x="769372" y="5932236"/>
            <a:ext cx="700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weak AMOC (by ~5 </a:t>
            </a:r>
            <a:r>
              <a:rPr lang="en-US" dirty="0" err="1">
                <a:latin typeface="Gill Sans MT" panose="020B0502020104020203" pitchFamily="34" charset="77"/>
              </a:rPr>
              <a:t>Sv</a:t>
            </a:r>
            <a:r>
              <a:rPr lang="en-US" dirty="0">
                <a:latin typeface="Gill Sans MT" panose="020B0502020104020203" pitchFamily="34" charset="77"/>
              </a:rPr>
              <a:t>): a persistent bias since E3SMv1</a:t>
            </a:r>
          </a:p>
        </p:txBody>
      </p:sp>
    </p:spTree>
    <p:extLst>
      <p:ext uri="{BB962C8B-B14F-4D97-AF65-F5344CB8AC3E}">
        <p14:creationId xmlns:p14="http://schemas.microsoft.com/office/powerpoint/2010/main" val="8678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1379935" y="330882"/>
            <a:ext cx="966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E3SMv2 biases in sea surface temperature (SST) and salinity (SSS)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8BDA7-D46C-0BF0-CCF4-1882FEDBF24A}"/>
              </a:ext>
            </a:extLst>
          </p:cNvPr>
          <p:cNvSpPr txBox="1"/>
          <p:nvPr/>
        </p:nvSpPr>
        <p:spPr>
          <a:xfrm>
            <a:off x="604909" y="4742449"/>
            <a:ext cx="59877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SST biases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cold North Atlantic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warm South Atlantic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cold North Pacific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warm Southern Ocean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cold Indian Ocean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A1C6B-947A-8666-1D69-96E59763E217}"/>
              </a:ext>
            </a:extLst>
          </p:cNvPr>
          <p:cNvSpPr txBox="1"/>
          <p:nvPr/>
        </p:nvSpPr>
        <p:spPr>
          <a:xfrm>
            <a:off x="6239728" y="1190557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SSS (PSU)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1A64-84BE-CA00-8B9C-7048DA600C03}"/>
              </a:ext>
            </a:extLst>
          </p:cNvPr>
          <p:cNvSpPr txBox="1"/>
          <p:nvPr/>
        </p:nvSpPr>
        <p:spPr>
          <a:xfrm>
            <a:off x="585566" y="1296243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SST (°C)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B0E07-9D21-7065-2153-154E0502226F}"/>
              </a:ext>
            </a:extLst>
          </p:cNvPr>
          <p:cNvSpPr txBox="1"/>
          <p:nvPr/>
        </p:nvSpPr>
        <p:spPr>
          <a:xfrm>
            <a:off x="6740515" y="4764518"/>
            <a:ext cx="60997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SSS biases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fresh North Atlantic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fresh S.E. subtropical Atlantic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Too salty Indian Ocean </a:t>
            </a:r>
            <a:br>
              <a:rPr lang="en-US" dirty="0">
                <a:latin typeface="Gill Sans MT" panose="020B0502020104020203" pitchFamily="34" charset="77"/>
              </a:rPr>
            </a:br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C922D-C780-2104-8A02-B7BA347A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6" y="1607934"/>
            <a:ext cx="5143690" cy="30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4A1C1C0-4783-5C8B-1ED1-14CF99A6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21" y="1628351"/>
            <a:ext cx="5143691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548824" y="330882"/>
            <a:ext cx="1128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Atlantic climate response to ~1°C Indian Ocean warming in a coupled GCM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6F968-2EEE-2BE5-9A61-64F967C6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30"/>
          <a:stretch/>
        </p:blipFill>
        <p:spPr>
          <a:xfrm>
            <a:off x="1369716" y="3180580"/>
            <a:ext cx="5651833" cy="3186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211B6-D41C-8C6C-FAF9-DD0DCE55A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619" y="5360598"/>
            <a:ext cx="2298862" cy="358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271E7-2971-D212-414B-52D61FB9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34" y="3398886"/>
            <a:ext cx="2085375" cy="2627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E7AEC-C178-6C6E-1EA4-937449184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798" y="6035627"/>
            <a:ext cx="1357474" cy="4077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7BC4E-EB02-6EBB-8CE7-C56B118AFBB9}"/>
              </a:ext>
            </a:extLst>
          </p:cNvPr>
          <p:cNvSpPr txBox="1"/>
          <p:nvPr/>
        </p:nvSpPr>
        <p:spPr>
          <a:xfrm>
            <a:off x="9381260" y="2649273"/>
            <a:ext cx="268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77"/>
              </a:rPr>
              <a:t>Hu and Fedorov (2019, 2020)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F2EC49-715F-65ED-93EB-F1434CA82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702" y="796985"/>
            <a:ext cx="5509585" cy="2412091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55230887-555D-F90E-E6B9-D5EA5C19A12A}"/>
              </a:ext>
            </a:extLst>
          </p:cNvPr>
          <p:cNvSpPr/>
          <p:nvPr/>
        </p:nvSpPr>
        <p:spPr>
          <a:xfrm>
            <a:off x="3930898" y="4237466"/>
            <a:ext cx="763765" cy="713541"/>
          </a:xfrm>
          <a:prstGeom prst="frame">
            <a:avLst>
              <a:gd name="adj1" fmla="val 18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F0349-A147-C096-6A97-DBF4807F0A56}"/>
              </a:ext>
            </a:extLst>
          </p:cNvPr>
          <p:cNvSpPr txBox="1"/>
          <p:nvPr/>
        </p:nvSpPr>
        <p:spPr>
          <a:xfrm>
            <a:off x="2095197" y="3021983"/>
            <a:ext cx="3676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SST (colors; °C) &amp; rainfall (contour)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3DA034-223F-BD6F-190E-48A82B75EFFE}"/>
              </a:ext>
            </a:extLst>
          </p:cNvPr>
          <p:cNvCxnSpPr>
            <a:cxnSpLocks/>
          </p:cNvCxnSpPr>
          <p:nvPr/>
        </p:nvCxnSpPr>
        <p:spPr>
          <a:xfrm flipH="1">
            <a:off x="8534730" y="1546837"/>
            <a:ext cx="233114" cy="134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63EF61-EA85-58EE-C4C1-67D0ABD39BFE}"/>
              </a:ext>
            </a:extLst>
          </p:cNvPr>
          <p:cNvSpPr txBox="1"/>
          <p:nvPr/>
        </p:nvSpPr>
        <p:spPr>
          <a:xfrm>
            <a:off x="764086" y="6446575"/>
            <a:ext cx="10533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77"/>
              </a:rPr>
              <a:t>Warmer Indian Ocean </a:t>
            </a:r>
            <a:r>
              <a:rPr lang="en-US" sz="1800" dirty="0">
                <a:latin typeface="Gill Sans MT" panose="020B0502020104020203" pitchFamily="34" charset="77"/>
                <a:sym typeface="Wingdings" pitchFamily="2" charset="2"/>
              </a:rPr>
              <a:t> rainfall reduction over tropical Atlantic</a:t>
            </a:r>
            <a:r>
              <a:rPr lang="en-US" sz="1800" dirty="0">
                <a:latin typeface="Gill Sans MT" panose="020B0502020104020203" pitchFamily="34" charset="77"/>
              </a:rPr>
              <a:t> </a:t>
            </a:r>
            <a:r>
              <a:rPr lang="en-US" sz="1800" dirty="0">
                <a:latin typeface="Gill Sans MT" panose="020B0502020104020203" pitchFamily="34" charset="77"/>
                <a:sym typeface="Wingdings" pitchFamily="2" charset="2"/>
              </a:rPr>
              <a:t> Saltier Atlantic  AMOC strengthening</a:t>
            </a:r>
            <a:endParaRPr lang="en-US" sz="1800" dirty="0">
              <a:latin typeface="Gill Sans MT" panose="020B0502020104020203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0B201-8BD1-9903-ABC6-FDB7539E0142}"/>
              </a:ext>
            </a:extLst>
          </p:cNvPr>
          <p:cNvSpPr txBox="1"/>
          <p:nvPr/>
        </p:nvSpPr>
        <p:spPr>
          <a:xfrm>
            <a:off x="7991655" y="3095894"/>
            <a:ext cx="3412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SSS (PSU)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1D3F3-B28B-879C-7AFE-C7DD754F6658}"/>
              </a:ext>
            </a:extLst>
          </p:cNvPr>
          <p:cNvSpPr txBox="1"/>
          <p:nvPr/>
        </p:nvSpPr>
        <p:spPr>
          <a:xfrm>
            <a:off x="8793535" y="1219229"/>
            <a:ext cx="339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AMOC response to ~1°C Indian Ocean warming (red solid)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A7247-6341-2981-690A-5334C2845187}"/>
              </a:ext>
            </a:extLst>
          </p:cNvPr>
          <p:cNvSpPr txBox="1"/>
          <p:nvPr/>
        </p:nvSpPr>
        <p:spPr>
          <a:xfrm>
            <a:off x="755476" y="1614019"/>
            <a:ext cx="2243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Modeling results based on CESM1</a:t>
            </a:r>
          </a:p>
        </p:txBody>
      </p:sp>
    </p:spTree>
    <p:extLst>
      <p:ext uri="{BB962C8B-B14F-4D97-AF65-F5344CB8AC3E}">
        <p14:creationId xmlns:p14="http://schemas.microsoft.com/office/powerpoint/2010/main" val="7257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354D43-D0C1-D09C-25B8-50C3DE30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0" y="1269117"/>
            <a:ext cx="5103519" cy="30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623A0D9-F9EF-BAD9-9D73-05561199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09" y="1309737"/>
            <a:ext cx="5103519" cy="30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1079895" y="330882"/>
            <a:ext cx="104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 tropical origin of E3SMv2 biases in AMOC and Atlantic mean state?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A1C6B-947A-8666-1D69-96E59763E217}"/>
              </a:ext>
            </a:extLst>
          </p:cNvPr>
          <p:cNvSpPr txBox="1"/>
          <p:nvPr/>
        </p:nvSpPr>
        <p:spPr>
          <a:xfrm>
            <a:off x="6239728" y="896189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E3SMv2 biases in SSS (PSU)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1A64-84BE-CA00-8B9C-7048DA600C03}"/>
              </a:ext>
            </a:extLst>
          </p:cNvPr>
          <p:cNvSpPr txBox="1"/>
          <p:nvPr/>
        </p:nvSpPr>
        <p:spPr>
          <a:xfrm>
            <a:off x="585566" y="896189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E3SMv2 biases in SST (°C)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6F968-2EEE-2BE5-9A61-64F967C662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958"/>
          <a:stretch/>
        </p:blipFill>
        <p:spPr>
          <a:xfrm>
            <a:off x="1098373" y="3988478"/>
            <a:ext cx="5651833" cy="2648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211B6-D41C-8C6C-FAF9-DD0DCE55A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304" y="6392231"/>
            <a:ext cx="2298862" cy="358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271E7-2971-D212-414B-52D61FB97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553" y="4421309"/>
            <a:ext cx="1843931" cy="1890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E7AEC-C178-6C6E-1EA4-937449184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4947" y="6343453"/>
            <a:ext cx="1357474" cy="4077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7BC4E-EB02-6EBB-8CE7-C56B118AFBB9}"/>
              </a:ext>
            </a:extLst>
          </p:cNvPr>
          <p:cNvSpPr txBox="1"/>
          <p:nvPr/>
        </p:nvSpPr>
        <p:spPr>
          <a:xfrm>
            <a:off x="9540410" y="6389206"/>
            <a:ext cx="268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77"/>
              </a:rPr>
              <a:t>Hu and Fedorov (2019, 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7EE42-D0B9-9A00-E850-1EEC4890BD51}"/>
              </a:ext>
            </a:extLst>
          </p:cNvPr>
          <p:cNvSpPr txBox="1"/>
          <p:nvPr/>
        </p:nvSpPr>
        <p:spPr>
          <a:xfrm>
            <a:off x="9555908" y="5123189"/>
            <a:ext cx="2243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Modeling results based on CESM1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3263067-2B73-C322-D058-2A49CC1E4541}"/>
              </a:ext>
            </a:extLst>
          </p:cNvPr>
          <p:cNvSpPr/>
          <p:nvPr/>
        </p:nvSpPr>
        <p:spPr>
          <a:xfrm>
            <a:off x="3781496" y="2149267"/>
            <a:ext cx="763765" cy="713541"/>
          </a:xfrm>
          <a:prstGeom prst="frame">
            <a:avLst>
              <a:gd name="adj1" fmla="val 1844"/>
            </a:avLst>
          </a:prstGeom>
          <a:solidFill>
            <a:srgbClr val="FF0000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EFAE1-41A8-A56B-878E-81089C099858}"/>
              </a:ext>
            </a:extLst>
          </p:cNvPr>
          <p:cNvSpPr txBox="1"/>
          <p:nvPr/>
        </p:nvSpPr>
        <p:spPr>
          <a:xfrm>
            <a:off x="1508668" y="2323154"/>
            <a:ext cx="5309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latin typeface="Gill Sans MT" panose="020B0502020104020203" pitchFamily="34" charset="77"/>
              </a:rPr>
              <a:t>-0.51°C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5C13B-F08D-AEFD-5F0E-8E3823B87A84}"/>
              </a:ext>
            </a:extLst>
          </p:cNvPr>
          <p:cNvSpPr txBox="1"/>
          <p:nvPr/>
        </p:nvSpPr>
        <p:spPr>
          <a:xfrm>
            <a:off x="5056791" y="6527118"/>
            <a:ext cx="64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(°C)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2FE62-4DDD-8745-5145-A95FDA2C20A4}"/>
              </a:ext>
            </a:extLst>
          </p:cNvPr>
          <p:cNvSpPr txBox="1"/>
          <p:nvPr/>
        </p:nvSpPr>
        <p:spPr>
          <a:xfrm>
            <a:off x="7338563" y="6467624"/>
            <a:ext cx="64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(PSU)</a:t>
            </a:r>
          </a:p>
        </p:txBody>
      </p:sp>
    </p:spTree>
    <p:extLst>
      <p:ext uri="{BB962C8B-B14F-4D97-AF65-F5344CB8AC3E}">
        <p14:creationId xmlns:p14="http://schemas.microsoft.com/office/powerpoint/2010/main" val="212915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F90BCA6-DC7B-E41B-5CC1-6F945EB2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6548592" y="1908743"/>
            <a:ext cx="4740911" cy="24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3321074" y="330882"/>
            <a:ext cx="576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Atlantic multidecadal variability (AMV)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8BDA7-D46C-0BF0-CCF4-1882FEDBF24A}"/>
              </a:ext>
            </a:extLst>
          </p:cNvPr>
          <p:cNvSpPr txBox="1"/>
          <p:nvPr/>
        </p:nvSpPr>
        <p:spPr>
          <a:xfrm>
            <a:off x="1026655" y="4810362"/>
            <a:ext cx="457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AMV index: linear detrended, 10-year low-pass filtered, SST anomaly averaged in the North Atlantic (0°-65°N, 80°W-0°)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C6CA8-1CE8-060C-522A-3D869B06E249}"/>
              </a:ext>
            </a:extLst>
          </p:cNvPr>
          <p:cNvSpPr txBox="1"/>
          <p:nvPr/>
        </p:nvSpPr>
        <p:spPr>
          <a:xfrm>
            <a:off x="6405451" y="1496359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Observed AMV pattern (</a:t>
            </a:r>
            <a:r>
              <a:rPr lang="en-US" sz="1800" dirty="0" err="1">
                <a:latin typeface="Gill Sans MT" panose="020B0502020104020203" pitchFamily="34" charset="77"/>
              </a:rPr>
              <a:t>HadISST</a:t>
            </a:r>
            <a:r>
              <a:rPr lang="en-US" sz="1800"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F4D01-9983-3073-602E-8E1A50C763B4}"/>
              </a:ext>
            </a:extLst>
          </p:cNvPr>
          <p:cNvSpPr txBox="1"/>
          <p:nvPr/>
        </p:nvSpPr>
        <p:spPr>
          <a:xfrm>
            <a:off x="516691" y="1709086"/>
            <a:ext cx="530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Observed AMV index (</a:t>
            </a:r>
            <a:r>
              <a:rPr lang="en-US" sz="1800" dirty="0" err="1">
                <a:latin typeface="Gill Sans MT" panose="020B0502020104020203" pitchFamily="34" charset="77"/>
              </a:rPr>
              <a:t>HadISST</a:t>
            </a:r>
            <a:r>
              <a:rPr lang="en-US" sz="1800"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65B7A05-8205-3C57-470A-4F02CDAB2B85}"/>
              </a:ext>
            </a:extLst>
          </p:cNvPr>
          <p:cNvSpPr/>
          <p:nvPr/>
        </p:nvSpPr>
        <p:spPr>
          <a:xfrm>
            <a:off x="8018710" y="2199771"/>
            <a:ext cx="996846" cy="833097"/>
          </a:xfrm>
          <a:prstGeom prst="frame">
            <a:avLst>
              <a:gd name="adj1" fmla="val 18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A15AA00-C4D2-75D7-30D9-DF0B49F1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" y="2120854"/>
            <a:ext cx="5309420" cy="24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9E726-9DD3-773D-3360-1FAB9101CE7D}"/>
              </a:ext>
            </a:extLst>
          </p:cNvPr>
          <p:cNvSpPr txBox="1"/>
          <p:nvPr/>
        </p:nvSpPr>
        <p:spPr>
          <a:xfrm>
            <a:off x="6604792" y="4878163"/>
            <a:ext cx="483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AMV pattern: linear detrended, 10-year low-pass filtered SST anomaly regressed on the normalized AMV 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1F6B2-BD18-3445-5D1B-02F01017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826" y="4378837"/>
            <a:ext cx="32385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17C1A-4BC9-DCD0-3677-8BF68104DF76}"/>
              </a:ext>
            </a:extLst>
          </p:cNvPr>
          <p:cNvSpPr txBox="1"/>
          <p:nvPr/>
        </p:nvSpPr>
        <p:spPr>
          <a:xfrm>
            <a:off x="10595154" y="4368316"/>
            <a:ext cx="64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(°C)</a:t>
            </a:r>
          </a:p>
        </p:txBody>
      </p:sp>
    </p:spTree>
    <p:extLst>
      <p:ext uri="{BB962C8B-B14F-4D97-AF65-F5344CB8AC3E}">
        <p14:creationId xmlns:p14="http://schemas.microsoft.com/office/powerpoint/2010/main" val="194319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FA2BF912-95FF-F32B-BBA5-118B47D1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6" y="3324073"/>
            <a:ext cx="3980232" cy="1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498625C2-F672-C3D4-57C7-F3C7F10B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07" y="1378664"/>
            <a:ext cx="4005072" cy="18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51D9B-4A2A-18A7-DCEF-4C921C04001B}"/>
              </a:ext>
            </a:extLst>
          </p:cNvPr>
          <p:cNvSpPr txBox="1"/>
          <p:nvPr/>
        </p:nvSpPr>
        <p:spPr>
          <a:xfrm>
            <a:off x="1431214" y="1397862"/>
            <a:ext cx="30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77"/>
              </a:rPr>
              <a:t>HadISST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5B03C-D9FC-6F53-0EC3-12D897503F29}"/>
              </a:ext>
            </a:extLst>
          </p:cNvPr>
          <p:cNvSpPr txBox="1"/>
          <p:nvPr/>
        </p:nvSpPr>
        <p:spPr>
          <a:xfrm>
            <a:off x="1417976" y="3430040"/>
            <a:ext cx="400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ill Sans MT" panose="020B0502020104020203" pitchFamily="34" charset="77"/>
              </a:rPr>
              <a:t>E3SMv2 forced </a:t>
            </a:r>
            <a:r>
              <a:rPr lang="en-US" dirty="0">
                <a:latin typeface="Gill Sans MT" panose="020B0502020104020203" pitchFamily="34" charset="77"/>
              </a:rPr>
              <a:t>AMV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09F07-1C82-CCF0-A2C4-6468E8F5CABD}"/>
              </a:ext>
            </a:extLst>
          </p:cNvPr>
          <p:cNvSpPr txBox="1"/>
          <p:nvPr/>
        </p:nvSpPr>
        <p:spPr>
          <a:xfrm>
            <a:off x="462129" y="284583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AMV index in E3SMv2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DA72C-CB58-DDEE-F0D8-F5E4C7402D64}"/>
              </a:ext>
            </a:extLst>
          </p:cNvPr>
          <p:cNvSpPr txBox="1"/>
          <p:nvPr/>
        </p:nvSpPr>
        <p:spPr>
          <a:xfrm>
            <a:off x="280436" y="5505445"/>
            <a:ext cx="539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Forced AMV can explain 52% of the observed AMV variations.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81499-C106-1B71-3E54-FE519580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12" y="228600"/>
            <a:ext cx="5979400" cy="64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DB24B-546E-F4BD-8A79-313DC7D13F1F}"/>
              </a:ext>
            </a:extLst>
          </p:cNvPr>
          <p:cNvSpPr txBox="1"/>
          <p:nvPr/>
        </p:nvSpPr>
        <p:spPr>
          <a:xfrm>
            <a:off x="77313" y="6441718"/>
            <a:ext cx="268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77"/>
              </a:rPr>
              <a:t>Li et al., </a:t>
            </a:r>
            <a:r>
              <a:rPr lang="en-US" sz="1600" i="1" dirty="0">
                <a:latin typeface="Gill Sans MT" panose="020B0502020104020203" pitchFamily="34" charset="77"/>
              </a:rPr>
              <a:t>in prep.</a:t>
            </a:r>
          </a:p>
        </p:txBody>
      </p:sp>
    </p:spTree>
    <p:extLst>
      <p:ext uri="{BB962C8B-B14F-4D97-AF65-F5344CB8AC3E}">
        <p14:creationId xmlns:p14="http://schemas.microsoft.com/office/powerpoint/2010/main" val="12774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C60D22A-452F-B98D-4A52-D78ACD854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6"/>
          <a:stretch/>
        </p:blipFill>
        <p:spPr bwMode="auto">
          <a:xfrm>
            <a:off x="1102061" y="3427434"/>
            <a:ext cx="4762682" cy="24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E3EC1-7B8C-2634-40A5-81B65208A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59720" y="3396107"/>
            <a:ext cx="4765067" cy="24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A4B9C1-5AFA-AB3B-BC38-976D66A4B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6"/>
          <a:stretch/>
        </p:blipFill>
        <p:spPr bwMode="auto">
          <a:xfrm>
            <a:off x="6259720" y="892899"/>
            <a:ext cx="4762682" cy="24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C53EF1-3707-62A5-977E-0E31F59A2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1102061" y="905334"/>
            <a:ext cx="4762683" cy="24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AE5EB-FDFD-5A6F-9C89-E21976391E87}"/>
              </a:ext>
            </a:extLst>
          </p:cNvPr>
          <p:cNvSpPr txBox="1"/>
          <p:nvPr/>
        </p:nvSpPr>
        <p:spPr>
          <a:xfrm>
            <a:off x="4157531" y="330882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AMV pattern in E3SMv2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C6CA8-1CE8-060C-522A-3D869B06E249}"/>
              </a:ext>
            </a:extLst>
          </p:cNvPr>
          <p:cNvSpPr txBox="1"/>
          <p:nvPr/>
        </p:nvSpPr>
        <p:spPr>
          <a:xfrm>
            <a:off x="2899082" y="2813811"/>
            <a:ext cx="323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77"/>
              </a:rPr>
              <a:t>Observed AMV (</a:t>
            </a:r>
            <a:r>
              <a:rPr lang="en-US" sz="1800" dirty="0" err="1">
                <a:latin typeface="Gill Sans MT" panose="020B0502020104020203" pitchFamily="34" charset="77"/>
              </a:rPr>
              <a:t>HadISST</a:t>
            </a:r>
            <a:r>
              <a:rPr lang="en-US" sz="1800"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4601C-D009-F580-9DA0-FE5D9B25F81A}"/>
              </a:ext>
            </a:extLst>
          </p:cNvPr>
          <p:cNvSpPr txBox="1"/>
          <p:nvPr/>
        </p:nvSpPr>
        <p:spPr>
          <a:xfrm>
            <a:off x="3419873" y="5370406"/>
            <a:ext cx="27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E3SMv2 historical AMV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01FF1-4F15-2D42-1DD9-517B4F06094B}"/>
              </a:ext>
            </a:extLst>
          </p:cNvPr>
          <p:cNvSpPr txBox="1"/>
          <p:nvPr/>
        </p:nvSpPr>
        <p:spPr>
          <a:xfrm>
            <a:off x="8783393" y="2796588"/>
            <a:ext cx="220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E3SMv2 internal AMV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B2EF8-767B-13BC-8C22-38829C805606}"/>
              </a:ext>
            </a:extLst>
          </p:cNvPr>
          <p:cNvSpPr txBox="1"/>
          <p:nvPr/>
        </p:nvSpPr>
        <p:spPr>
          <a:xfrm>
            <a:off x="8848403" y="5322444"/>
            <a:ext cx="220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E3SMv2 forced AMV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D3D4F-7CE8-B5F0-61DE-E8E2D966B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8418" y="396870"/>
            <a:ext cx="3238500" cy="5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13673-C864-3818-B6DA-D2FCB39A1E12}"/>
              </a:ext>
            </a:extLst>
          </p:cNvPr>
          <p:cNvSpPr txBox="1"/>
          <p:nvPr/>
        </p:nvSpPr>
        <p:spPr>
          <a:xfrm>
            <a:off x="653785" y="6048837"/>
            <a:ext cx="1029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Internal and forced AMVs both explain some features of the observed AMV pattern.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E3SMv2 historical AMV is associated with too strong subpolar ocean warming in the 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C5052-7392-4CA3-67C3-CCF18876C394}"/>
              </a:ext>
            </a:extLst>
          </p:cNvPr>
          <p:cNvSpPr txBox="1"/>
          <p:nvPr/>
        </p:nvSpPr>
        <p:spPr>
          <a:xfrm>
            <a:off x="9485622" y="5823513"/>
            <a:ext cx="268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Gill Sans MT" panose="020B0502020104020203" pitchFamily="34" charset="77"/>
              </a:rPr>
              <a:t>Li et al., </a:t>
            </a:r>
            <a:r>
              <a:rPr lang="en-US" sz="1600" i="1" dirty="0">
                <a:latin typeface="Gill Sans MT" panose="020B0502020104020203" pitchFamily="34" charset="77"/>
              </a:rPr>
              <a:t>in prep.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E9436-2FCA-9D3B-47D5-AF2AF9F744F1}"/>
              </a:ext>
            </a:extLst>
          </p:cNvPr>
          <p:cNvSpPr txBox="1"/>
          <p:nvPr/>
        </p:nvSpPr>
        <p:spPr>
          <a:xfrm>
            <a:off x="11687974" y="396870"/>
            <a:ext cx="64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77"/>
              </a:rPr>
              <a:t>(°C)</a:t>
            </a:r>
          </a:p>
        </p:txBody>
      </p:sp>
    </p:spTree>
    <p:extLst>
      <p:ext uri="{BB962C8B-B14F-4D97-AF65-F5344CB8AC3E}">
        <p14:creationId xmlns:p14="http://schemas.microsoft.com/office/powerpoint/2010/main" val="16010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285D3E6-9464-4012-AA66-B4969262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0" y="1926431"/>
            <a:ext cx="3182567" cy="31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120EB-148A-5B0A-3A02-DB9375038D03}"/>
              </a:ext>
            </a:extLst>
          </p:cNvPr>
          <p:cNvSpPr txBox="1"/>
          <p:nvPr/>
        </p:nvSpPr>
        <p:spPr>
          <a:xfrm>
            <a:off x="1044803" y="1926431"/>
            <a:ext cx="2202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77"/>
              </a:rPr>
              <a:t>Global mean vs N. Atlantic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53C56-74EA-B63A-C71E-A9B0F08223BB}"/>
              </a:ext>
            </a:extLst>
          </p:cNvPr>
          <p:cNvSpPr txBox="1"/>
          <p:nvPr/>
        </p:nvSpPr>
        <p:spPr>
          <a:xfrm>
            <a:off x="2271808" y="4133424"/>
            <a:ext cx="134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77"/>
              </a:rPr>
              <a:t>Internal AMV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5EB768-AE84-5B3A-9FA8-6E4ED432E6B4}"/>
              </a:ext>
            </a:extLst>
          </p:cNvPr>
          <p:cNvCxnSpPr>
            <a:cxnSpLocks/>
          </p:cNvCxnSpPr>
          <p:nvPr/>
        </p:nvCxnSpPr>
        <p:spPr>
          <a:xfrm flipH="1" flipV="1">
            <a:off x="2155141" y="3979560"/>
            <a:ext cx="290344" cy="2235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6D193D-03D7-1097-F0D2-72DBD2C01F01}"/>
              </a:ext>
            </a:extLst>
          </p:cNvPr>
          <p:cNvCxnSpPr>
            <a:cxnSpLocks/>
          </p:cNvCxnSpPr>
          <p:nvPr/>
        </p:nvCxnSpPr>
        <p:spPr>
          <a:xfrm flipH="1">
            <a:off x="1516115" y="4386487"/>
            <a:ext cx="929370" cy="299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6BB0D5-9799-8AF0-1278-D66EF91C311C}"/>
              </a:ext>
            </a:extLst>
          </p:cNvPr>
          <p:cNvSpPr txBox="1"/>
          <p:nvPr/>
        </p:nvSpPr>
        <p:spPr>
          <a:xfrm>
            <a:off x="1655106" y="3410232"/>
            <a:ext cx="134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Gill Sans MT" panose="020B0502020104020203" pitchFamily="34" charset="77"/>
              </a:rPr>
              <a:t>HadISST</a:t>
            </a:r>
            <a:endParaRPr lang="en-US" sz="1400" dirty="0">
              <a:solidFill>
                <a:srgbClr val="FF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D0739-9AD6-0CD6-7982-C3084948853B}"/>
              </a:ext>
            </a:extLst>
          </p:cNvPr>
          <p:cNvSpPr txBox="1"/>
          <p:nvPr/>
        </p:nvSpPr>
        <p:spPr>
          <a:xfrm>
            <a:off x="2880962" y="1912074"/>
            <a:ext cx="134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77"/>
              </a:rPr>
              <a:t>ERSSTv5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0F764-326D-AAAD-3B91-5A76D63CDE4D}"/>
              </a:ext>
            </a:extLst>
          </p:cNvPr>
          <p:cNvSpPr txBox="1"/>
          <p:nvPr/>
        </p:nvSpPr>
        <p:spPr>
          <a:xfrm>
            <a:off x="1294224" y="2576049"/>
            <a:ext cx="134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77"/>
              </a:rPr>
              <a:t>Forced AMV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E3044-27A2-8579-0A39-46E887B1C90D}"/>
              </a:ext>
            </a:extLst>
          </p:cNvPr>
          <p:cNvSpPr txBox="1"/>
          <p:nvPr/>
        </p:nvSpPr>
        <p:spPr>
          <a:xfrm>
            <a:off x="2719148" y="3640770"/>
            <a:ext cx="134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77"/>
              </a:rPr>
              <a:t>Historical AMV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311350-1EFD-631B-CA36-D146C579291A}"/>
              </a:ext>
            </a:extLst>
          </p:cNvPr>
          <p:cNvCxnSpPr>
            <a:cxnSpLocks/>
          </p:cNvCxnSpPr>
          <p:nvPr/>
        </p:nvCxnSpPr>
        <p:spPr>
          <a:xfrm flipV="1">
            <a:off x="3771601" y="3028198"/>
            <a:ext cx="10766" cy="653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3050B8-E37B-8788-1A46-73E6363E5A19}"/>
              </a:ext>
            </a:extLst>
          </p:cNvPr>
          <p:cNvCxnSpPr>
            <a:cxnSpLocks/>
          </p:cNvCxnSpPr>
          <p:nvPr/>
        </p:nvCxnSpPr>
        <p:spPr>
          <a:xfrm flipH="1" flipV="1">
            <a:off x="2553035" y="3291319"/>
            <a:ext cx="479344" cy="3899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6C8E6ED-8B67-5AA9-407E-556C12359EDE}"/>
              </a:ext>
            </a:extLst>
          </p:cNvPr>
          <p:cNvCxnSpPr>
            <a:cxnSpLocks/>
          </p:cNvCxnSpPr>
          <p:nvPr/>
        </p:nvCxnSpPr>
        <p:spPr>
          <a:xfrm>
            <a:off x="1133535" y="4517851"/>
            <a:ext cx="2839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FDAA520-F5DC-B13B-BE0F-F6063917E82E}"/>
              </a:ext>
            </a:extLst>
          </p:cNvPr>
          <p:cNvGrpSpPr/>
          <p:nvPr/>
        </p:nvGrpSpPr>
        <p:grpSpPr>
          <a:xfrm>
            <a:off x="4465261" y="1860389"/>
            <a:ext cx="3470929" cy="3181374"/>
            <a:chOff x="7765682" y="3682539"/>
            <a:chExt cx="3470929" cy="3181374"/>
          </a:xfrm>
        </p:grpSpPr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1AC3AC2F-96BD-E2F5-7487-01FCB0881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682" y="3682539"/>
              <a:ext cx="3190948" cy="318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5A16EB-E936-27AB-A74B-E826B1ABBD0C}"/>
                </a:ext>
              </a:extLst>
            </p:cNvPr>
            <p:cNvSpPr txBox="1"/>
            <p:nvPr/>
          </p:nvSpPr>
          <p:spPr>
            <a:xfrm>
              <a:off x="8010168" y="3692136"/>
              <a:ext cx="24322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77"/>
                </a:rPr>
                <a:t>“Subpolar minus subtropical” N. Atlantic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436059-333B-DC44-3A75-B1C12BFEBBE6}"/>
                </a:ext>
              </a:extLst>
            </p:cNvPr>
            <p:cNvSpPr txBox="1"/>
            <p:nvPr/>
          </p:nvSpPr>
          <p:spPr>
            <a:xfrm>
              <a:off x="8649689" y="6075855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77"/>
                </a:rPr>
                <a:t>Internal AMV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122E12F-A748-87FE-E484-ACBA62AA3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6223" y="5685804"/>
              <a:ext cx="79035" cy="4328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C9D2E-3F06-E91E-59C0-D2ABC5B0C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7603" y="6354381"/>
              <a:ext cx="164174" cy="143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06158A-C3F5-459C-9010-D0F81627B914}"/>
                </a:ext>
              </a:extLst>
            </p:cNvPr>
            <p:cNvSpPr txBox="1"/>
            <p:nvPr/>
          </p:nvSpPr>
          <p:spPr>
            <a:xfrm>
              <a:off x="8984311" y="5740267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  <a:latin typeface="Gill Sans MT" panose="020B0502020104020203" pitchFamily="34" charset="77"/>
                </a:rPr>
                <a:t>HadISST</a:t>
              </a:r>
              <a:endParaRPr lang="en-US" sz="1400" dirty="0">
                <a:solidFill>
                  <a:srgbClr val="FF00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54456F-5247-A995-88C7-70A57A8BFD07}"/>
                </a:ext>
              </a:extLst>
            </p:cNvPr>
            <p:cNvSpPr txBox="1"/>
            <p:nvPr/>
          </p:nvSpPr>
          <p:spPr>
            <a:xfrm>
              <a:off x="9889997" y="5955573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ERSSTv5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B57769-7915-1410-4E97-6CF2C64D0A51}"/>
                </a:ext>
              </a:extLst>
            </p:cNvPr>
            <p:cNvSpPr txBox="1"/>
            <p:nvPr/>
          </p:nvSpPr>
          <p:spPr>
            <a:xfrm>
              <a:off x="8262780" y="4622482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Forced AMV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7B8345-756E-FD25-987A-46B0A99193BE}"/>
                </a:ext>
              </a:extLst>
            </p:cNvPr>
            <p:cNvSpPr txBox="1"/>
            <p:nvPr/>
          </p:nvSpPr>
          <p:spPr>
            <a:xfrm>
              <a:off x="9713840" y="5371072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Historical AMV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E0B08B-93D6-35A1-8C69-15C6308E0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955" y="5185763"/>
              <a:ext cx="129621" cy="219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9322139-3D55-9227-3AB6-C19354373D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3213" y="5299357"/>
              <a:ext cx="316784" cy="11630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F460A72-35C6-E67D-B708-CDEB2CEC4DF9}"/>
                </a:ext>
              </a:extLst>
            </p:cNvPr>
            <p:cNvCxnSpPr>
              <a:cxnSpLocks/>
            </p:cNvCxnSpPr>
            <p:nvPr/>
          </p:nvCxnSpPr>
          <p:spPr>
            <a:xfrm>
              <a:off x="8112665" y="6316481"/>
              <a:ext cx="2839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1620DEF-800E-DAAF-BFFA-1420CCFB4CEB}"/>
              </a:ext>
            </a:extLst>
          </p:cNvPr>
          <p:cNvGrpSpPr/>
          <p:nvPr/>
        </p:nvGrpSpPr>
        <p:grpSpPr>
          <a:xfrm>
            <a:off x="8262604" y="1926431"/>
            <a:ext cx="3520940" cy="3108453"/>
            <a:chOff x="4362118" y="3748581"/>
            <a:chExt cx="3520940" cy="3108453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30FA80C-0326-1A2A-4B22-E84F0CA51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118" y="3748581"/>
              <a:ext cx="3146589" cy="3108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F070F-75E6-E993-8C3C-7BB0AA901163}"/>
                </a:ext>
              </a:extLst>
            </p:cNvPr>
            <p:cNvSpPr txBox="1"/>
            <p:nvPr/>
          </p:nvSpPr>
          <p:spPr>
            <a:xfrm>
              <a:off x="4397867" y="3748581"/>
              <a:ext cx="22024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77"/>
                </a:rPr>
                <a:t>N. Pac. vs N. Atlantic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A71BED-19C6-DF57-4E13-09C79622BE62}"/>
                </a:ext>
              </a:extLst>
            </p:cNvPr>
            <p:cNvSpPr txBox="1"/>
            <p:nvPr/>
          </p:nvSpPr>
          <p:spPr>
            <a:xfrm>
              <a:off x="6236667" y="5987314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Gill Sans MT" panose="020B0502020104020203" pitchFamily="34" charset="77"/>
                </a:rPr>
                <a:t>Internal AMV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DF3B7AB-3CF0-1513-391F-D0A677D18588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 flipH="1" flipV="1">
              <a:off x="5797034" y="5122073"/>
              <a:ext cx="751617" cy="9422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6F76FC8-223F-44D6-336B-34177EFB6B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5618" y="6257892"/>
              <a:ext cx="1124723" cy="2671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2885A2-3ABD-E41C-ED43-61E53BEDA817}"/>
                </a:ext>
              </a:extLst>
            </p:cNvPr>
            <p:cNvSpPr txBox="1"/>
            <p:nvPr/>
          </p:nvSpPr>
          <p:spPr>
            <a:xfrm>
              <a:off x="5202037" y="5910417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  <a:latin typeface="Gill Sans MT" panose="020B0502020104020203" pitchFamily="34" charset="77"/>
                </a:rPr>
                <a:t>HadISST</a:t>
              </a:r>
              <a:endParaRPr lang="en-US" sz="1400" dirty="0">
                <a:solidFill>
                  <a:srgbClr val="FF00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631938-897F-117F-8411-B6FB97F111B3}"/>
                </a:ext>
              </a:extLst>
            </p:cNvPr>
            <p:cNvSpPr txBox="1"/>
            <p:nvPr/>
          </p:nvSpPr>
          <p:spPr>
            <a:xfrm>
              <a:off x="6470341" y="5160146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ERSSTv5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0E839-7E8C-5ED8-732D-254BFE5F8936}"/>
                </a:ext>
              </a:extLst>
            </p:cNvPr>
            <p:cNvSpPr txBox="1"/>
            <p:nvPr/>
          </p:nvSpPr>
          <p:spPr>
            <a:xfrm>
              <a:off x="4872783" y="4292840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Forced AMV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386642-1241-0724-2E1F-F6B334C5E5C3}"/>
                </a:ext>
              </a:extLst>
            </p:cNvPr>
            <p:cNvSpPr txBox="1"/>
            <p:nvPr/>
          </p:nvSpPr>
          <p:spPr>
            <a:xfrm>
              <a:off x="6536444" y="4639472"/>
              <a:ext cx="13466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Historical AMV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5C61F2E-B5EC-2BBA-15E2-838EE8649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8433" y="3994871"/>
              <a:ext cx="23465" cy="63133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DE6FEF0-A768-6470-9096-3F6C62799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2056" y="4981116"/>
              <a:ext cx="513801" cy="2512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7AF9036-69D4-0C80-8D31-8D267CDF9D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3885" y="6327411"/>
              <a:ext cx="2839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B9313BC-B8F9-1A39-7C82-E8F64751AA15}"/>
              </a:ext>
            </a:extLst>
          </p:cNvPr>
          <p:cNvSpPr txBox="1"/>
          <p:nvPr/>
        </p:nvSpPr>
        <p:spPr>
          <a:xfrm>
            <a:off x="4157531" y="330882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AMV pattern in E3SMv2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99192B-7B8C-706E-5483-3C0C10716BC9}"/>
              </a:ext>
            </a:extLst>
          </p:cNvPr>
          <p:cNvSpPr txBox="1"/>
          <p:nvPr/>
        </p:nvSpPr>
        <p:spPr>
          <a:xfrm>
            <a:off x="819794" y="5571939"/>
            <a:ext cx="1029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Internal and forced AMVs both explain some features of the observed AMV pattern.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E3SMv2 historical AMV is associated with too strong subpolar ocean warming in the NH.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6BEC4-0B98-B6A8-8571-AF2D7B5EC870}"/>
              </a:ext>
            </a:extLst>
          </p:cNvPr>
          <p:cNvSpPr txBox="1"/>
          <p:nvPr/>
        </p:nvSpPr>
        <p:spPr>
          <a:xfrm>
            <a:off x="77313" y="6441718"/>
            <a:ext cx="268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77"/>
              </a:rPr>
              <a:t>Li et al., </a:t>
            </a:r>
            <a:r>
              <a:rPr lang="en-US" sz="1600" i="1" dirty="0">
                <a:latin typeface="Gill Sans MT" panose="020B0502020104020203" pitchFamily="34" charset="77"/>
              </a:rPr>
              <a:t>in prep.</a:t>
            </a:r>
          </a:p>
        </p:txBody>
      </p:sp>
    </p:spTree>
    <p:extLst>
      <p:ext uri="{BB962C8B-B14F-4D97-AF65-F5344CB8AC3E}">
        <p14:creationId xmlns:p14="http://schemas.microsoft.com/office/powerpoint/2010/main" val="22534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24462</TotalTime>
  <Words>695</Words>
  <Application>Microsoft Macintosh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E3SM v2 biases in Atlantic climate  mean state, variability, and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 pattern formation: mechanisms and impacts</dc:title>
  <dc:creator>Shineng Hu, Ph.D.</dc:creator>
  <cp:lastModifiedBy>Shineng Hu</cp:lastModifiedBy>
  <cp:revision>305</cp:revision>
  <dcterms:created xsi:type="dcterms:W3CDTF">2022-10-28T01:49:25Z</dcterms:created>
  <dcterms:modified xsi:type="dcterms:W3CDTF">2024-08-08T13:57:37Z</dcterms:modified>
</cp:coreProperties>
</file>