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323" r:id="rId2"/>
    <p:sldId id="2324" r:id="rId3"/>
    <p:sldId id="9871" r:id="rId4"/>
    <p:sldId id="9879" r:id="rId5"/>
    <p:sldId id="9874" r:id="rId6"/>
    <p:sldId id="9883" r:id="rId7"/>
    <p:sldId id="9884" r:id="rId8"/>
    <p:sldId id="9886" r:id="rId9"/>
    <p:sldId id="2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023B-27E2-4318-8885-78642B4E01F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EA141-6AA1-479C-852B-D09CA8AE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5E29-9109-CA16-4EB5-BDC5B0F81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AE482-81C6-3D97-8152-9BAD35E18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D2C87-AD51-CF07-D09B-30855A0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43C-976C-4A29-9F78-56F77592B891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35BF4-2CA8-CFBE-11BA-3663905B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80276-3E7F-7D6E-1C43-ECDD6CAA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0514-92E5-25D3-B5B6-528888AD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2DEA7-C39F-BB2D-7702-F25730C0D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181D6-92F1-A10E-9829-2245F876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7B10-9F15-4269-B2DC-42827D9D916E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E924-55D8-9443-8585-E1D6CED3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DE9C8-F5C4-E971-A503-A5522EA1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64789-E0A3-ACF0-647E-479BD7D81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B05D6-806E-FA29-4035-FCA85E594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A313-DF48-198D-B5E7-564F8170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5F6-1651-49DE-9090-4CC62D6ACDF8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AE8B7-AD8E-088E-C777-83E7B405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FCB2F-1522-CF8C-305D-F2A3DCEE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8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4DBA-485B-B152-664F-B450387B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96B3B-6BB9-17D7-8B7D-246CF6F7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366DD-1790-2E08-E1C1-94083636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EF2E-F053-418B-9A63-71457034710E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8F7EB-885A-44C3-15AB-BF6EFD82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D93FE-9364-BC59-2618-A74220E0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3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DC0E-8105-F417-1AA5-8EF6B39C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D1C13-CB0B-27AC-5BE6-F45EBECD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C68E-4A8D-1FC3-C503-1AC2D984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3050-6A00-4954-9624-990A7A4A04F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4C94D-96FE-F056-634B-6CEA7F6C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43F79-14DA-7D6D-D797-15CAA651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A072-EAE6-F942-8F88-3DB4A01D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F7880-14C1-A123-0196-FDDCE1CA1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9B1B9-DFBB-7518-7597-E28D20E8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15A17-4ECE-735D-F30C-5974F380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0009-C680-4614-B679-B4F0F3F7DFEC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B0C49-7406-A354-357F-090ABAB2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D9011-84D6-62EF-9310-C91ACE02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6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BCB5-46FD-B591-AD39-48682188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573DD-6F82-773B-DC29-6FEF51C2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D2642-DEC4-FA5C-B759-550EB16D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FE500-EC4A-ECCA-A43F-8A2F68A0D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E3CA2-A98B-2237-5DDD-D0A890132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40D35-13F0-FB9F-1957-236C3B31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05FA-AD60-499D-BBE1-EA32ACD0D7E1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60E34-A40B-D339-36FF-4AF3780D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A9183-8920-182E-B4D2-FD687815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B02F-9FBE-BE99-ECFD-650E15C7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FFBBA-0FC7-C1C9-06FE-06653C4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864-3124-4A03-9400-5CA1FE3B70ED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978D1-4859-BEDE-815D-D24784D1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CA7AF-F58C-25D9-6A04-D0E1CD39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57C7E-9A34-7C85-5D68-3906942D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2ED5-6437-49CB-B2D9-10FAA235CCE2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19D89-192F-7D77-F6C2-9EC28481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2A736-9474-6BA9-852C-1A0B277F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5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0DF5-940B-8654-A6BC-A2F6E6E6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BFE63-F327-538F-0A5C-957A2BE9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4DA1E-F69E-BEB1-FEA2-7A81025B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3EC70-55DA-0889-CD7F-372EBDD6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4D22-5BFE-4FF4-87AF-17A829D4F68A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CDDA3-4A16-4D1C-EFD3-546630F2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47D8F-10EB-0012-44AC-2B1AABA5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2BAB-A37E-F210-BD61-BB12C316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4917A-7466-5ED2-7BA1-7C2AFB85E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3491F-18BF-6455-32C8-A77C335BC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C9C32-B83E-4D19-CE28-93F0487E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4E3-A0B6-4A8F-8FAD-6AE9CC2C975B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ACB27-F90D-3784-A2B2-FDA208F6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1228C-5B2C-B157-11E6-FDE71826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3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A7482-4373-4B9F-B311-65D28A31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588AB-7E26-EF43-3F34-536795C5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C885-CA97-9E90-7066-6A62FBD72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1AD4-C9B3-4E50-83BC-6B269238150E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E4A88-4FB8-CC85-BAFF-625CD8069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0B883-E7FD-522F-1419-8D4D50DB9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45F6-CEE6-41BA-887C-8D8B5CF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B4A87-110C-238D-8208-66C4637E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9F8F8-828E-EA50-B960-8F4B0C7A7708}"/>
              </a:ext>
            </a:extLst>
          </p:cNvPr>
          <p:cNvSpPr txBox="1"/>
          <p:nvPr/>
        </p:nvSpPr>
        <p:spPr>
          <a:xfrm>
            <a:off x="503339" y="2652358"/>
            <a:ext cx="9603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Future spatially explicit patterns of land transitions in the United States with multiple stressors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31D3-6B46-4C9F-0AD2-7EDC3276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031" y="25168"/>
            <a:ext cx="1188720" cy="1521049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1C361DB-2C38-540D-A4D5-B1F968770E9D}"/>
              </a:ext>
            </a:extLst>
          </p:cNvPr>
          <p:cNvSpPr txBox="1">
            <a:spLocks/>
          </p:cNvSpPr>
          <p:nvPr/>
        </p:nvSpPr>
        <p:spPr>
          <a:xfrm>
            <a:off x="377505" y="3982893"/>
            <a:ext cx="8838938" cy="1982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Angelo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Gurgel</a:t>
            </a:r>
            <a:r>
              <a:rPr lang="en-US" sz="1600" baseline="30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Kanishka B.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Narayan</a:t>
            </a:r>
            <a:r>
              <a:rPr lang="en-US" sz="1600" baseline="30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Reilly</a:t>
            </a:r>
            <a:r>
              <a:rPr lang="en-US" sz="1600" baseline="300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Xiang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Gao</a:t>
            </a:r>
            <a:r>
              <a:rPr lang="en-US" sz="1600" baseline="300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Vernon</a:t>
            </a:r>
            <a:r>
              <a:rPr lang="en-US" sz="1600" baseline="300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Schlosser</a:t>
            </a:r>
            <a:r>
              <a:rPr lang="en-US" sz="1600" baseline="30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Jennifer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Morris</a:t>
            </a:r>
            <a:r>
              <a:rPr lang="en-US" sz="1600" baseline="300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Sergey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Paltsev</a:t>
            </a:r>
            <a:r>
              <a:rPr lang="en-US" sz="1600" baseline="300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Massachusetts Institute of Technology, Joint Program on the Science and Policy of Global Change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Global Change Research Institute, Pacific Northwest National Lab</a:t>
            </a:r>
          </a:p>
          <a:p>
            <a:pPr algn="l"/>
            <a:endParaRPr lang="pt-BR" sz="4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A84C4-CED3-4B54-A32B-5645341F6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07" t="46487" r="18705" b="4295"/>
          <a:stretch/>
        </p:blipFill>
        <p:spPr>
          <a:xfrm>
            <a:off x="9635674" y="3482669"/>
            <a:ext cx="2546648" cy="3375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334DC5-9E76-4C56-94F2-EA60EBCF4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7" t="46487" r="52049" b="42074"/>
          <a:stretch/>
        </p:blipFill>
        <p:spPr>
          <a:xfrm>
            <a:off x="0" y="8233"/>
            <a:ext cx="4915950" cy="982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24E82-04B4-4572-A6BE-001FAF22F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63" t="20187" r="2360" b="63241"/>
          <a:stretch/>
        </p:blipFill>
        <p:spPr>
          <a:xfrm>
            <a:off x="0" y="5965299"/>
            <a:ext cx="7605757" cy="886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6B650-393F-4300-890C-BD7E52313AD0}"/>
              </a:ext>
            </a:extLst>
          </p:cNvPr>
          <p:cNvSpPr txBox="1"/>
          <p:nvPr/>
        </p:nvSpPr>
        <p:spPr>
          <a:xfrm>
            <a:off x="2756483" y="1234872"/>
            <a:ext cx="6679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Energy-Water-Land System breakout session</a:t>
            </a:r>
          </a:p>
          <a:p>
            <a:pPr algn="ctr"/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Theme 1 – Understanding Transitions at Different Scales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DF1CB-C913-4A53-834F-60203FDA7D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5" t="10566" r="83004" b="75658"/>
          <a:stretch/>
        </p:blipFill>
        <p:spPr>
          <a:xfrm>
            <a:off x="9418595" y="73808"/>
            <a:ext cx="140384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859-433C-4943-03B2-8A6B9AA7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1" y="41000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i="1" dirty="0"/>
              <a:t>Motivation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0B7CC-212D-4DCE-9655-C753E40E1C55}"/>
              </a:ext>
            </a:extLst>
          </p:cNvPr>
          <p:cNvSpPr/>
          <p:nvPr/>
        </p:nvSpPr>
        <p:spPr>
          <a:xfrm>
            <a:off x="0" y="1276420"/>
            <a:ext cx="9560560" cy="111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52D66-D9A3-4FAF-ADF4-49D5DB9F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0C56F-D397-E41C-CBBC-F6E385EA2DCC}"/>
              </a:ext>
            </a:extLst>
          </p:cNvPr>
          <p:cNvSpPr txBox="1"/>
          <p:nvPr/>
        </p:nvSpPr>
        <p:spPr>
          <a:xfrm>
            <a:off x="12700" y="1521547"/>
            <a:ext cx="53700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Changes in land use: implications on carbon storage, species habitat, biodiversity, water, and broader ecosystem values!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forces influencing land use changes at global, regional and local levels:</a:t>
            </a:r>
          </a:p>
          <a:p>
            <a:pPr indent="457200"/>
            <a:r>
              <a:rPr lang="en-US" sz="2000" dirty="0"/>
              <a:t>- income and population growth </a:t>
            </a:r>
          </a:p>
          <a:p>
            <a:pPr indent="457200"/>
            <a:r>
              <a:rPr lang="en-US" sz="2000" dirty="0"/>
              <a:t>- yield and productivity improvements </a:t>
            </a:r>
          </a:p>
          <a:p>
            <a:pPr indent="457200"/>
            <a:r>
              <a:rPr lang="en-US" sz="2000" dirty="0"/>
              <a:t>- climate change </a:t>
            </a:r>
          </a:p>
          <a:p>
            <a:pPr indent="457200"/>
            <a:r>
              <a:rPr lang="en-US" sz="2000" dirty="0"/>
              <a:t>- changing diets</a:t>
            </a:r>
          </a:p>
          <a:p>
            <a:pPr indent="457200"/>
            <a:r>
              <a:rPr lang="en-US" sz="2000" dirty="0"/>
              <a:t>- policies (trade, agricultural, environmental)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these global forces impact land use at a multiple spatial resolutions?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How to combine and/or reconcile different scales?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 descr="A chart breaking down by category the distribution of agricultural and nonagricultural land use in the United States between 1949 and 2012.">
            <a:extLst>
              <a:ext uri="{FF2B5EF4-FFF2-40B4-BE49-F238E27FC236}">
                <a16:creationId xmlns:a16="http://schemas.microsoft.com/office/drawing/2014/main" id="{77EF2515-5FC7-4909-9ABE-ABA1CD102C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00" y="1772857"/>
            <a:ext cx="5789105" cy="4470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462E6C-8C80-41E9-9164-DE510D3A7C83}"/>
              </a:ext>
            </a:extLst>
          </p:cNvPr>
          <p:cNvSpPr/>
          <p:nvPr/>
        </p:nvSpPr>
        <p:spPr>
          <a:xfrm>
            <a:off x="6455756" y="6170995"/>
            <a:ext cx="1555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Bigelow, 2017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E6F19-FFCC-4B64-B5B6-3855A38185FB}"/>
              </a:ext>
            </a:extLst>
          </p:cNvPr>
          <p:cNvSpPr txBox="1"/>
          <p:nvPr/>
        </p:nvSpPr>
        <p:spPr>
          <a:xfrm>
            <a:off x="254404" y="-111825"/>
            <a:ext cx="9603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Future spatially explicit patterns of land transitions in the United States with multiple stressors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993F048F-EF10-4DD4-BE48-21B024A8EDE0}"/>
              </a:ext>
            </a:extLst>
          </p:cNvPr>
          <p:cNvSpPr/>
          <p:nvPr/>
        </p:nvSpPr>
        <p:spPr>
          <a:xfrm>
            <a:off x="11440707" y="3952577"/>
            <a:ext cx="91440" cy="738231"/>
          </a:xfrm>
          <a:prstGeom prst="up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A5ECC55-247D-444A-AF1A-106B7775538A}"/>
              </a:ext>
            </a:extLst>
          </p:cNvPr>
          <p:cNvSpPr/>
          <p:nvPr/>
        </p:nvSpPr>
        <p:spPr>
          <a:xfrm>
            <a:off x="11441475" y="4739236"/>
            <a:ext cx="9144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D05D429-D0CC-441F-B05B-21B8BD4C1466}"/>
              </a:ext>
            </a:extLst>
          </p:cNvPr>
          <p:cNvSpPr/>
          <p:nvPr/>
        </p:nvSpPr>
        <p:spPr>
          <a:xfrm rot="10800000">
            <a:off x="11451262" y="4960873"/>
            <a:ext cx="9144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1211ED9-5509-4394-81AE-D835A3341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39" y="46937"/>
            <a:ext cx="1088891" cy="1005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F185BA-4496-49BB-89B1-0527B8031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5" t="10566" r="83004" b="75658"/>
          <a:stretch/>
        </p:blipFill>
        <p:spPr>
          <a:xfrm>
            <a:off x="9896768" y="73809"/>
            <a:ext cx="1097280" cy="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0B7CC-212D-4DCE-9655-C753E40E1C55}"/>
              </a:ext>
            </a:extLst>
          </p:cNvPr>
          <p:cNvSpPr/>
          <p:nvPr/>
        </p:nvSpPr>
        <p:spPr>
          <a:xfrm>
            <a:off x="0" y="1276420"/>
            <a:ext cx="9560560" cy="111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3FBD52-5505-4EF4-B110-1AB5B09F82A0}"/>
              </a:ext>
            </a:extLst>
          </p:cNvPr>
          <p:cNvSpPr txBox="1"/>
          <p:nvPr/>
        </p:nvSpPr>
        <p:spPr>
          <a:xfrm>
            <a:off x="12700" y="1845397"/>
            <a:ext cx="5370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Multisectoral, multisystem dynamics (MSD) perspective focused on understanding dynamics in complex interdependent systems;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Interaction among economic sectors and natural systems;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investigating vulnerability or resilience of systems to compounding forces and stressors;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Tools: socio-economic-environmental modeling (EPPA-Agriculture) combined with a land-use downscaling tool (Demeter)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8311BF8-2190-484B-8323-C6293149A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1356157"/>
            <a:ext cx="5696175" cy="54530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542413-7F05-4D05-A3D7-8499668D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1" y="41000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i="1" dirty="0"/>
              <a:t>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BC91A-6065-4E82-B4F1-EA15B9D3EBE6}"/>
              </a:ext>
            </a:extLst>
          </p:cNvPr>
          <p:cNvSpPr txBox="1"/>
          <p:nvPr/>
        </p:nvSpPr>
        <p:spPr>
          <a:xfrm>
            <a:off x="254404" y="-111825"/>
            <a:ext cx="9603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Future spatially explicit patterns of land transitions in the United States with multiple stressors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576D45-3787-4D55-891C-831A0E8C6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39" y="46937"/>
            <a:ext cx="1088891" cy="100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B8595-404F-4BF6-B2C2-5A53AFE7C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5" t="10566" r="83004" b="75658"/>
          <a:stretch/>
        </p:blipFill>
        <p:spPr>
          <a:xfrm>
            <a:off x="9896768" y="73809"/>
            <a:ext cx="1097280" cy="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A2B92CF-7A08-7E8F-2231-7C803A454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39" y="46937"/>
            <a:ext cx="1088891" cy="1005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D0B7CC-212D-4DCE-9655-C753E40E1C55}"/>
              </a:ext>
            </a:extLst>
          </p:cNvPr>
          <p:cNvSpPr/>
          <p:nvPr/>
        </p:nvSpPr>
        <p:spPr>
          <a:xfrm>
            <a:off x="0" y="1276420"/>
            <a:ext cx="9560560" cy="111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52D66-D9A3-4FAF-ADF4-49D5DB9F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107" y="6356350"/>
            <a:ext cx="2743200" cy="365125"/>
          </a:xfrm>
        </p:spPr>
        <p:txBody>
          <a:bodyPr/>
          <a:lstStyle/>
          <a:p>
            <a:fld id="{12CC45F6-CEE6-41BA-887C-8D8B5CF85730}" type="slidenum">
              <a:rPr lang="en-US" smtClean="0"/>
              <a:t>4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DED17-90B9-4472-A1A2-D10A18E13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062" y="1751073"/>
            <a:ext cx="4891826" cy="26517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84D8FA-0726-4511-AC16-D94D2B2B9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" y="1859940"/>
            <a:ext cx="4261502" cy="2530443"/>
          </a:xfrm>
          <a:prstGeom prst="rect">
            <a:avLst/>
          </a:prstGeom>
          <a:noFill/>
        </p:spPr>
      </p:pic>
      <p:sp>
        <p:nvSpPr>
          <p:cNvPr id="37" name="TextBox 37">
            <a:extLst>
              <a:ext uri="{FF2B5EF4-FFF2-40B4-BE49-F238E27FC236}">
                <a16:creationId xmlns:a16="http://schemas.microsoft.com/office/drawing/2014/main" id="{68FB5BF8-D3CB-4F17-ACB2-17AB16EE7760}"/>
              </a:ext>
            </a:extLst>
          </p:cNvPr>
          <p:cNvSpPr txBox="1"/>
          <p:nvPr/>
        </p:nvSpPr>
        <p:spPr>
          <a:xfrm>
            <a:off x="1273129" y="1403597"/>
            <a:ext cx="977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51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04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654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084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761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3082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8651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417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Dynamic multi-regional multi-sectoral “</a:t>
            </a:r>
            <a:r>
              <a:rPr lang="pt-BR" sz="2000" i="1" dirty="0"/>
              <a:t>human-system”</a:t>
            </a:r>
            <a:r>
              <a:rPr lang="pt-BR" sz="2000" dirty="0"/>
              <a:t> modeling</a:t>
            </a:r>
            <a:endParaRPr lang="en-US" sz="20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F06BEF8-667D-473A-81C1-528977B604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78"/>
          <a:stretch/>
        </p:blipFill>
        <p:spPr>
          <a:xfrm>
            <a:off x="841881" y="4792146"/>
            <a:ext cx="5254119" cy="2192514"/>
          </a:xfrm>
          <a:prstGeom prst="rect">
            <a:avLst/>
          </a:prstGeom>
        </p:spPr>
      </p:pic>
      <p:sp>
        <p:nvSpPr>
          <p:cNvPr id="39" name="TextBox 37">
            <a:extLst>
              <a:ext uri="{FF2B5EF4-FFF2-40B4-BE49-F238E27FC236}">
                <a16:creationId xmlns:a16="http://schemas.microsoft.com/office/drawing/2014/main" id="{62B39E63-4AD5-4BD3-91AE-0DFF66932659}"/>
              </a:ext>
            </a:extLst>
          </p:cNvPr>
          <p:cNvSpPr txBox="1"/>
          <p:nvPr/>
        </p:nvSpPr>
        <p:spPr>
          <a:xfrm>
            <a:off x="3023569" y="4459225"/>
            <a:ext cx="525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51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04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654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084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761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3082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8651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417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Land use downscaling model</a:t>
            </a:r>
            <a:endParaRPr lang="en-US" sz="2000" baseline="30000" dirty="0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5A5AFF59-9D84-42F7-B3D7-2465095FA1A0}"/>
              </a:ext>
            </a:extLst>
          </p:cNvPr>
          <p:cNvSpPr/>
          <p:nvPr/>
        </p:nvSpPr>
        <p:spPr>
          <a:xfrm>
            <a:off x="8352267" y="5273665"/>
            <a:ext cx="3403600" cy="13255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Demeter</a:t>
            </a:r>
          </a:p>
          <a:p>
            <a:pPr algn="ctr"/>
            <a:r>
              <a:rPr lang="en-US" sz="1400" dirty="0"/>
              <a:t>Base map harmonization, </a:t>
            </a:r>
            <a:r>
              <a:rPr lang="en-US" sz="1400" dirty="0" err="1"/>
              <a:t>alocation</a:t>
            </a:r>
            <a:r>
              <a:rPr lang="en-US" sz="1400" dirty="0"/>
              <a:t> rules, “intensification” x “extensification”</a:t>
            </a:r>
            <a:endParaRPr lang="en-US" sz="2000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459D927-9C1A-42F9-87F1-F74980DD25A8}"/>
              </a:ext>
            </a:extLst>
          </p:cNvPr>
          <p:cNvSpPr/>
          <p:nvPr/>
        </p:nvSpPr>
        <p:spPr>
          <a:xfrm rot="5400000">
            <a:off x="6663572" y="4823150"/>
            <a:ext cx="771730" cy="213050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CFAC8AB-09AE-488C-80A3-76D53BB93080}"/>
              </a:ext>
            </a:extLst>
          </p:cNvPr>
          <p:cNvSpPr/>
          <p:nvPr/>
        </p:nvSpPr>
        <p:spPr>
          <a:xfrm>
            <a:off x="894416" y="5210007"/>
            <a:ext cx="1635891" cy="14325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CC523C9-2338-4B15-8DEF-91EF65331244}"/>
              </a:ext>
            </a:extLst>
          </p:cNvPr>
          <p:cNvSpPr/>
          <p:nvPr/>
        </p:nvSpPr>
        <p:spPr>
          <a:xfrm>
            <a:off x="1556962" y="5707847"/>
            <a:ext cx="566814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E855DA-7066-4D90-BDA9-446D74C9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1" y="41000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i="1" dirty="0"/>
              <a:t>Method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5E03E-FD96-4F96-855E-2DBECDC03FA0}"/>
              </a:ext>
            </a:extLst>
          </p:cNvPr>
          <p:cNvSpPr txBox="1"/>
          <p:nvPr/>
        </p:nvSpPr>
        <p:spPr>
          <a:xfrm>
            <a:off x="254404" y="-111825"/>
            <a:ext cx="9603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Future spatially explicit patterns of land transitions in the United States with multiple stressors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25AA61-6B46-4EB4-BD9F-FAF3DB6587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45" t="15442" r="34820" b="11821"/>
          <a:stretch/>
        </p:blipFill>
        <p:spPr>
          <a:xfrm>
            <a:off x="5254844" y="2523487"/>
            <a:ext cx="1513027" cy="160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8B45AA-D0A1-4785-B6FA-F308E5F1F41B}"/>
              </a:ext>
            </a:extLst>
          </p:cNvPr>
          <p:cNvSpPr txBox="1"/>
          <p:nvPr/>
        </p:nvSpPr>
        <p:spPr>
          <a:xfrm>
            <a:off x="5303904" y="1867631"/>
            <a:ext cx="141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Scenarios (“stressors”)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E223C37-6A19-4203-A692-472899CEFE37}"/>
              </a:ext>
            </a:extLst>
          </p:cNvPr>
          <p:cNvSpPr/>
          <p:nvPr/>
        </p:nvSpPr>
        <p:spPr>
          <a:xfrm>
            <a:off x="5120917" y="2589251"/>
            <a:ext cx="102518" cy="14630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B7F15B9-BB71-4C3D-93DC-4D3DF62A4FA0}"/>
              </a:ext>
            </a:extLst>
          </p:cNvPr>
          <p:cNvSpPr/>
          <p:nvPr/>
        </p:nvSpPr>
        <p:spPr>
          <a:xfrm rot="10800000">
            <a:off x="6800115" y="2582261"/>
            <a:ext cx="102518" cy="1463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9636F-BD5D-43B0-83C3-21AE9269F283}"/>
              </a:ext>
            </a:extLst>
          </p:cNvPr>
          <p:cNvSpPr txBox="1"/>
          <p:nvPr/>
        </p:nvSpPr>
        <p:spPr>
          <a:xfrm rot="5400000">
            <a:off x="3821338" y="3122534"/>
            <a:ext cx="23405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 pressures on agricultural expansion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4962FE-19E0-43C7-A9D7-F24062412B20}"/>
              </a:ext>
            </a:extLst>
          </p:cNvPr>
          <p:cNvSpPr txBox="1"/>
          <p:nvPr/>
        </p:nvSpPr>
        <p:spPr>
          <a:xfrm rot="16200000">
            <a:off x="5853134" y="3123935"/>
            <a:ext cx="23405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High pressures on agricultural expansion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C1E03-49AC-4E3C-8402-F9E7952BC010}"/>
              </a:ext>
            </a:extLst>
          </p:cNvPr>
          <p:cNvCxnSpPr/>
          <p:nvPr/>
        </p:nvCxnSpPr>
        <p:spPr>
          <a:xfrm flipV="1">
            <a:off x="58723" y="4446292"/>
            <a:ext cx="12026044" cy="2374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FD25AE0-7539-4394-A4D4-06DA5B160C8F}"/>
              </a:ext>
            </a:extLst>
          </p:cNvPr>
          <p:cNvSpPr/>
          <p:nvPr/>
        </p:nvSpPr>
        <p:spPr>
          <a:xfrm rot="2885971">
            <a:off x="7927739" y="4014262"/>
            <a:ext cx="2422737" cy="578842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B3567C-1823-4D58-B2F7-24710CA1E043}"/>
              </a:ext>
            </a:extLst>
          </p:cNvPr>
          <p:cNvSpPr txBox="1"/>
          <p:nvPr/>
        </p:nvSpPr>
        <p:spPr>
          <a:xfrm rot="2896441">
            <a:off x="7940104" y="4153967"/>
            <a:ext cx="2377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Land use projections at regional level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498A54-C50C-4422-A4F2-5033F93CCF6A}"/>
              </a:ext>
            </a:extLst>
          </p:cNvPr>
          <p:cNvSpPr txBox="1"/>
          <p:nvPr/>
        </p:nvSpPr>
        <p:spPr>
          <a:xfrm>
            <a:off x="6028810" y="5757664"/>
            <a:ext cx="2130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Land use projections at grid level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7F724D-6C73-4C64-AE18-F7C03F3A58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5" t="10566" r="83004" b="75658"/>
          <a:stretch/>
        </p:blipFill>
        <p:spPr>
          <a:xfrm>
            <a:off x="9896768" y="73809"/>
            <a:ext cx="1097280" cy="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28" grpId="0" animBg="1"/>
      <p:bldP spid="29" grpId="0" animBg="1"/>
      <p:bldP spid="30" grpId="0" animBg="1"/>
      <p:bldP spid="40" grpId="0" animBg="1"/>
      <p:bldP spid="10" grpId="0"/>
      <p:bldP spid="11" grpId="0" animBg="1"/>
      <p:bldP spid="25" grpId="0" animBg="1"/>
      <p:bldP spid="12" grpId="0"/>
      <p:bldP spid="31" grpId="0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0B7CC-212D-4DCE-9655-C753E40E1C55}"/>
              </a:ext>
            </a:extLst>
          </p:cNvPr>
          <p:cNvSpPr/>
          <p:nvPr/>
        </p:nvSpPr>
        <p:spPr>
          <a:xfrm>
            <a:off x="0" y="1276420"/>
            <a:ext cx="9560560" cy="111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735910-CDA9-4AF7-9D40-73F87A2D30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68" y="2100917"/>
            <a:ext cx="9169167" cy="4618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305D8C-617E-4612-9618-DABD1892BC88}"/>
              </a:ext>
            </a:extLst>
          </p:cNvPr>
          <p:cNvSpPr txBox="1"/>
          <p:nvPr/>
        </p:nvSpPr>
        <p:spPr>
          <a:xfrm>
            <a:off x="578842" y="1413347"/>
            <a:ext cx="10591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Dowscaling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flow and 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onnections with the economic model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9588EA-F112-4EAB-A74D-6705FDA9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1" y="41000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i="1" dirty="0"/>
              <a:t>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19826-4E98-49D8-8DF1-BF1C189FA9EE}"/>
              </a:ext>
            </a:extLst>
          </p:cNvPr>
          <p:cNvSpPr txBox="1"/>
          <p:nvPr/>
        </p:nvSpPr>
        <p:spPr>
          <a:xfrm>
            <a:off x="254404" y="-111825"/>
            <a:ext cx="9603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Future spatially explicit patterns of land transitions in the United States with multiple stressors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4CBF702-48D0-4819-A7EE-D19313955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39" y="46937"/>
            <a:ext cx="1088891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8EA1AB-0C59-4D93-A3F0-F0483A68C8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5" t="10566" r="83004" b="75658"/>
          <a:stretch/>
        </p:blipFill>
        <p:spPr>
          <a:xfrm>
            <a:off x="9896768" y="73809"/>
            <a:ext cx="1097280" cy="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0B7CC-212D-4DCE-9655-C753E40E1C55}"/>
              </a:ext>
            </a:extLst>
          </p:cNvPr>
          <p:cNvSpPr/>
          <p:nvPr/>
        </p:nvSpPr>
        <p:spPr>
          <a:xfrm>
            <a:off x="0" y="1276420"/>
            <a:ext cx="9560560" cy="111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9588EA-F112-4EAB-A74D-6705FDA9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1" y="41000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i="1" dirty="0"/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19826-4E98-49D8-8DF1-BF1C189FA9EE}"/>
              </a:ext>
            </a:extLst>
          </p:cNvPr>
          <p:cNvSpPr txBox="1"/>
          <p:nvPr/>
        </p:nvSpPr>
        <p:spPr>
          <a:xfrm>
            <a:off x="254404" y="-111825"/>
            <a:ext cx="9603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Future spatially explicit patterns of land transitions in the United States with multiple stressors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52334-D791-41D8-A794-5CC1F40B84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" y="2137241"/>
            <a:ext cx="7223760" cy="42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0848F5-F1D0-4856-9C50-F8DEFCF53E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88643" r="8563"/>
          <a:stretch/>
        </p:blipFill>
        <p:spPr bwMode="auto">
          <a:xfrm>
            <a:off x="-60381" y="5925632"/>
            <a:ext cx="8902460" cy="8484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05977C-CDC2-49B3-8A90-7C6ADCF1A3FD}"/>
              </a:ext>
            </a:extLst>
          </p:cNvPr>
          <p:cNvSpPr/>
          <p:nvPr/>
        </p:nvSpPr>
        <p:spPr>
          <a:xfrm>
            <a:off x="755776" y="6001133"/>
            <a:ext cx="1299519" cy="189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B04325-420B-4416-8279-077BC7F8CCF5}"/>
              </a:ext>
            </a:extLst>
          </p:cNvPr>
          <p:cNvCxnSpPr/>
          <p:nvPr/>
        </p:nvCxnSpPr>
        <p:spPr>
          <a:xfrm>
            <a:off x="864066" y="6085733"/>
            <a:ext cx="10905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1C092B7-15B2-4F62-9D2D-D4247A3F3C01}"/>
              </a:ext>
            </a:extLst>
          </p:cNvPr>
          <p:cNvSpPr/>
          <p:nvPr/>
        </p:nvSpPr>
        <p:spPr>
          <a:xfrm>
            <a:off x="7434818" y="5994142"/>
            <a:ext cx="1299519" cy="1899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BAE76-CF53-4207-8F29-3EC2056F9036}"/>
              </a:ext>
            </a:extLst>
          </p:cNvPr>
          <p:cNvSpPr txBox="1"/>
          <p:nvPr/>
        </p:nvSpPr>
        <p:spPr>
          <a:xfrm>
            <a:off x="2197915" y="3027010"/>
            <a:ext cx="1233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high all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40B04C-8CBE-4144-ACD2-68C9F0D557B3}"/>
              </a:ext>
            </a:extLst>
          </p:cNvPr>
          <p:cNvCxnSpPr/>
          <p:nvPr/>
        </p:nvCxnSpPr>
        <p:spPr>
          <a:xfrm flipV="1">
            <a:off x="2575420" y="2965508"/>
            <a:ext cx="164090" cy="16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E2AD7E-F2BD-441F-AC79-136AE5362D31}"/>
              </a:ext>
            </a:extLst>
          </p:cNvPr>
          <p:cNvSpPr txBox="1"/>
          <p:nvPr/>
        </p:nvSpPr>
        <p:spPr>
          <a:xfrm>
            <a:off x="343946" y="1459493"/>
            <a:ext cx="6123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Trajectories of global aggregated land areas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491031-79BF-42E0-9DEB-E3F30297A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0"/>
          <a:stretch/>
        </p:blipFill>
        <p:spPr bwMode="auto">
          <a:xfrm>
            <a:off x="7425031" y="1891238"/>
            <a:ext cx="201907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B389A4-66FF-4129-AEAA-4E47D5EA4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1"/>
          <a:stretch/>
        </p:blipFill>
        <p:spPr bwMode="auto">
          <a:xfrm>
            <a:off x="9415385" y="1891238"/>
            <a:ext cx="25962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26598D-BB2F-41FD-93B6-A7B975FAA1AA}"/>
              </a:ext>
            </a:extLst>
          </p:cNvPr>
          <p:cNvSpPr txBox="1"/>
          <p:nvPr/>
        </p:nvSpPr>
        <p:spPr>
          <a:xfrm>
            <a:off x="6853805" y="1409159"/>
            <a:ext cx="5410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Differences in Fractional Land Cover between 2050 and 2020 in the BAU and “high all” scenario in the U.S.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17614E5-9F17-4E14-81FC-964A475A7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39" y="46937"/>
            <a:ext cx="1088891" cy="1005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CB5235-97C4-40A0-A04B-1C86E8F271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5" t="10566" r="83004" b="75658"/>
          <a:stretch/>
        </p:blipFill>
        <p:spPr>
          <a:xfrm>
            <a:off x="9896768" y="73809"/>
            <a:ext cx="1097280" cy="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0B7CC-212D-4DCE-9655-C753E40E1C55}"/>
              </a:ext>
            </a:extLst>
          </p:cNvPr>
          <p:cNvSpPr/>
          <p:nvPr/>
        </p:nvSpPr>
        <p:spPr>
          <a:xfrm>
            <a:off x="0" y="1276420"/>
            <a:ext cx="9560560" cy="111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9588EA-F112-4EAB-A74D-6705FDA9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1" y="41000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i="1" dirty="0"/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19826-4E98-49D8-8DF1-BF1C189FA9EE}"/>
              </a:ext>
            </a:extLst>
          </p:cNvPr>
          <p:cNvSpPr txBox="1"/>
          <p:nvPr/>
        </p:nvSpPr>
        <p:spPr>
          <a:xfrm>
            <a:off x="254404" y="-111825"/>
            <a:ext cx="9603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Future spatially explicit patterns of land transitions in the United States with multiple stressors</a:t>
            </a:r>
          </a:p>
        </p:txBody>
      </p:sp>
      <p:pic>
        <p:nvPicPr>
          <p:cNvPr id="17" name="image9.png">
            <a:extLst>
              <a:ext uri="{FF2B5EF4-FFF2-40B4-BE49-F238E27FC236}">
                <a16:creationId xmlns:a16="http://schemas.microsoft.com/office/drawing/2014/main" id="{559B2E06-3C17-4839-B39C-D2B08CB6384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5895" y="1686187"/>
            <a:ext cx="10983810" cy="4845697"/>
          </a:xfrm>
          <a:prstGeom prst="rect">
            <a:avLst/>
          </a:prstGeom>
          <a:ln/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75D20F-81C2-4200-A991-38630B8D3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39" y="46937"/>
            <a:ext cx="1088891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A3FC6-454E-4852-9480-FF3BA32DF8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5" t="10566" r="83004" b="75658"/>
          <a:stretch/>
        </p:blipFill>
        <p:spPr>
          <a:xfrm>
            <a:off x="9896768" y="73809"/>
            <a:ext cx="1097280" cy="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6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E22F-E391-4D6B-A158-AA5A07FF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58" y="1560309"/>
            <a:ext cx="11076642" cy="50171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Global forces will affect future land use in the U.S. at the regional and local levels: implications to ecosystem services?</a:t>
            </a: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Gaps in research: how to represent and combine (feedbacks) key drivers and behavior of human and natural systems in multiple and overlapping dimensions (global, regional and local)? </a:t>
            </a:r>
          </a:p>
          <a:p>
            <a:r>
              <a:rPr lang="en-US" dirty="0"/>
              <a:t>Socio-economic models: overall macro and sectoral responses at global and regional levels</a:t>
            </a:r>
          </a:p>
          <a:p>
            <a:r>
              <a:rPr lang="en-US" dirty="0"/>
              <a:t>Downscaling models: bridge regional results to spatial determinants of land use allocation</a:t>
            </a:r>
          </a:p>
          <a:p>
            <a:pPr marL="0" indent="0">
              <a:buNone/>
            </a:pPr>
            <a:r>
              <a:rPr lang="en-US" dirty="0"/>
              <a:t>Ex.: increase in the U.S. comparative advantage in livestock production in the long term: spatial answers in land transitions differs along the Mississippi River Basin</a:t>
            </a:r>
          </a:p>
          <a:p>
            <a:r>
              <a:rPr lang="en-US" i="1" dirty="0">
                <a:solidFill>
                  <a:srgbClr val="C00000"/>
                </a:solidFill>
              </a:rPr>
              <a:t>Opportunities to overcome gaps and DOE strengths and capabilities:</a:t>
            </a:r>
          </a:p>
          <a:p>
            <a:r>
              <a:rPr lang="en-US" dirty="0"/>
              <a:t>Connect different research teams: combine models and tools to overcome the research gaps</a:t>
            </a:r>
          </a:p>
          <a:p>
            <a:pPr marL="0" indent="0">
              <a:buNone/>
            </a:pPr>
            <a:r>
              <a:rPr lang="en-US" dirty="0"/>
              <a:t>Ex.: Economic model (MIT) + downscaling tool (PNNL): dynamic connections between human and natural system models operating across different spatial scales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Outcomes allow further investigation on multi-sector feedbacks and impacts on land-energy-water resources, carbon storage, soil erosion, chemical use, hydrology, and water quality.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09AF7-80E8-2355-A4FE-1CCCC4EC1072}"/>
              </a:ext>
            </a:extLst>
          </p:cNvPr>
          <p:cNvSpPr/>
          <p:nvPr/>
        </p:nvSpPr>
        <p:spPr>
          <a:xfrm>
            <a:off x="0" y="1148080"/>
            <a:ext cx="9560560" cy="111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7B32F3-B5C8-5D1C-780F-1C3B337ED30C}"/>
              </a:ext>
            </a:extLst>
          </p:cNvPr>
          <p:cNvSpPr txBox="1">
            <a:spLocks/>
          </p:cNvSpPr>
          <p:nvPr/>
        </p:nvSpPr>
        <p:spPr>
          <a:xfrm>
            <a:off x="221566" y="10089"/>
            <a:ext cx="11185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Final Remarks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F9A41-2912-4CBF-9B7F-BF207190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956D6B8-1D82-49FC-8A5F-C79AE792A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39" y="46937"/>
            <a:ext cx="1088891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DB27E-6BE1-487F-B11E-D5E6F4460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5" t="10566" r="83004" b="75658"/>
          <a:stretch/>
        </p:blipFill>
        <p:spPr>
          <a:xfrm>
            <a:off x="9896768" y="73809"/>
            <a:ext cx="1097280" cy="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65A-1CB4-4D94-96DF-0AE5C543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722129"/>
            <a:ext cx="10515600" cy="242028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Thanks!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400" dirty="0"/>
              <a:t>gurgel@mit.edu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63A52-E21C-4798-AC2D-F189A3B12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2" t="26137" r="59137" b="38313"/>
          <a:stretch/>
        </p:blipFill>
        <p:spPr>
          <a:xfrm>
            <a:off x="50334" y="21770"/>
            <a:ext cx="1533757" cy="20029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2F4A8-CB3D-44F1-A337-5FAC2B7D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45F6-CEE6-41BA-887C-8D8B5CF8573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3E93E-B1F9-405A-9052-D6F7E7878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2" b="8309"/>
          <a:stretch/>
        </p:blipFill>
        <p:spPr>
          <a:xfrm>
            <a:off x="34845" y="6508617"/>
            <a:ext cx="2001564" cy="35242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0873A417-AE2B-496C-9CB5-89487266DE0E}"/>
              </a:ext>
            </a:extLst>
          </p:cNvPr>
          <p:cNvSpPr txBox="1"/>
          <p:nvPr/>
        </p:nvSpPr>
        <p:spPr>
          <a:xfrm>
            <a:off x="2060224" y="6527607"/>
            <a:ext cx="2303733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51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04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654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084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7610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3082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8651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4173" algn="l" defTabSz="9110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900"/>
              <a:t>BIOLOGICAL AND ENVIRONMENTAL RESEARCH </a:t>
            </a:r>
          </a:p>
          <a:p>
            <a:pPr algn="just"/>
            <a:r>
              <a:rPr lang="en-US" sz="1000" b="1"/>
              <a:t>Earth and Environmental System Modeling </a:t>
            </a:r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AD58F-985C-4587-9B56-6AD129C9A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17" y="4561975"/>
            <a:ext cx="2376849" cy="227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896F37-5655-42F2-AD68-2679B98C0D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5" t="10566" r="83004" b="75658"/>
          <a:stretch/>
        </p:blipFill>
        <p:spPr>
          <a:xfrm>
            <a:off x="10201626" y="179932"/>
            <a:ext cx="1835796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8587</TotalTime>
  <Words>624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Motivation</vt:lpstr>
      <vt:lpstr>Method</vt:lpstr>
      <vt:lpstr>Method</vt:lpstr>
      <vt:lpstr>Method</vt:lpstr>
      <vt:lpstr>Results</vt:lpstr>
      <vt:lpstr>Results</vt:lpstr>
      <vt:lpstr>PowerPoint Presentation</vt:lpstr>
      <vt:lpstr>Thanks!   gurgel@mit.edu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 Gurgel</dc:creator>
  <cp:lastModifiedBy>Angelo Gurgel</cp:lastModifiedBy>
  <cp:revision>439</cp:revision>
  <dcterms:created xsi:type="dcterms:W3CDTF">2023-03-17T00:37:18Z</dcterms:created>
  <dcterms:modified xsi:type="dcterms:W3CDTF">2024-08-06T23:44:25Z</dcterms:modified>
</cp:coreProperties>
</file>