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3" r:id="rId1"/>
    <p:sldMasterId id="2147483734" r:id="rId2"/>
    <p:sldMasterId id="2147483744" r:id="rId3"/>
  </p:sldMasterIdLst>
  <p:notesMasterIdLst>
    <p:notesMasterId r:id="rId27"/>
  </p:notesMasterIdLst>
  <p:handoutMasterIdLst>
    <p:handoutMasterId r:id="rId28"/>
  </p:handoutMasterIdLst>
  <p:sldIdLst>
    <p:sldId id="260" r:id="rId4"/>
    <p:sldId id="460" r:id="rId5"/>
    <p:sldId id="1275" r:id="rId6"/>
    <p:sldId id="494" r:id="rId7"/>
    <p:sldId id="1323" r:id="rId8"/>
    <p:sldId id="498" r:id="rId9"/>
    <p:sldId id="523" r:id="rId10"/>
    <p:sldId id="513" r:id="rId11"/>
    <p:sldId id="519" r:id="rId12"/>
    <p:sldId id="516" r:id="rId13"/>
    <p:sldId id="520" r:id="rId14"/>
    <p:sldId id="514" r:id="rId15"/>
    <p:sldId id="268" r:id="rId16"/>
    <p:sldId id="1322" r:id="rId17"/>
    <p:sldId id="261" r:id="rId18"/>
    <p:sldId id="262" r:id="rId19"/>
    <p:sldId id="263" r:id="rId20"/>
    <p:sldId id="264" r:id="rId21"/>
    <p:sldId id="1293" r:id="rId22"/>
    <p:sldId id="450" r:id="rId23"/>
    <p:sldId id="521" r:id="rId24"/>
    <p:sldId id="518" r:id="rId25"/>
    <p:sldId id="522" r:id="rId26"/>
  </p:sldIdLst>
  <p:sldSz cx="14630400" cy="8229600"/>
  <p:notesSz cx="6858000" cy="9144000"/>
  <p:defaultTextStyle>
    <a:defPPr>
      <a:defRPr lang="en-US"/>
    </a:defPPr>
    <a:lvl1pPr marL="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5BAAB5"/>
    <a:srgbClr val="719500"/>
    <a:srgbClr val="94E7E4"/>
    <a:srgbClr val="B1D8DD"/>
    <a:srgbClr val="31B8CA"/>
    <a:srgbClr val="32A8B9"/>
    <a:srgbClr val="007836"/>
    <a:srgbClr val="BE0F34"/>
    <a:srgbClr val="8201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15D355-EF29-02FC-0A9D-D200624DA226}" v="35" dt="2024-08-05T13:56:42.1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15" autoAdjust="0"/>
    <p:restoredTop sz="92219"/>
  </p:normalViewPr>
  <p:slideViewPr>
    <p:cSldViewPr snapToGrid="0" snapToObjects="1">
      <p:cViewPr varScale="1">
        <p:scale>
          <a:sx n="92" d="100"/>
          <a:sy n="92" d="100"/>
        </p:scale>
        <p:origin x="7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2A8C31-61B4-5B44-BF23-BC0A031AC677}" type="doc">
      <dgm:prSet loTypeId="urn:microsoft.com/office/officeart/2005/8/layout/hierarchy1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54EE76F-2E90-9B4C-B7A8-ABBD7E1B7286}">
      <dgm:prSet phldrT="[Text]"/>
      <dgm:spPr>
        <a:solidFill>
          <a:schemeClr val="lt1">
            <a:hueOff val="0"/>
            <a:satOff val="0"/>
            <a:lumOff val="0"/>
          </a:schemeClr>
        </a:solidFill>
      </dgm:spPr>
      <dgm:t>
        <a:bodyPr/>
        <a:lstStyle/>
        <a:p>
          <a:pPr rtl="0"/>
          <a:r>
            <a:rPr lang="en-US" b="1" dirty="0">
              <a:solidFill>
                <a:srgbClr val="000000"/>
              </a:solidFill>
            </a:rPr>
            <a:t>Total Water Use</a:t>
          </a:r>
        </a:p>
      </dgm:t>
    </dgm:pt>
    <dgm:pt modelId="{71878DD4-9A28-134C-86CA-3D2334E55457}" type="parTrans" cxnId="{50B5CB47-2CD4-BA4F-AE64-728A45B04076}">
      <dgm:prSet/>
      <dgm:spPr/>
      <dgm:t>
        <a:bodyPr/>
        <a:lstStyle/>
        <a:p>
          <a:endParaRPr lang="en-US"/>
        </a:p>
      </dgm:t>
    </dgm:pt>
    <dgm:pt modelId="{6CB897A9-2159-B244-9EF7-84687F8D0E97}" type="sibTrans" cxnId="{50B5CB47-2CD4-BA4F-AE64-728A45B04076}">
      <dgm:prSet/>
      <dgm:spPr/>
      <dgm:t>
        <a:bodyPr/>
        <a:lstStyle/>
        <a:p>
          <a:endParaRPr lang="en-US"/>
        </a:p>
      </dgm:t>
    </dgm:pt>
    <dgm:pt modelId="{50B9EC25-9FBE-4741-A94E-0CBD3E028BD8}" type="asst">
      <dgm:prSet phldrT="[Text]"/>
      <dgm:spPr>
        <a:solidFill>
          <a:schemeClr val="lt1">
            <a:hueOff val="0"/>
            <a:satOff val="0"/>
            <a:lumOff val="0"/>
          </a:schemeClr>
        </a:solidFill>
      </dgm:spPr>
      <dgm:t>
        <a:bodyPr/>
        <a:lstStyle/>
        <a:p>
          <a:pPr rtl="0"/>
          <a:r>
            <a:rPr lang="en-US" b="1" dirty="0">
              <a:solidFill>
                <a:srgbClr val="000000"/>
              </a:solidFill>
            </a:rPr>
            <a:t>Non-Agricultural Water Use</a:t>
          </a:r>
        </a:p>
      </dgm:t>
    </dgm:pt>
    <dgm:pt modelId="{DC8241FD-33B8-004B-996B-C919B73EEDE7}" type="parTrans" cxnId="{CC57CF61-6323-9343-84E2-7720E4D4125A}">
      <dgm:prSet/>
      <dgm:spPr>
        <a:ln w="38100"/>
      </dgm:spPr>
      <dgm:t>
        <a:bodyPr/>
        <a:lstStyle/>
        <a:p>
          <a:endParaRPr lang="en-US"/>
        </a:p>
      </dgm:t>
    </dgm:pt>
    <dgm:pt modelId="{CEAFB52A-3A0D-5A4C-AC57-FB1B29E386BB}" type="sibTrans" cxnId="{CC57CF61-6323-9343-84E2-7720E4D4125A}">
      <dgm:prSet/>
      <dgm:spPr/>
      <dgm:t>
        <a:bodyPr/>
        <a:lstStyle/>
        <a:p>
          <a:endParaRPr lang="en-US"/>
        </a:p>
      </dgm:t>
    </dgm:pt>
    <dgm:pt modelId="{1564E0EB-F8A9-F649-9F7B-B9521AD5D181}">
      <dgm:prSet phldrT="[Text]"/>
      <dgm:spPr>
        <a:solidFill>
          <a:schemeClr val="lt1">
            <a:hueOff val="0"/>
            <a:satOff val="0"/>
            <a:lumOff val="0"/>
          </a:schemeClr>
        </a:solidFill>
      </dgm:spPr>
      <dgm:t>
        <a:bodyPr/>
        <a:lstStyle/>
        <a:p>
          <a:pPr rtl="0"/>
          <a:r>
            <a:rPr lang="en-US" b="1" dirty="0">
              <a:solidFill>
                <a:srgbClr val="000000"/>
              </a:solidFill>
            </a:rPr>
            <a:t>Irrigation</a:t>
          </a:r>
        </a:p>
      </dgm:t>
    </dgm:pt>
    <dgm:pt modelId="{C739946D-0742-3B44-A304-6E3D2B2C6922}" type="parTrans" cxnId="{95F9BE81-8CFB-8646-B070-B1E30169C882}">
      <dgm:prSet/>
      <dgm:spPr>
        <a:ln w="38100"/>
      </dgm:spPr>
      <dgm:t>
        <a:bodyPr/>
        <a:lstStyle/>
        <a:p>
          <a:endParaRPr lang="en-US"/>
        </a:p>
      </dgm:t>
    </dgm:pt>
    <dgm:pt modelId="{95B141AF-5C65-6C49-B28D-2AFFB45F5260}" type="sibTrans" cxnId="{95F9BE81-8CFB-8646-B070-B1E30169C882}">
      <dgm:prSet/>
      <dgm:spPr/>
      <dgm:t>
        <a:bodyPr/>
        <a:lstStyle/>
        <a:p>
          <a:endParaRPr lang="en-US"/>
        </a:p>
      </dgm:t>
    </dgm:pt>
    <dgm:pt modelId="{A01D9B9D-9A53-D54B-A6A6-C4F5847DD1C6}">
      <dgm:prSet phldrT="[Text]"/>
      <dgm:spPr>
        <a:solidFill>
          <a:schemeClr val="lt1">
            <a:hueOff val="0"/>
            <a:satOff val="0"/>
            <a:lumOff val="0"/>
          </a:schemeClr>
        </a:solidFill>
      </dgm:spPr>
      <dgm:t>
        <a:bodyPr/>
        <a:lstStyle/>
        <a:p>
          <a:pPr rtl="0"/>
          <a:r>
            <a:rPr lang="en-US" b="1" dirty="0">
              <a:solidFill>
                <a:srgbClr val="000000"/>
              </a:solidFill>
            </a:rPr>
            <a:t>Livestock</a:t>
          </a:r>
        </a:p>
      </dgm:t>
    </dgm:pt>
    <dgm:pt modelId="{4357E074-18CC-5348-8A84-4CCAF6C3DE28}" type="parTrans" cxnId="{5388A537-5958-D440-94DB-58D0274EE91B}">
      <dgm:prSet/>
      <dgm:spPr>
        <a:ln w="38100"/>
      </dgm:spPr>
      <dgm:t>
        <a:bodyPr/>
        <a:lstStyle/>
        <a:p>
          <a:endParaRPr lang="en-US"/>
        </a:p>
      </dgm:t>
    </dgm:pt>
    <dgm:pt modelId="{D12B9CFB-0FDD-0B41-AF40-7898DFA6FF48}" type="sibTrans" cxnId="{5388A537-5958-D440-94DB-58D0274EE91B}">
      <dgm:prSet/>
      <dgm:spPr/>
      <dgm:t>
        <a:bodyPr/>
        <a:lstStyle/>
        <a:p>
          <a:endParaRPr lang="en-US"/>
        </a:p>
      </dgm:t>
    </dgm:pt>
    <dgm:pt modelId="{4BDBDBC5-57F2-8544-A155-3DFD9B4FBE41}" type="asst">
      <dgm:prSet/>
      <dgm:spPr>
        <a:solidFill>
          <a:schemeClr val="lt1">
            <a:hueOff val="0"/>
            <a:satOff val="0"/>
            <a:lumOff val="0"/>
          </a:schemeClr>
        </a:solidFill>
      </dgm:spPr>
      <dgm:t>
        <a:bodyPr/>
        <a:lstStyle/>
        <a:p>
          <a:pPr rtl="0"/>
          <a:r>
            <a:rPr lang="en-US" b="1" dirty="0">
              <a:solidFill>
                <a:srgbClr val="000000"/>
              </a:solidFill>
            </a:rPr>
            <a:t>Agricultural Water Use</a:t>
          </a:r>
        </a:p>
      </dgm:t>
    </dgm:pt>
    <dgm:pt modelId="{246244A3-21F7-2447-B713-D62A46F95341}" type="parTrans" cxnId="{BD7F1A66-FDB3-AD44-A020-CDB4623BA4B5}">
      <dgm:prSet/>
      <dgm:spPr>
        <a:ln w="38100"/>
      </dgm:spPr>
      <dgm:t>
        <a:bodyPr/>
        <a:lstStyle/>
        <a:p>
          <a:endParaRPr lang="en-US"/>
        </a:p>
      </dgm:t>
    </dgm:pt>
    <dgm:pt modelId="{9DBF4075-3407-414D-96D3-AD373E2B21D4}" type="sibTrans" cxnId="{BD7F1A66-FDB3-AD44-A020-CDB4623BA4B5}">
      <dgm:prSet/>
      <dgm:spPr/>
      <dgm:t>
        <a:bodyPr/>
        <a:lstStyle/>
        <a:p>
          <a:endParaRPr lang="en-US"/>
        </a:p>
      </dgm:t>
    </dgm:pt>
    <dgm:pt modelId="{76A4FC42-A013-D446-B679-B7CAAE5BCF0C}" type="asst">
      <dgm:prSet/>
      <dgm:spPr>
        <a:solidFill>
          <a:schemeClr val="lt1">
            <a:hueOff val="0"/>
            <a:satOff val="0"/>
            <a:lumOff val="0"/>
          </a:schemeClr>
        </a:solidFill>
      </dgm:spPr>
      <dgm:t>
        <a:bodyPr/>
        <a:lstStyle/>
        <a:p>
          <a:r>
            <a:rPr lang="en-US" b="1" dirty="0">
              <a:solidFill>
                <a:srgbClr val="000000"/>
              </a:solidFill>
            </a:rPr>
            <a:t>Domestic</a:t>
          </a:r>
        </a:p>
      </dgm:t>
    </dgm:pt>
    <dgm:pt modelId="{E8CE0E58-3E3B-E04E-91DF-0BD164E7A2F8}" type="parTrans" cxnId="{4FA3F33C-1B18-CE46-8909-EE216A5A35D6}">
      <dgm:prSet/>
      <dgm:spPr>
        <a:ln w="38100"/>
      </dgm:spPr>
      <dgm:t>
        <a:bodyPr/>
        <a:lstStyle/>
        <a:p>
          <a:endParaRPr lang="en-US"/>
        </a:p>
      </dgm:t>
    </dgm:pt>
    <dgm:pt modelId="{F4765385-8F10-0442-A58D-C92E35F345B4}" type="sibTrans" cxnId="{4FA3F33C-1B18-CE46-8909-EE216A5A35D6}">
      <dgm:prSet/>
      <dgm:spPr/>
      <dgm:t>
        <a:bodyPr/>
        <a:lstStyle/>
        <a:p>
          <a:endParaRPr lang="en-US"/>
        </a:p>
      </dgm:t>
    </dgm:pt>
    <dgm:pt modelId="{7129A065-37F1-614E-8A9F-F0DA03CE07F8}" type="asst">
      <dgm:prSet/>
      <dgm:spPr>
        <a:solidFill>
          <a:schemeClr val="lt1">
            <a:hueOff val="0"/>
            <a:satOff val="0"/>
            <a:lumOff val="0"/>
          </a:schemeClr>
        </a:solidFill>
      </dgm:spPr>
      <dgm:t>
        <a:bodyPr/>
        <a:lstStyle/>
        <a:p>
          <a:pPr rtl="0"/>
          <a:r>
            <a:rPr lang="en-US" b="1" dirty="0">
              <a:solidFill>
                <a:srgbClr val="000000"/>
              </a:solidFill>
            </a:rPr>
            <a:t>Electricity Generation</a:t>
          </a:r>
        </a:p>
      </dgm:t>
    </dgm:pt>
    <dgm:pt modelId="{F7C53ED1-15CB-CF42-A82C-9E0F47D139A8}" type="parTrans" cxnId="{D85FBE28-F913-EB4A-ABEF-BAF2ACD8DE77}">
      <dgm:prSet/>
      <dgm:spPr>
        <a:ln w="38100"/>
      </dgm:spPr>
      <dgm:t>
        <a:bodyPr/>
        <a:lstStyle/>
        <a:p>
          <a:endParaRPr lang="en-US"/>
        </a:p>
      </dgm:t>
    </dgm:pt>
    <dgm:pt modelId="{080EEFCB-D92B-1646-8DC2-062924D5336E}" type="sibTrans" cxnId="{D85FBE28-F913-EB4A-ABEF-BAF2ACD8DE77}">
      <dgm:prSet/>
      <dgm:spPr/>
      <dgm:t>
        <a:bodyPr/>
        <a:lstStyle/>
        <a:p>
          <a:endParaRPr lang="en-US"/>
        </a:p>
      </dgm:t>
    </dgm:pt>
    <dgm:pt modelId="{4DFAE8A3-8A3F-B34C-A8D2-9BD1D3B31F23}" type="asst">
      <dgm:prSet/>
      <dgm:spPr>
        <a:solidFill>
          <a:schemeClr val="lt1">
            <a:hueOff val="0"/>
            <a:satOff val="0"/>
            <a:lumOff val="0"/>
          </a:schemeClr>
        </a:solidFill>
      </dgm:spPr>
      <dgm:t>
        <a:bodyPr/>
        <a:lstStyle/>
        <a:p>
          <a:r>
            <a:rPr lang="en-US" b="1" dirty="0">
              <a:solidFill>
                <a:srgbClr val="000000"/>
              </a:solidFill>
            </a:rPr>
            <a:t>Primary Energy</a:t>
          </a:r>
        </a:p>
      </dgm:t>
    </dgm:pt>
    <dgm:pt modelId="{E1AA083A-BBE8-B44E-BAD0-0A01730A3D96}" type="parTrans" cxnId="{E907C1A4-792D-3F47-AE23-13C64FC25B8E}">
      <dgm:prSet/>
      <dgm:spPr>
        <a:ln w="38100"/>
      </dgm:spPr>
      <dgm:t>
        <a:bodyPr/>
        <a:lstStyle/>
        <a:p>
          <a:endParaRPr lang="en-US"/>
        </a:p>
      </dgm:t>
    </dgm:pt>
    <dgm:pt modelId="{7CB6D41D-A41D-4E43-9422-1D6582641410}" type="sibTrans" cxnId="{E907C1A4-792D-3F47-AE23-13C64FC25B8E}">
      <dgm:prSet/>
      <dgm:spPr/>
      <dgm:t>
        <a:bodyPr/>
        <a:lstStyle/>
        <a:p>
          <a:endParaRPr lang="en-US"/>
        </a:p>
      </dgm:t>
    </dgm:pt>
    <dgm:pt modelId="{B377F642-8F58-0A49-A378-1D04205DBBF1}">
      <dgm:prSet/>
      <dgm:spPr>
        <a:solidFill>
          <a:schemeClr val="lt1">
            <a:hueOff val="0"/>
            <a:satOff val="0"/>
            <a:lumOff val="0"/>
          </a:schemeClr>
        </a:solidFill>
      </dgm:spPr>
      <dgm:t>
        <a:bodyPr/>
        <a:lstStyle/>
        <a:p>
          <a:r>
            <a:rPr lang="en-US" b="1" dirty="0">
              <a:solidFill>
                <a:srgbClr val="000000"/>
              </a:solidFill>
            </a:rPr>
            <a:t>Manufacturing</a:t>
          </a:r>
        </a:p>
      </dgm:t>
    </dgm:pt>
    <dgm:pt modelId="{B316231E-0430-864E-A500-EEDDDAB58A5E}" type="parTrans" cxnId="{4C2C9611-632D-CB41-9289-78412B42FE1E}">
      <dgm:prSet/>
      <dgm:spPr>
        <a:ln w="38100"/>
      </dgm:spPr>
      <dgm:t>
        <a:bodyPr/>
        <a:lstStyle/>
        <a:p>
          <a:endParaRPr lang="en-US"/>
        </a:p>
      </dgm:t>
    </dgm:pt>
    <dgm:pt modelId="{AB673193-3693-CF41-9E41-F7A00CCBB081}" type="sibTrans" cxnId="{4C2C9611-632D-CB41-9289-78412B42FE1E}">
      <dgm:prSet/>
      <dgm:spPr/>
      <dgm:t>
        <a:bodyPr/>
        <a:lstStyle/>
        <a:p>
          <a:endParaRPr lang="en-US"/>
        </a:p>
      </dgm:t>
    </dgm:pt>
    <dgm:pt modelId="{85448AE5-83BA-A149-B0C6-F94F4B9EF063}">
      <dgm:prSet/>
      <dgm:spPr>
        <a:solidFill>
          <a:schemeClr val="lt1">
            <a:hueOff val="0"/>
            <a:satOff val="0"/>
            <a:lumOff val="0"/>
          </a:schemeClr>
        </a:solidFill>
      </dgm:spPr>
      <dgm:t>
        <a:bodyPr/>
        <a:lstStyle/>
        <a:p>
          <a:pPr rtl="0"/>
          <a:r>
            <a:rPr lang="en-US" b="1" dirty="0">
              <a:solidFill>
                <a:srgbClr val="000000"/>
              </a:solidFill>
            </a:rPr>
            <a:t>Hydropower</a:t>
          </a:r>
        </a:p>
        <a:p>
          <a:pPr rtl="0"/>
          <a:r>
            <a:rPr lang="en-US" b="1" dirty="0">
              <a:solidFill>
                <a:srgbClr val="000000"/>
              </a:solidFill>
            </a:rPr>
            <a:t>Wind</a:t>
          </a:r>
        </a:p>
        <a:p>
          <a:pPr rtl="0"/>
          <a:r>
            <a:rPr lang="en-US" b="1" dirty="0">
              <a:solidFill>
                <a:srgbClr val="000000"/>
              </a:solidFill>
            </a:rPr>
            <a:t>PV</a:t>
          </a:r>
        </a:p>
        <a:p>
          <a:pPr rtl="0"/>
          <a:r>
            <a:rPr lang="en-US" b="1" dirty="0">
              <a:solidFill>
                <a:srgbClr val="000000"/>
              </a:solidFill>
            </a:rPr>
            <a:t>CSP</a:t>
          </a:r>
        </a:p>
        <a:p>
          <a:pPr rtl="0"/>
          <a:r>
            <a:rPr lang="en-US" b="1" dirty="0">
              <a:solidFill>
                <a:srgbClr val="000000"/>
              </a:solidFill>
            </a:rPr>
            <a:t>Geothermal</a:t>
          </a:r>
        </a:p>
        <a:p>
          <a:pPr rtl="0"/>
          <a:r>
            <a:rPr lang="en-US" b="1" dirty="0">
              <a:solidFill>
                <a:srgbClr val="000000"/>
              </a:solidFill>
            </a:rPr>
            <a:t>Nuclear</a:t>
          </a:r>
        </a:p>
        <a:p>
          <a:pPr rtl="0"/>
          <a:r>
            <a:rPr lang="en-US" b="1" dirty="0">
              <a:solidFill>
                <a:srgbClr val="000000"/>
              </a:solidFill>
            </a:rPr>
            <a:t>Biomass (+CCS)</a:t>
          </a:r>
        </a:p>
        <a:p>
          <a:pPr rtl="0"/>
          <a:r>
            <a:rPr lang="en-US" b="1" dirty="0">
              <a:solidFill>
                <a:srgbClr val="000000"/>
              </a:solidFill>
            </a:rPr>
            <a:t>Oil (+CCS)</a:t>
          </a:r>
        </a:p>
        <a:p>
          <a:pPr rtl="0"/>
          <a:r>
            <a:rPr lang="en-US" b="1" dirty="0">
              <a:solidFill>
                <a:srgbClr val="000000"/>
              </a:solidFill>
            </a:rPr>
            <a:t>Gas (+CCS)</a:t>
          </a:r>
        </a:p>
        <a:p>
          <a:pPr rtl="0"/>
          <a:r>
            <a:rPr lang="en-US" b="1" dirty="0">
              <a:solidFill>
                <a:srgbClr val="000000"/>
              </a:solidFill>
            </a:rPr>
            <a:t>Coal (+CCS)</a:t>
          </a:r>
        </a:p>
      </dgm:t>
    </dgm:pt>
    <dgm:pt modelId="{A8409846-20B8-9949-B6F9-2F2905ADB03A}" type="parTrans" cxnId="{D37BCA19-142C-BF4C-A0B1-BFD6D93A13F6}">
      <dgm:prSet/>
      <dgm:spPr>
        <a:ln w="38100"/>
      </dgm:spPr>
      <dgm:t>
        <a:bodyPr/>
        <a:lstStyle/>
        <a:p>
          <a:endParaRPr lang="en-US"/>
        </a:p>
      </dgm:t>
    </dgm:pt>
    <dgm:pt modelId="{0C56B6BB-9780-9645-BB1B-8D6D07152310}" type="sibTrans" cxnId="{D37BCA19-142C-BF4C-A0B1-BFD6D93A13F6}">
      <dgm:prSet/>
      <dgm:spPr/>
      <dgm:t>
        <a:bodyPr/>
        <a:lstStyle/>
        <a:p>
          <a:endParaRPr lang="en-US"/>
        </a:p>
      </dgm:t>
    </dgm:pt>
    <dgm:pt modelId="{9568A2CD-EFB8-D84D-BADA-2165E037411B}">
      <dgm:prSet/>
      <dgm:spPr>
        <a:solidFill>
          <a:schemeClr val="lt1">
            <a:hueOff val="0"/>
            <a:satOff val="0"/>
            <a:lumOff val="0"/>
          </a:schemeClr>
        </a:solidFill>
      </dgm:spPr>
      <dgm:t>
        <a:bodyPr/>
        <a:lstStyle/>
        <a:p>
          <a:pPr rtl="0"/>
          <a:r>
            <a:rPr lang="en-US" b="1" dirty="0">
              <a:solidFill>
                <a:srgbClr val="000000"/>
              </a:solidFill>
            </a:rPr>
            <a:t>Once-Through</a:t>
          </a:r>
        </a:p>
        <a:p>
          <a:pPr rtl="0"/>
          <a:r>
            <a:rPr lang="en-US" b="1" dirty="0">
              <a:solidFill>
                <a:srgbClr val="000000"/>
              </a:solidFill>
            </a:rPr>
            <a:t>Dry Cooling</a:t>
          </a:r>
        </a:p>
        <a:p>
          <a:pPr rtl="0"/>
          <a:r>
            <a:rPr lang="en-US" b="1" dirty="0">
              <a:solidFill>
                <a:srgbClr val="000000"/>
              </a:solidFill>
            </a:rPr>
            <a:t>Cooling Ponds</a:t>
          </a:r>
        </a:p>
        <a:p>
          <a:pPr rtl="0"/>
          <a:r>
            <a:rPr lang="en-US" b="1" dirty="0">
              <a:solidFill>
                <a:srgbClr val="000000"/>
              </a:solidFill>
            </a:rPr>
            <a:t>Wet Towers</a:t>
          </a:r>
        </a:p>
      </dgm:t>
    </dgm:pt>
    <dgm:pt modelId="{0AA95C1B-2B7A-6345-B69F-51E6105926CE}" type="parTrans" cxnId="{4D010ED2-89CE-C248-B14A-24E4A953047C}">
      <dgm:prSet/>
      <dgm:spPr>
        <a:ln w="38100"/>
      </dgm:spPr>
      <dgm:t>
        <a:bodyPr/>
        <a:lstStyle/>
        <a:p>
          <a:endParaRPr lang="en-US"/>
        </a:p>
      </dgm:t>
    </dgm:pt>
    <dgm:pt modelId="{C64193F2-AEC4-7849-8006-2F1E8953D935}" type="sibTrans" cxnId="{4D010ED2-89CE-C248-B14A-24E4A953047C}">
      <dgm:prSet/>
      <dgm:spPr/>
      <dgm:t>
        <a:bodyPr/>
        <a:lstStyle/>
        <a:p>
          <a:endParaRPr lang="en-US"/>
        </a:p>
      </dgm:t>
    </dgm:pt>
    <dgm:pt modelId="{705A9A45-CC61-3D47-8274-7B0C9661CD31}">
      <dgm:prSet/>
      <dgm:spPr>
        <a:solidFill>
          <a:schemeClr val="lt1">
            <a:hueOff val="0"/>
            <a:satOff val="0"/>
            <a:lumOff val="0"/>
          </a:schemeClr>
        </a:solidFill>
      </dgm:spPr>
      <dgm:t>
        <a:bodyPr/>
        <a:lstStyle/>
        <a:p>
          <a:pPr rtl="0"/>
          <a:r>
            <a:rPr lang="en-US" b="1" dirty="0">
              <a:solidFill>
                <a:srgbClr val="000000"/>
              </a:solidFill>
            </a:rPr>
            <a:t>Coal</a:t>
          </a:r>
        </a:p>
        <a:p>
          <a:pPr rtl="0"/>
          <a:r>
            <a:rPr lang="en-US" b="1" dirty="0">
              <a:solidFill>
                <a:srgbClr val="000000"/>
              </a:solidFill>
            </a:rPr>
            <a:t>Natural Gas</a:t>
          </a:r>
        </a:p>
        <a:p>
          <a:pPr rtl="0"/>
          <a:r>
            <a:rPr lang="en-US" b="1" dirty="0">
              <a:solidFill>
                <a:srgbClr val="000000"/>
              </a:solidFill>
            </a:rPr>
            <a:t>Conventional Oil</a:t>
          </a:r>
        </a:p>
        <a:p>
          <a:pPr rtl="0"/>
          <a:r>
            <a:rPr lang="en-US" b="1" dirty="0">
              <a:solidFill>
                <a:srgbClr val="000000"/>
              </a:solidFill>
            </a:rPr>
            <a:t>Unconventional Oil</a:t>
          </a:r>
        </a:p>
        <a:p>
          <a:pPr rtl="0"/>
          <a:r>
            <a:rPr lang="en-US" b="1" dirty="0">
              <a:solidFill>
                <a:srgbClr val="000000"/>
              </a:solidFill>
            </a:rPr>
            <a:t>Uranium</a:t>
          </a:r>
        </a:p>
      </dgm:t>
    </dgm:pt>
    <dgm:pt modelId="{207716B1-E837-5F46-A398-E102C9B6E842}" type="parTrans" cxnId="{2A17CB92-9B6C-1047-9852-8512FBF57221}">
      <dgm:prSet/>
      <dgm:spPr>
        <a:ln w="38100"/>
      </dgm:spPr>
      <dgm:t>
        <a:bodyPr/>
        <a:lstStyle/>
        <a:p>
          <a:endParaRPr lang="en-US"/>
        </a:p>
      </dgm:t>
    </dgm:pt>
    <dgm:pt modelId="{81944E4F-6794-0F4E-B0A4-8FF81EF6C677}" type="sibTrans" cxnId="{2A17CB92-9B6C-1047-9852-8512FBF57221}">
      <dgm:prSet/>
      <dgm:spPr/>
      <dgm:t>
        <a:bodyPr/>
        <a:lstStyle/>
        <a:p>
          <a:endParaRPr lang="en-US"/>
        </a:p>
      </dgm:t>
    </dgm:pt>
    <dgm:pt modelId="{C311683A-9EEE-D446-8E6E-81E0FE51B15F}">
      <dgm:prSet/>
      <dgm:spPr>
        <a:solidFill>
          <a:schemeClr val="lt1">
            <a:hueOff val="0"/>
            <a:satOff val="0"/>
            <a:lumOff val="0"/>
          </a:schemeClr>
        </a:solidFill>
      </dgm:spPr>
      <dgm:t>
        <a:bodyPr/>
        <a:lstStyle/>
        <a:p>
          <a:pPr rtl="0"/>
          <a:r>
            <a:rPr lang="en-US" b="1" dirty="0">
              <a:solidFill>
                <a:srgbClr val="000000"/>
              </a:solidFill>
            </a:rPr>
            <a:t>Corn</a:t>
          </a:r>
        </a:p>
        <a:p>
          <a:pPr rtl="0"/>
          <a:r>
            <a:rPr lang="en-US" b="1" dirty="0" err="1">
              <a:solidFill>
                <a:srgbClr val="000000"/>
              </a:solidFill>
            </a:rPr>
            <a:t>FiberCrop</a:t>
          </a:r>
          <a:endParaRPr lang="en-US" b="1" dirty="0">
            <a:solidFill>
              <a:srgbClr val="000000"/>
            </a:solidFill>
          </a:endParaRPr>
        </a:p>
        <a:p>
          <a:pPr rtl="0"/>
          <a:r>
            <a:rPr lang="en-US" b="1" dirty="0" err="1">
              <a:solidFill>
                <a:srgbClr val="000000"/>
              </a:solidFill>
            </a:rPr>
            <a:t>FodderGrass</a:t>
          </a:r>
          <a:endParaRPr lang="en-US" b="1" dirty="0">
            <a:solidFill>
              <a:srgbClr val="000000"/>
            </a:solidFill>
          </a:endParaRPr>
        </a:p>
        <a:p>
          <a:pPr rtl="0"/>
          <a:r>
            <a:rPr lang="en-US" b="1" dirty="0" err="1">
              <a:solidFill>
                <a:srgbClr val="000000"/>
              </a:solidFill>
            </a:rPr>
            <a:t>FodderHerb</a:t>
          </a:r>
          <a:endParaRPr lang="en-US" b="1" dirty="0">
            <a:solidFill>
              <a:srgbClr val="000000"/>
            </a:solidFill>
          </a:endParaRPr>
        </a:p>
        <a:p>
          <a:pPr rtl="0"/>
          <a:r>
            <a:rPr lang="en-US" b="1" dirty="0">
              <a:solidFill>
                <a:srgbClr val="000000"/>
              </a:solidFill>
            </a:rPr>
            <a:t>Fruits</a:t>
          </a:r>
        </a:p>
        <a:p>
          <a:pPr rtl="0"/>
          <a:r>
            <a:rPr lang="en-US" b="1" dirty="0">
              <a:solidFill>
                <a:srgbClr val="000000"/>
              </a:solidFill>
            </a:rPr>
            <a:t>Legumes</a:t>
          </a:r>
        </a:p>
        <a:p>
          <a:pPr rtl="0"/>
          <a:r>
            <a:rPr lang="en-US" b="1" dirty="0" err="1">
              <a:solidFill>
                <a:srgbClr val="000000"/>
              </a:solidFill>
            </a:rPr>
            <a:t>MiscCrop</a:t>
          </a:r>
          <a:endParaRPr lang="en-US" b="1" dirty="0">
            <a:solidFill>
              <a:srgbClr val="000000"/>
            </a:solidFill>
          </a:endParaRPr>
        </a:p>
        <a:p>
          <a:pPr rtl="0"/>
          <a:r>
            <a:rPr lang="en-US" b="1" dirty="0" err="1">
              <a:solidFill>
                <a:srgbClr val="000000"/>
              </a:solidFill>
            </a:rPr>
            <a:t>NutsSeeds</a:t>
          </a:r>
          <a:endParaRPr lang="en-US" b="1" dirty="0">
            <a:solidFill>
              <a:srgbClr val="000000"/>
            </a:solidFill>
          </a:endParaRPr>
        </a:p>
        <a:p>
          <a:pPr rtl="0"/>
          <a:r>
            <a:rPr lang="en-US" b="1" dirty="0" err="1">
              <a:solidFill>
                <a:srgbClr val="000000"/>
              </a:solidFill>
            </a:rPr>
            <a:t>OilCrop</a:t>
          </a:r>
          <a:endParaRPr lang="en-US" b="1" dirty="0">
            <a:solidFill>
              <a:srgbClr val="000000"/>
            </a:solidFill>
          </a:endParaRPr>
        </a:p>
        <a:p>
          <a:pPr rtl="0"/>
          <a:r>
            <a:rPr lang="en-US" b="1" dirty="0" err="1">
              <a:solidFill>
                <a:srgbClr val="000000"/>
              </a:solidFill>
            </a:rPr>
            <a:t>OilPalm</a:t>
          </a:r>
          <a:endParaRPr lang="en-US" b="1" dirty="0">
            <a:solidFill>
              <a:srgbClr val="000000"/>
            </a:solidFill>
          </a:endParaRPr>
        </a:p>
        <a:p>
          <a:pPr rtl="0"/>
          <a:r>
            <a:rPr lang="en-US" b="1" dirty="0" err="1">
              <a:solidFill>
                <a:srgbClr val="000000"/>
              </a:solidFill>
            </a:rPr>
            <a:t>OtherGrain</a:t>
          </a:r>
          <a:endParaRPr lang="en-US" b="1" dirty="0">
            <a:solidFill>
              <a:srgbClr val="000000"/>
            </a:solidFill>
          </a:endParaRPr>
        </a:p>
        <a:p>
          <a:pPr rtl="0"/>
          <a:r>
            <a:rPr lang="en-US" b="1" dirty="0">
              <a:solidFill>
                <a:srgbClr val="000000"/>
              </a:solidFill>
            </a:rPr>
            <a:t>Rice</a:t>
          </a:r>
        </a:p>
        <a:p>
          <a:pPr rtl="0"/>
          <a:r>
            <a:rPr lang="en-US" b="1" dirty="0" err="1">
              <a:solidFill>
                <a:srgbClr val="000000"/>
              </a:solidFill>
            </a:rPr>
            <a:t>RootTuber</a:t>
          </a:r>
          <a:endParaRPr lang="en-US" b="1" dirty="0">
            <a:solidFill>
              <a:srgbClr val="000000"/>
            </a:solidFill>
          </a:endParaRPr>
        </a:p>
        <a:p>
          <a:pPr rtl="0"/>
          <a:r>
            <a:rPr lang="en-US" b="1" dirty="0">
              <a:solidFill>
                <a:srgbClr val="000000"/>
              </a:solidFill>
            </a:rPr>
            <a:t>Soybean</a:t>
          </a:r>
        </a:p>
        <a:p>
          <a:pPr rtl="0"/>
          <a:r>
            <a:rPr lang="en-US" b="1" dirty="0" err="1">
              <a:solidFill>
                <a:srgbClr val="000000"/>
              </a:solidFill>
            </a:rPr>
            <a:t>SugarCrop</a:t>
          </a:r>
          <a:endParaRPr lang="en-US" b="1" dirty="0">
            <a:solidFill>
              <a:srgbClr val="000000"/>
            </a:solidFill>
          </a:endParaRPr>
        </a:p>
        <a:p>
          <a:pPr rtl="0"/>
          <a:r>
            <a:rPr lang="en-US" b="1" dirty="0">
              <a:solidFill>
                <a:srgbClr val="000000"/>
              </a:solidFill>
            </a:rPr>
            <a:t>Vegetables</a:t>
          </a:r>
        </a:p>
        <a:p>
          <a:pPr rtl="0"/>
          <a:r>
            <a:rPr lang="en-US" b="1" dirty="0">
              <a:solidFill>
                <a:srgbClr val="000000"/>
              </a:solidFill>
            </a:rPr>
            <a:t>Wheat</a:t>
          </a:r>
        </a:p>
        <a:p>
          <a:pPr rtl="0"/>
          <a:r>
            <a:rPr lang="en-US" b="1" dirty="0" err="1">
              <a:solidFill>
                <a:srgbClr val="000000"/>
              </a:solidFill>
            </a:rPr>
            <a:t>Biomas</a:t>
          </a:r>
          <a:endParaRPr lang="en-US" b="1" dirty="0">
            <a:solidFill>
              <a:srgbClr val="000000"/>
            </a:solidFill>
          </a:endParaRPr>
        </a:p>
      </dgm:t>
    </dgm:pt>
    <dgm:pt modelId="{5EACCA52-AB45-864B-8BA3-1F47952922F0}" type="parTrans" cxnId="{B3500854-F768-6747-8A85-6C05A0CCB78F}">
      <dgm:prSet/>
      <dgm:spPr>
        <a:ln w="38100"/>
      </dgm:spPr>
      <dgm:t>
        <a:bodyPr/>
        <a:lstStyle/>
        <a:p>
          <a:endParaRPr lang="en-US"/>
        </a:p>
      </dgm:t>
    </dgm:pt>
    <dgm:pt modelId="{94B06DFB-107F-6349-9BA8-17D7886C5CEE}" type="sibTrans" cxnId="{B3500854-F768-6747-8A85-6C05A0CCB78F}">
      <dgm:prSet/>
      <dgm:spPr/>
      <dgm:t>
        <a:bodyPr/>
        <a:lstStyle/>
        <a:p>
          <a:endParaRPr lang="en-US"/>
        </a:p>
      </dgm:t>
    </dgm:pt>
    <dgm:pt modelId="{6A50BA6A-63EE-DF4E-A2F3-FBF2B39FC45B}">
      <dgm:prSet/>
      <dgm:spPr>
        <a:solidFill>
          <a:schemeClr val="lt1">
            <a:hueOff val="0"/>
            <a:satOff val="0"/>
            <a:lumOff val="0"/>
          </a:schemeClr>
        </a:solidFill>
      </dgm:spPr>
      <dgm:t>
        <a:bodyPr/>
        <a:lstStyle/>
        <a:p>
          <a:pPr rtl="0"/>
          <a:r>
            <a:rPr lang="en-US" b="1" dirty="0">
              <a:solidFill>
                <a:srgbClr val="000000"/>
              </a:solidFill>
            </a:rPr>
            <a:t>Beef</a:t>
          </a:r>
        </a:p>
        <a:p>
          <a:pPr rtl="0"/>
          <a:r>
            <a:rPr lang="en-US" b="1" dirty="0">
              <a:solidFill>
                <a:srgbClr val="000000"/>
              </a:solidFill>
            </a:rPr>
            <a:t>Dairy</a:t>
          </a:r>
        </a:p>
        <a:p>
          <a:pPr rtl="0"/>
          <a:r>
            <a:rPr lang="en-US" b="1" dirty="0">
              <a:solidFill>
                <a:srgbClr val="000000"/>
              </a:solidFill>
            </a:rPr>
            <a:t>Pork</a:t>
          </a:r>
        </a:p>
        <a:p>
          <a:pPr rtl="0"/>
          <a:r>
            <a:rPr lang="en-US" b="1" dirty="0">
              <a:solidFill>
                <a:srgbClr val="000000"/>
              </a:solidFill>
            </a:rPr>
            <a:t>Poultry</a:t>
          </a:r>
        </a:p>
        <a:p>
          <a:pPr rtl="0"/>
          <a:r>
            <a:rPr lang="en-US" b="1" dirty="0" err="1">
              <a:solidFill>
                <a:srgbClr val="000000"/>
              </a:solidFill>
            </a:rPr>
            <a:t>SheepGoa</a:t>
          </a:r>
          <a:r>
            <a:rPr lang="en-US" dirty="0" err="1">
              <a:solidFill>
                <a:srgbClr val="000000"/>
              </a:solidFill>
            </a:rPr>
            <a:t>t</a:t>
          </a:r>
          <a:endParaRPr lang="en-US" dirty="0">
            <a:solidFill>
              <a:srgbClr val="000000"/>
            </a:solidFill>
          </a:endParaRPr>
        </a:p>
      </dgm:t>
    </dgm:pt>
    <dgm:pt modelId="{FA84320E-FDA4-F447-B7AC-249764CE6BAC}" type="parTrans" cxnId="{EEB67809-93E2-0244-8545-2AF3A10935E1}">
      <dgm:prSet/>
      <dgm:spPr>
        <a:ln w="38100"/>
      </dgm:spPr>
      <dgm:t>
        <a:bodyPr/>
        <a:lstStyle/>
        <a:p>
          <a:endParaRPr lang="en-US"/>
        </a:p>
      </dgm:t>
    </dgm:pt>
    <dgm:pt modelId="{5525FDFA-A34F-F74D-8A0A-D85CABB6739D}" type="sibTrans" cxnId="{EEB67809-93E2-0244-8545-2AF3A10935E1}">
      <dgm:prSet/>
      <dgm:spPr/>
      <dgm:t>
        <a:bodyPr/>
        <a:lstStyle/>
        <a:p>
          <a:endParaRPr lang="en-US"/>
        </a:p>
      </dgm:t>
    </dgm:pt>
    <dgm:pt modelId="{5A5BC212-4844-4B49-BB31-E7A43D00118C}" type="pres">
      <dgm:prSet presAssocID="{EB2A8C31-61B4-5B44-BF23-BC0A031AC67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6C085B9-3698-0449-BFA2-44E984E0B6CF}" type="pres">
      <dgm:prSet presAssocID="{C54EE76F-2E90-9B4C-B7A8-ABBD7E1B7286}" presName="hierRoot1" presStyleCnt="0"/>
      <dgm:spPr/>
    </dgm:pt>
    <dgm:pt modelId="{FEEE582B-18E1-4244-9AA9-F5571D491EC9}" type="pres">
      <dgm:prSet presAssocID="{C54EE76F-2E90-9B4C-B7A8-ABBD7E1B7286}" presName="composite" presStyleCnt="0"/>
      <dgm:spPr/>
    </dgm:pt>
    <dgm:pt modelId="{568096FA-4DD0-2D48-809A-C4D8F39A89E1}" type="pres">
      <dgm:prSet presAssocID="{C54EE76F-2E90-9B4C-B7A8-ABBD7E1B7286}" presName="background" presStyleLbl="node0" presStyleIdx="0" presStyleCnt="1"/>
      <dgm:spPr>
        <a:noFill/>
        <a:ln>
          <a:noFill/>
        </a:ln>
      </dgm:spPr>
    </dgm:pt>
    <dgm:pt modelId="{E0DA408B-46D1-9141-BAFD-0F1EF40A982B}" type="pres">
      <dgm:prSet presAssocID="{C54EE76F-2E90-9B4C-B7A8-ABBD7E1B7286}" presName="text" presStyleLbl="fgAcc0" presStyleIdx="0" presStyleCnt="1">
        <dgm:presLayoutVars>
          <dgm:chPref val="3"/>
        </dgm:presLayoutVars>
      </dgm:prSet>
      <dgm:spPr/>
    </dgm:pt>
    <dgm:pt modelId="{4C89E3CC-639B-D34B-864C-626ABECE77E2}" type="pres">
      <dgm:prSet presAssocID="{C54EE76F-2E90-9B4C-B7A8-ABBD7E1B7286}" presName="hierChild2" presStyleCnt="0"/>
      <dgm:spPr/>
    </dgm:pt>
    <dgm:pt modelId="{35103870-F61F-FF44-A413-DF1BEE9EBFFA}" type="pres">
      <dgm:prSet presAssocID="{DC8241FD-33B8-004B-996B-C919B73EEDE7}" presName="Name10" presStyleLbl="parChTrans1D2" presStyleIdx="0" presStyleCnt="2"/>
      <dgm:spPr/>
    </dgm:pt>
    <dgm:pt modelId="{739556B1-550E-2C44-AFD2-FCECE193416A}" type="pres">
      <dgm:prSet presAssocID="{50B9EC25-9FBE-4741-A94E-0CBD3E028BD8}" presName="hierRoot2" presStyleCnt="0"/>
      <dgm:spPr/>
    </dgm:pt>
    <dgm:pt modelId="{6982ADA9-D8FC-DB41-B5AB-E9540CB8A455}" type="pres">
      <dgm:prSet presAssocID="{50B9EC25-9FBE-4741-A94E-0CBD3E028BD8}" presName="composite2" presStyleCnt="0"/>
      <dgm:spPr/>
    </dgm:pt>
    <dgm:pt modelId="{A450B8B8-53A1-E64B-B838-501B84754EDF}" type="pres">
      <dgm:prSet presAssocID="{50B9EC25-9FBE-4741-A94E-0CBD3E028BD8}" presName="background2" presStyleLbl="asst1" presStyleIdx="0" presStyleCnt="5"/>
      <dgm:spPr>
        <a:noFill/>
        <a:ln>
          <a:noFill/>
        </a:ln>
      </dgm:spPr>
    </dgm:pt>
    <dgm:pt modelId="{428100ED-3CE1-8641-A2DB-B3B8AD330E75}" type="pres">
      <dgm:prSet presAssocID="{50B9EC25-9FBE-4741-A94E-0CBD3E028BD8}" presName="text2" presStyleLbl="fgAcc2" presStyleIdx="0" presStyleCnt="2">
        <dgm:presLayoutVars>
          <dgm:chPref val="3"/>
        </dgm:presLayoutVars>
      </dgm:prSet>
      <dgm:spPr/>
    </dgm:pt>
    <dgm:pt modelId="{85141233-F5C3-5C4F-A3DE-1A8AB862BE31}" type="pres">
      <dgm:prSet presAssocID="{50B9EC25-9FBE-4741-A94E-0CBD3E028BD8}" presName="hierChild3" presStyleCnt="0"/>
      <dgm:spPr/>
    </dgm:pt>
    <dgm:pt modelId="{E3E6B3F5-6566-6544-8A1E-D1F3C97E9C3B}" type="pres">
      <dgm:prSet presAssocID="{E8CE0E58-3E3B-E04E-91DF-0BD164E7A2F8}" presName="Name17" presStyleLbl="parChTrans1D3" presStyleIdx="0" presStyleCnt="6"/>
      <dgm:spPr/>
    </dgm:pt>
    <dgm:pt modelId="{F1960413-796C-AB4E-B793-567A5FB65430}" type="pres">
      <dgm:prSet presAssocID="{76A4FC42-A013-D446-B679-B7CAAE5BCF0C}" presName="hierRoot3" presStyleCnt="0"/>
      <dgm:spPr/>
    </dgm:pt>
    <dgm:pt modelId="{0D6DAE0E-D80D-484F-A723-51375DD097C9}" type="pres">
      <dgm:prSet presAssocID="{76A4FC42-A013-D446-B679-B7CAAE5BCF0C}" presName="composite3" presStyleCnt="0"/>
      <dgm:spPr/>
    </dgm:pt>
    <dgm:pt modelId="{618CCA8E-7D8F-204D-925F-111CA1B55698}" type="pres">
      <dgm:prSet presAssocID="{76A4FC42-A013-D446-B679-B7CAAE5BCF0C}" presName="background3" presStyleLbl="asst1" presStyleIdx="1" presStyleCnt="5"/>
      <dgm:spPr>
        <a:noFill/>
        <a:ln>
          <a:noFill/>
        </a:ln>
      </dgm:spPr>
    </dgm:pt>
    <dgm:pt modelId="{55038FBA-0520-9E4B-8D0B-F7959A731D1C}" type="pres">
      <dgm:prSet presAssocID="{76A4FC42-A013-D446-B679-B7CAAE5BCF0C}" presName="text3" presStyleLbl="fgAcc3" presStyleIdx="0" presStyleCnt="6">
        <dgm:presLayoutVars>
          <dgm:chPref val="3"/>
        </dgm:presLayoutVars>
      </dgm:prSet>
      <dgm:spPr/>
    </dgm:pt>
    <dgm:pt modelId="{4F993443-E7B1-D447-8BB5-DDDEBC714956}" type="pres">
      <dgm:prSet presAssocID="{76A4FC42-A013-D446-B679-B7CAAE5BCF0C}" presName="hierChild4" presStyleCnt="0"/>
      <dgm:spPr/>
    </dgm:pt>
    <dgm:pt modelId="{A98E7D7B-7ECB-A04A-A428-71511CBE7950}" type="pres">
      <dgm:prSet presAssocID="{F7C53ED1-15CB-CF42-A82C-9E0F47D139A8}" presName="Name17" presStyleLbl="parChTrans1D3" presStyleIdx="1" presStyleCnt="6"/>
      <dgm:spPr/>
    </dgm:pt>
    <dgm:pt modelId="{E3A86F0F-FF54-3946-A487-77B83395B12C}" type="pres">
      <dgm:prSet presAssocID="{7129A065-37F1-614E-8A9F-F0DA03CE07F8}" presName="hierRoot3" presStyleCnt="0"/>
      <dgm:spPr/>
    </dgm:pt>
    <dgm:pt modelId="{A50EBC3E-6FDC-5940-8479-15A1B05B2A5A}" type="pres">
      <dgm:prSet presAssocID="{7129A065-37F1-614E-8A9F-F0DA03CE07F8}" presName="composite3" presStyleCnt="0"/>
      <dgm:spPr/>
    </dgm:pt>
    <dgm:pt modelId="{0ED65E7C-3C6F-AF4A-809E-E3D76C040049}" type="pres">
      <dgm:prSet presAssocID="{7129A065-37F1-614E-8A9F-F0DA03CE07F8}" presName="background3" presStyleLbl="asst1" presStyleIdx="2" presStyleCnt="5"/>
      <dgm:spPr>
        <a:noFill/>
        <a:ln>
          <a:noFill/>
        </a:ln>
      </dgm:spPr>
    </dgm:pt>
    <dgm:pt modelId="{E8857309-FB37-CF43-AA52-EA54C1C89595}" type="pres">
      <dgm:prSet presAssocID="{7129A065-37F1-614E-8A9F-F0DA03CE07F8}" presName="text3" presStyleLbl="fgAcc3" presStyleIdx="1" presStyleCnt="6">
        <dgm:presLayoutVars>
          <dgm:chPref val="3"/>
        </dgm:presLayoutVars>
      </dgm:prSet>
      <dgm:spPr/>
    </dgm:pt>
    <dgm:pt modelId="{B094EDC5-2A66-7E49-8724-D76E1A80E667}" type="pres">
      <dgm:prSet presAssocID="{7129A065-37F1-614E-8A9F-F0DA03CE07F8}" presName="hierChild4" presStyleCnt="0"/>
      <dgm:spPr/>
    </dgm:pt>
    <dgm:pt modelId="{67AEBB3E-DF8E-1446-A426-1DC8B893ABCA}" type="pres">
      <dgm:prSet presAssocID="{A8409846-20B8-9949-B6F9-2F2905ADB03A}" presName="Name23" presStyleLbl="parChTrans1D4" presStyleIdx="0" presStyleCnt="5"/>
      <dgm:spPr/>
    </dgm:pt>
    <dgm:pt modelId="{A9C0EEA0-8C75-0F47-9EEA-6A916EBCA7AB}" type="pres">
      <dgm:prSet presAssocID="{85448AE5-83BA-A149-B0C6-F94F4B9EF063}" presName="hierRoot4" presStyleCnt="0"/>
      <dgm:spPr/>
    </dgm:pt>
    <dgm:pt modelId="{6D15EEBE-D996-2A47-8A0B-EFC0FE3226DC}" type="pres">
      <dgm:prSet presAssocID="{85448AE5-83BA-A149-B0C6-F94F4B9EF063}" presName="composite4" presStyleCnt="0"/>
      <dgm:spPr/>
    </dgm:pt>
    <dgm:pt modelId="{D2F3E953-21E5-774F-9760-7D8D08BC102F}" type="pres">
      <dgm:prSet presAssocID="{85448AE5-83BA-A149-B0C6-F94F4B9EF063}" presName="background4" presStyleLbl="node4" presStyleIdx="0" presStyleCnt="5"/>
      <dgm:spPr>
        <a:noFill/>
        <a:ln>
          <a:noFill/>
        </a:ln>
      </dgm:spPr>
    </dgm:pt>
    <dgm:pt modelId="{EA838A25-E49F-4E4A-A223-BD34334AB232}" type="pres">
      <dgm:prSet presAssocID="{85448AE5-83BA-A149-B0C6-F94F4B9EF063}" presName="text4" presStyleLbl="fgAcc4" presStyleIdx="0" presStyleCnt="5" custScaleY="250893">
        <dgm:presLayoutVars>
          <dgm:chPref val="3"/>
        </dgm:presLayoutVars>
      </dgm:prSet>
      <dgm:spPr/>
    </dgm:pt>
    <dgm:pt modelId="{4CA5CA9B-996D-0240-B8F5-089B957CF929}" type="pres">
      <dgm:prSet presAssocID="{85448AE5-83BA-A149-B0C6-F94F4B9EF063}" presName="hierChild5" presStyleCnt="0"/>
      <dgm:spPr/>
    </dgm:pt>
    <dgm:pt modelId="{0DFEED71-6775-5448-AB89-52176D24A1EF}" type="pres">
      <dgm:prSet presAssocID="{0AA95C1B-2B7A-6345-B69F-51E6105926CE}" presName="Name23" presStyleLbl="parChTrans1D4" presStyleIdx="1" presStyleCnt="5"/>
      <dgm:spPr/>
    </dgm:pt>
    <dgm:pt modelId="{18299BCD-0425-FF40-89CF-3D53D5A194DA}" type="pres">
      <dgm:prSet presAssocID="{9568A2CD-EFB8-D84D-BADA-2165E037411B}" presName="hierRoot4" presStyleCnt="0"/>
      <dgm:spPr/>
    </dgm:pt>
    <dgm:pt modelId="{88AB0395-58A0-574E-8536-922B3D6E8AE8}" type="pres">
      <dgm:prSet presAssocID="{9568A2CD-EFB8-D84D-BADA-2165E037411B}" presName="composite4" presStyleCnt="0"/>
      <dgm:spPr/>
    </dgm:pt>
    <dgm:pt modelId="{22225D92-6688-5B47-B3F1-180A4C5644B8}" type="pres">
      <dgm:prSet presAssocID="{9568A2CD-EFB8-D84D-BADA-2165E037411B}" presName="background4" presStyleLbl="node4" presStyleIdx="1" presStyleCnt="5"/>
      <dgm:spPr>
        <a:noFill/>
        <a:ln>
          <a:noFill/>
        </a:ln>
      </dgm:spPr>
    </dgm:pt>
    <dgm:pt modelId="{CDFCE63B-8AC8-D649-89D7-7467B505CC6C}" type="pres">
      <dgm:prSet presAssocID="{9568A2CD-EFB8-D84D-BADA-2165E037411B}" presName="text4" presStyleLbl="fgAcc4" presStyleIdx="1" presStyleCnt="5" custScaleY="126329">
        <dgm:presLayoutVars>
          <dgm:chPref val="3"/>
        </dgm:presLayoutVars>
      </dgm:prSet>
      <dgm:spPr/>
    </dgm:pt>
    <dgm:pt modelId="{5C75F992-39DB-4046-8B8F-DA47450F7B42}" type="pres">
      <dgm:prSet presAssocID="{9568A2CD-EFB8-D84D-BADA-2165E037411B}" presName="hierChild5" presStyleCnt="0"/>
      <dgm:spPr/>
    </dgm:pt>
    <dgm:pt modelId="{3E1D1DF4-3D78-8440-A055-041938DEB5B0}" type="pres">
      <dgm:prSet presAssocID="{E1AA083A-BBE8-B44E-BAD0-0A01730A3D96}" presName="Name17" presStyleLbl="parChTrans1D3" presStyleIdx="2" presStyleCnt="6"/>
      <dgm:spPr/>
    </dgm:pt>
    <dgm:pt modelId="{3F6B6D51-E4AA-5846-8830-F2504FE023DF}" type="pres">
      <dgm:prSet presAssocID="{4DFAE8A3-8A3F-B34C-A8D2-9BD1D3B31F23}" presName="hierRoot3" presStyleCnt="0"/>
      <dgm:spPr/>
    </dgm:pt>
    <dgm:pt modelId="{618E7708-5D6D-3447-9108-B76D0E4FB177}" type="pres">
      <dgm:prSet presAssocID="{4DFAE8A3-8A3F-B34C-A8D2-9BD1D3B31F23}" presName="composite3" presStyleCnt="0"/>
      <dgm:spPr/>
    </dgm:pt>
    <dgm:pt modelId="{744AD342-9012-B04A-915B-61D180C18E6D}" type="pres">
      <dgm:prSet presAssocID="{4DFAE8A3-8A3F-B34C-A8D2-9BD1D3B31F23}" presName="background3" presStyleLbl="asst1" presStyleIdx="3" presStyleCnt="5"/>
      <dgm:spPr>
        <a:noFill/>
        <a:ln>
          <a:noFill/>
        </a:ln>
      </dgm:spPr>
    </dgm:pt>
    <dgm:pt modelId="{CA304F50-97AA-A549-8472-314473FB9653}" type="pres">
      <dgm:prSet presAssocID="{4DFAE8A3-8A3F-B34C-A8D2-9BD1D3B31F23}" presName="text3" presStyleLbl="fgAcc3" presStyleIdx="2" presStyleCnt="6">
        <dgm:presLayoutVars>
          <dgm:chPref val="3"/>
        </dgm:presLayoutVars>
      </dgm:prSet>
      <dgm:spPr/>
    </dgm:pt>
    <dgm:pt modelId="{2A318C65-87B8-0849-AA44-0249655AD102}" type="pres">
      <dgm:prSet presAssocID="{4DFAE8A3-8A3F-B34C-A8D2-9BD1D3B31F23}" presName="hierChild4" presStyleCnt="0"/>
      <dgm:spPr/>
    </dgm:pt>
    <dgm:pt modelId="{7B7A5101-B97D-C146-944C-7A193153479D}" type="pres">
      <dgm:prSet presAssocID="{207716B1-E837-5F46-A398-E102C9B6E842}" presName="Name23" presStyleLbl="parChTrans1D4" presStyleIdx="2" presStyleCnt="5"/>
      <dgm:spPr/>
    </dgm:pt>
    <dgm:pt modelId="{471B3A75-3212-D54C-93F3-1CCB61DB5D36}" type="pres">
      <dgm:prSet presAssocID="{705A9A45-CC61-3D47-8274-7B0C9661CD31}" presName="hierRoot4" presStyleCnt="0"/>
      <dgm:spPr/>
    </dgm:pt>
    <dgm:pt modelId="{ED47778F-2A3B-174B-845E-3577ECFA6DEE}" type="pres">
      <dgm:prSet presAssocID="{705A9A45-CC61-3D47-8274-7B0C9661CD31}" presName="composite4" presStyleCnt="0"/>
      <dgm:spPr/>
    </dgm:pt>
    <dgm:pt modelId="{4940BBEE-70FE-3B42-92FF-B7E528482047}" type="pres">
      <dgm:prSet presAssocID="{705A9A45-CC61-3D47-8274-7B0C9661CD31}" presName="background4" presStyleLbl="node4" presStyleIdx="2" presStyleCnt="5"/>
      <dgm:spPr>
        <a:noFill/>
        <a:ln>
          <a:noFill/>
        </a:ln>
      </dgm:spPr>
    </dgm:pt>
    <dgm:pt modelId="{0B2A2983-96C7-2D4A-9E2E-0C0C429758EB}" type="pres">
      <dgm:prSet presAssocID="{705A9A45-CC61-3D47-8274-7B0C9661CD31}" presName="text4" presStyleLbl="fgAcc4" presStyleIdx="2" presStyleCnt="5" custScaleY="162721">
        <dgm:presLayoutVars>
          <dgm:chPref val="3"/>
        </dgm:presLayoutVars>
      </dgm:prSet>
      <dgm:spPr/>
    </dgm:pt>
    <dgm:pt modelId="{25CA6C18-0209-8D4A-A9D8-0620C41D9559}" type="pres">
      <dgm:prSet presAssocID="{705A9A45-CC61-3D47-8274-7B0C9661CD31}" presName="hierChild5" presStyleCnt="0"/>
      <dgm:spPr/>
    </dgm:pt>
    <dgm:pt modelId="{970539BA-FDE0-A141-8081-0B7921DB7C5B}" type="pres">
      <dgm:prSet presAssocID="{B316231E-0430-864E-A500-EEDDDAB58A5E}" presName="Name17" presStyleLbl="parChTrans1D3" presStyleIdx="3" presStyleCnt="6"/>
      <dgm:spPr/>
    </dgm:pt>
    <dgm:pt modelId="{D3147AF4-3810-D24E-8457-D8653019845E}" type="pres">
      <dgm:prSet presAssocID="{B377F642-8F58-0A49-A378-1D04205DBBF1}" presName="hierRoot3" presStyleCnt="0"/>
      <dgm:spPr/>
    </dgm:pt>
    <dgm:pt modelId="{230C0907-3A8C-BB4B-8507-EE947EE88C82}" type="pres">
      <dgm:prSet presAssocID="{B377F642-8F58-0A49-A378-1D04205DBBF1}" presName="composite3" presStyleCnt="0"/>
      <dgm:spPr/>
    </dgm:pt>
    <dgm:pt modelId="{488AE0F6-3F2B-F648-B1E0-7932E08EB3B3}" type="pres">
      <dgm:prSet presAssocID="{B377F642-8F58-0A49-A378-1D04205DBBF1}" presName="background3" presStyleLbl="node3" presStyleIdx="0" presStyleCnt="3"/>
      <dgm:spPr>
        <a:noFill/>
        <a:ln>
          <a:noFill/>
        </a:ln>
      </dgm:spPr>
    </dgm:pt>
    <dgm:pt modelId="{32DBC347-3CB6-DD4C-BA4E-C644EEF1D19B}" type="pres">
      <dgm:prSet presAssocID="{B377F642-8F58-0A49-A378-1D04205DBBF1}" presName="text3" presStyleLbl="fgAcc3" presStyleIdx="3" presStyleCnt="6">
        <dgm:presLayoutVars>
          <dgm:chPref val="3"/>
        </dgm:presLayoutVars>
      </dgm:prSet>
      <dgm:spPr/>
    </dgm:pt>
    <dgm:pt modelId="{C3700DF8-7D15-4848-B62F-6BDC1D1E69B7}" type="pres">
      <dgm:prSet presAssocID="{B377F642-8F58-0A49-A378-1D04205DBBF1}" presName="hierChild4" presStyleCnt="0"/>
      <dgm:spPr/>
    </dgm:pt>
    <dgm:pt modelId="{2DA345AC-6362-114C-8EA8-C4677950A120}" type="pres">
      <dgm:prSet presAssocID="{246244A3-21F7-2447-B713-D62A46F95341}" presName="Name10" presStyleLbl="parChTrans1D2" presStyleIdx="1" presStyleCnt="2"/>
      <dgm:spPr/>
    </dgm:pt>
    <dgm:pt modelId="{3121C1CA-B638-A847-BFC1-EF5F2A681420}" type="pres">
      <dgm:prSet presAssocID="{4BDBDBC5-57F2-8544-A155-3DFD9B4FBE41}" presName="hierRoot2" presStyleCnt="0"/>
      <dgm:spPr/>
    </dgm:pt>
    <dgm:pt modelId="{55A3FD02-32DA-E846-B0CB-577DA552887B}" type="pres">
      <dgm:prSet presAssocID="{4BDBDBC5-57F2-8544-A155-3DFD9B4FBE41}" presName="composite2" presStyleCnt="0"/>
      <dgm:spPr/>
    </dgm:pt>
    <dgm:pt modelId="{7A421468-CF5E-5E41-8974-394C43CAA245}" type="pres">
      <dgm:prSet presAssocID="{4BDBDBC5-57F2-8544-A155-3DFD9B4FBE41}" presName="background2" presStyleLbl="asst1" presStyleIdx="4" presStyleCnt="5"/>
      <dgm:spPr>
        <a:noFill/>
        <a:ln>
          <a:noFill/>
        </a:ln>
      </dgm:spPr>
    </dgm:pt>
    <dgm:pt modelId="{3DD0E8FD-F41F-6846-B843-BF8DE636602D}" type="pres">
      <dgm:prSet presAssocID="{4BDBDBC5-57F2-8544-A155-3DFD9B4FBE41}" presName="text2" presStyleLbl="fgAcc2" presStyleIdx="1" presStyleCnt="2">
        <dgm:presLayoutVars>
          <dgm:chPref val="3"/>
        </dgm:presLayoutVars>
      </dgm:prSet>
      <dgm:spPr/>
    </dgm:pt>
    <dgm:pt modelId="{9B6C7AB9-7F01-3640-9FF3-9ADF43C8D416}" type="pres">
      <dgm:prSet presAssocID="{4BDBDBC5-57F2-8544-A155-3DFD9B4FBE41}" presName="hierChild3" presStyleCnt="0"/>
      <dgm:spPr/>
    </dgm:pt>
    <dgm:pt modelId="{25FA8FEE-7520-8F40-8CE7-4AEFCA7CC48A}" type="pres">
      <dgm:prSet presAssocID="{C739946D-0742-3B44-A304-6E3D2B2C6922}" presName="Name17" presStyleLbl="parChTrans1D3" presStyleIdx="4" presStyleCnt="6"/>
      <dgm:spPr/>
    </dgm:pt>
    <dgm:pt modelId="{B4513392-3EF9-FA43-A5E7-A05C2271EDFF}" type="pres">
      <dgm:prSet presAssocID="{1564E0EB-F8A9-F649-9F7B-B9521AD5D181}" presName="hierRoot3" presStyleCnt="0"/>
      <dgm:spPr/>
    </dgm:pt>
    <dgm:pt modelId="{1A94B936-308D-5043-8110-BC8E821D6A3D}" type="pres">
      <dgm:prSet presAssocID="{1564E0EB-F8A9-F649-9F7B-B9521AD5D181}" presName="composite3" presStyleCnt="0"/>
      <dgm:spPr/>
    </dgm:pt>
    <dgm:pt modelId="{8698AE13-FCB2-D442-B4C6-5003037652A8}" type="pres">
      <dgm:prSet presAssocID="{1564E0EB-F8A9-F649-9F7B-B9521AD5D181}" presName="background3" presStyleLbl="node3" presStyleIdx="1" presStyleCnt="3"/>
      <dgm:spPr>
        <a:noFill/>
        <a:ln>
          <a:noFill/>
        </a:ln>
      </dgm:spPr>
    </dgm:pt>
    <dgm:pt modelId="{3E50B0A2-350A-C54E-B164-567676519322}" type="pres">
      <dgm:prSet presAssocID="{1564E0EB-F8A9-F649-9F7B-B9521AD5D181}" presName="text3" presStyleLbl="fgAcc3" presStyleIdx="4" presStyleCnt="6">
        <dgm:presLayoutVars>
          <dgm:chPref val="3"/>
        </dgm:presLayoutVars>
      </dgm:prSet>
      <dgm:spPr/>
    </dgm:pt>
    <dgm:pt modelId="{099FD155-8B82-0F42-A966-D96807032684}" type="pres">
      <dgm:prSet presAssocID="{1564E0EB-F8A9-F649-9F7B-B9521AD5D181}" presName="hierChild4" presStyleCnt="0"/>
      <dgm:spPr/>
    </dgm:pt>
    <dgm:pt modelId="{1C83E1BD-EBB7-B446-8CDE-64A0EEA4D59A}" type="pres">
      <dgm:prSet presAssocID="{5EACCA52-AB45-864B-8BA3-1F47952922F0}" presName="Name23" presStyleLbl="parChTrans1D4" presStyleIdx="3" presStyleCnt="5"/>
      <dgm:spPr/>
    </dgm:pt>
    <dgm:pt modelId="{A6E45B95-2C62-3045-9C42-3A423E83B735}" type="pres">
      <dgm:prSet presAssocID="{C311683A-9EEE-D446-8E6E-81E0FE51B15F}" presName="hierRoot4" presStyleCnt="0"/>
      <dgm:spPr/>
    </dgm:pt>
    <dgm:pt modelId="{4270F735-B0F0-704D-855C-54CBD9F6F3FA}" type="pres">
      <dgm:prSet presAssocID="{C311683A-9EEE-D446-8E6E-81E0FE51B15F}" presName="composite4" presStyleCnt="0"/>
      <dgm:spPr/>
    </dgm:pt>
    <dgm:pt modelId="{1E8F387B-68FD-A74B-B75F-F9CB03AE75D1}" type="pres">
      <dgm:prSet presAssocID="{C311683A-9EEE-D446-8E6E-81E0FE51B15F}" presName="background4" presStyleLbl="node4" presStyleIdx="3" presStyleCnt="5"/>
      <dgm:spPr>
        <a:noFill/>
        <a:ln>
          <a:noFill/>
        </a:ln>
      </dgm:spPr>
    </dgm:pt>
    <dgm:pt modelId="{7C65EC4F-97D0-8E46-9EF9-32DF5FC7B5D3}" type="pres">
      <dgm:prSet presAssocID="{C311683A-9EEE-D446-8E6E-81E0FE51B15F}" presName="text4" presStyleLbl="fgAcc4" presStyleIdx="3" presStyleCnt="5" custScaleY="442398">
        <dgm:presLayoutVars>
          <dgm:chPref val="3"/>
        </dgm:presLayoutVars>
      </dgm:prSet>
      <dgm:spPr/>
    </dgm:pt>
    <dgm:pt modelId="{17317173-03DC-BF4B-9D41-FA1C1A4110D9}" type="pres">
      <dgm:prSet presAssocID="{C311683A-9EEE-D446-8E6E-81E0FE51B15F}" presName="hierChild5" presStyleCnt="0"/>
      <dgm:spPr/>
    </dgm:pt>
    <dgm:pt modelId="{3C145CE5-3ECA-C947-AB9D-17A8384817E1}" type="pres">
      <dgm:prSet presAssocID="{4357E074-18CC-5348-8A84-4CCAF6C3DE28}" presName="Name17" presStyleLbl="parChTrans1D3" presStyleIdx="5" presStyleCnt="6"/>
      <dgm:spPr/>
    </dgm:pt>
    <dgm:pt modelId="{A8DE9F31-C118-924F-899D-45881CFF857F}" type="pres">
      <dgm:prSet presAssocID="{A01D9B9D-9A53-D54B-A6A6-C4F5847DD1C6}" presName="hierRoot3" presStyleCnt="0"/>
      <dgm:spPr/>
    </dgm:pt>
    <dgm:pt modelId="{DC4A7E23-82CA-544E-8FA4-09A3AA8EC0C4}" type="pres">
      <dgm:prSet presAssocID="{A01D9B9D-9A53-D54B-A6A6-C4F5847DD1C6}" presName="composite3" presStyleCnt="0"/>
      <dgm:spPr/>
    </dgm:pt>
    <dgm:pt modelId="{88006004-1051-0048-B32A-F87B61683692}" type="pres">
      <dgm:prSet presAssocID="{A01D9B9D-9A53-D54B-A6A6-C4F5847DD1C6}" presName="background3" presStyleLbl="node3" presStyleIdx="2" presStyleCnt="3"/>
      <dgm:spPr>
        <a:noFill/>
        <a:ln>
          <a:noFill/>
        </a:ln>
      </dgm:spPr>
    </dgm:pt>
    <dgm:pt modelId="{074752C3-5B71-284F-8741-F58E73C6202C}" type="pres">
      <dgm:prSet presAssocID="{A01D9B9D-9A53-D54B-A6A6-C4F5847DD1C6}" presName="text3" presStyleLbl="fgAcc3" presStyleIdx="5" presStyleCnt="6">
        <dgm:presLayoutVars>
          <dgm:chPref val="3"/>
        </dgm:presLayoutVars>
      </dgm:prSet>
      <dgm:spPr/>
    </dgm:pt>
    <dgm:pt modelId="{83B9A8D1-0749-8643-9C05-D02B1676FF39}" type="pres">
      <dgm:prSet presAssocID="{A01D9B9D-9A53-D54B-A6A6-C4F5847DD1C6}" presName="hierChild4" presStyleCnt="0"/>
      <dgm:spPr/>
    </dgm:pt>
    <dgm:pt modelId="{CB403DED-4401-194B-BEA3-9A46A4A8DF95}" type="pres">
      <dgm:prSet presAssocID="{FA84320E-FDA4-F447-B7AC-249764CE6BAC}" presName="Name23" presStyleLbl="parChTrans1D4" presStyleIdx="4" presStyleCnt="5"/>
      <dgm:spPr/>
    </dgm:pt>
    <dgm:pt modelId="{B79D08E7-A5D3-6240-A60E-7375E2AF26BC}" type="pres">
      <dgm:prSet presAssocID="{6A50BA6A-63EE-DF4E-A2F3-FBF2B39FC45B}" presName="hierRoot4" presStyleCnt="0"/>
      <dgm:spPr/>
    </dgm:pt>
    <dgm:pt modelId="{5BCC6F3F-81C9-4941-A750-2F0906B70EE7}" type="pres">
      <dgm:prSet presAssocID="{6A50BA6A-63EE-DF4E-A2F3-FBF2B39FC45B}" presName="composite4" presStyleCnt="0"/>
      <dgm:spPr/>
    </dgm:pt>
    <dgm:pt modelId="{118E69DF-51A2-F04A-9F6A-07D54E3B19C4}" type="pres">
      <dgm:prSet presAssocID="{6A50BA6A-63EE-DF4E-A2F3-FBF2B39FC45B}" presName="background4" presStyleLbl="node4" presStyleIdx="4" presStyleCnt="5"/>
      <dgm:spPr>
        <a:noFill/>
        <a:ln>
          <a:noFill/>
        </a:ln>
      </dgm:spPr>
    </dgm:pt>
    <dgm:pt modelId="{278A7A51-2D0A-624F-A76C-7429783108D9}" type="pres">
      <dgm:prSet presAssocID="{6A50BA6A-63EE-DF4E-A2F3-FBF2B39FC45B}" presName="text4" presStyleLbl="fgAcc4" presStyleIdx="4" presStyleCnt="5" custScaleY="127969">
        <dgm:presLayoutVars>
          <dgm:chPref val="3"/>
        </dgm:presLayoutVars>
      </dgm:prSet>
      <dgm:spPr/>
    </dgm:pt>
    <dgm:pt modelId="{C42959A6-6130-CA4E-9FEA-15259D585D73}" type="pres">
      <dgm:prSet presAssocID="{6A50BA6A-63EE-DF4E-A2F3-FBF2B39FC45B}" presName="hierChild5" presStyleCnt="0"/>
      <dgm:spPr/>
    </dgm:pt>
  </dgm:ptLst>
  <dgm:cxnLst>
    <dgm:cxn modelId="{983D3203-1E8A-064A-99EB-B1383CE31C8F}" type="presOf" srcId="{F7C53ED1-15CB-CF42-A82C-9E0F47D139A8}" destId="{A98E7D7B-7ECB-A04A-A428-71511CBE7950}" srcOrd="0" destOrd="0" presId="urn:microsoft.com/office/officeart/2005/8/layout/hierarchy1"/>
    <dgm:cxn modelId="{4DB20204-AEFD-6B42-8551-E40A8B8FE416}" type="presOf" srcId="{5EACCA52-AB45-864B-8BA3-1F47952922F0}" destId="{1C83E1BD-EBB7-B446-8CDE-64A0EEA4D59A}" srcOrd="0" destOrd="0" presId="urn:microsoft.com/office/officeart/2005/8/layout/hierarchy1"/>
    <dgm:cxn modelId="{EEB67809-93E2-0244-8545-2AF3A10935E1}" srcId="{A01D9B9D-9A53-D54B-A6A6-C4F5847DD1C6}" destId="{6A50BA6A-63EE-DF4E-A2F3-FBF2B39FC45B}" srcOrd="0" destOrd="0" parTransId="{FA84320E-FDA4-F447-B7AC-249764CE6BAC}" sibTransId="{5525FDFA-A34F-F74D-8A0A-D85CABB6739D}"/>
    <dgm:cxn modelId="{54FE2610-8DA4-294D-87C7-F80F724C6693}" type="presOf" srcId="{76A4FC42-A013-D446-B679-B7CAAE5BCF0C}" destId="{55038FBA-0520-9E4B-8D0B-F7959A731D1C}" srcOrd="0" destOrd="0" presId="urn:microsoft.com/office/officeart/2005/8/layout/hierarchy1"/>
    <dgm:cxn modelId="{4C2C9611-632D-CB41-9289-78412B42FE1E}" srcId="{50B9EC25-9FBE-4741-A94E-0CBD3E028BD8}" destId="{B377F642-8F58-0A49-A378-1D04205DBBF1}" srcOrd="3" destOrd="0" parTransId="{B316231E-0430-864E-A500-EEDDDAB58A5E}" sibTransId="{AB673193-3693-CF41-9E41-F7A00CCBB081}"/>
    <dgm:cxn modelId="{B5EC5B13-1B01-4A49-9F44-B9EEBA157493}" type="presOf" srcId="{A8409846-20B8-9949-B6F9-2F2905ADB03A}" destId="{67AEBB3E-DF8E-1446-A426-1DC8B893ABCA}" srcOrd="0" destOrd="0" presId="urn:microsoft.com/office/officeart/2005/8/layout/hierarchy1"/>
    <dgm:cxn modelId="{A6D6AE13-7827-184B-BA88-BE3C59388C96}" type="presOf" srcId="{EB2A8C31-61B4-5B44-BF23-BC0A031AC677}" destId="{5A5BC212-4844-4B49-BB31-E7A43D00118C}" srcOrd="0" destOrd="0" presId="urn:microsoft.com/office/officeart/2005/8/layout/hierarchy1"/>
    <dgm:cxn modelId="{D37BCA19-142C-BF4C-A0B1-BFD6D93A13F6}" srcId="{7129A065-37F1-614E-8A9F-F0DA03CE07F8}" destId="{85448AE5-83BA-A149-B0C6-F94F4B9EF063}" srcOrd="0" destOrd="0" parTransId="{A8409846-20B8-9949-B6F9-2F2905ADB03A}" sibTransId="{0C56B6BB-9780-9645-BB1B-8D6D07152310}"/>
    <dgm:cxn modelId="{D57F281F-E209-6247-B17A-C8A6AC93B768}" type="presOf" srcId="{C54EE76F-2E90-9B4C-B7A8-ABBD7E1B7286}" destId="{E0DA408B-46D1-9141-BAFD-0F1EF40A982B}" srcOrd="0" destOrd="0" presId="urn:microsoft.com/office/officeart/2005/8/layout/hierarchy1"/>
    <dgm:cxn modelId="{37111221-6494-CA40-9918-F6E0A2BC3FF9}" type="presOf" srcId="{B316231E-0430-864E-A500-EEDDDAB58A5E}" destId="{970539BA-FDE0-A141-8081-0B7921DB7C5B}" srcOrd="0" destOrd="0" presId="urn:microsoft.com/office/officeart/2005/8/layout/hierarchy1"/>
    <dgm:cxn modelId="{D85FBE28-F913-EB4A-ABEF-BAF2ACD8DE77}" srcId="{50B9EC25-9FBE-4741-A94E-0CBD3E028BD8}" destId="{7129A065-37F1-614E-8A9F-F0DA03CE07F8}" srcOrd="1" destOrd="0" parTransId="{F7C53ED1-15CB-CF42-A82C-9E0F47D139A8}" sibTransId="{080EEFCB-D92B-1646-8DC2-062924D5336E}"/>
    <dgm:cxn modelId="{435BE62C-872D-0D4C-9452-96F2D167400A}" type="presOf" srcId="{246244A3-21F7-2447-B713-D62A46F95341}" destId="{2DA345AC-6362-114C-8EA8-C4677950A120}" srcOrd="0" destOrd="0" presId="urn:microsoft.com/office/officeart/2005/8/layout/hierarchy1"/>
    <dgm:cxn modelId="{A4262F33-8F69-554C-89E3-423A12109EBD}" type="presOf" srcId="{A01D9B9D-9A53-D54B-A6A6-C4F5847DD1C6}" destId="{074752C3-5B71-284F-8741-F58E73C6202C}" srcOrd="0" destOrd="0" presId="urn:microsoft.com/office/officeart/2005/8/layout/hierarchy1"/>
    <dgm:cxn modelId="{2B06EB33-506B-4C4F-816F-8C4A83CE2D6B}" type="presOf" srcId="{6A50BA6A-63EE-DF4E-A2F3-FBF2B39FC45B}" destId="{278A7A51-2D0A-624F-A76C-7429783108D9}" srcOrd="0" destOrd="0" presId="urn:microsoft.com/office/officeart/2005/8/layout/hierarchy1"/>
    <dgm:cxn modelId="{6B972336-A4EF-1642-9331-4FAC6F62F8C3}" type="presOf" srcId="{B377F642-8F58-0A49-A378-1D04205DBBF1}" destId="{32DBC347-3CB6-DD4C-BA4E-C644EEF1D19B}" srcOrd="0" destOrd="0" presId="urn:microsoft.com/office/officeart/2005/8/layout/hierarchy1"/>
    <dgm:cxn modelId="{5388A537-5958-D440-94DB-58D0274EE91B}" srcId="{4BDBDBC5-57F2-8544-A155-3DFD9B4FBE41}" destId="{A01D9B9D-9A53-D54B-A6A6-C4F5847DD1C6}" srcOrd="1" destOrd="0" parTransId="{4357E074-18CC-5348-8A84-4CCAF6C3DE28}" sibTransId="{D12B9CFB-0FDD-0B41-AF40-7898DFA6FF48}"/>
    <dgm:cxn modelId="{4FA3F33C-1B18-CE46-8909-EE216A5A35D6}" srcId="{50B9EC25-9FBE-4741-A94E-0CBD3E028BD8}" destId="{76A4FC42-A013-D446-B679-B7CAAE5BCF0C}" srcOrd="0" destOrd="0" parTransId="{E8CE0E58-3E3B-E04E-91DF-0BD164E7A2F8}" sibTransId="{F4765385-8F10-0442-A58D-C92E35F345B4}"/>
    <dgm:cxn modelId="{9E11213D-26DB-7743-BB8F-3DBD5F53BB4F}" type="presOf" srcId="{50B9EC25-9FBE-4741-A94E-0CBD3E028BD8}" destId="{428100ED-3CE1-8641-A2DB-B3B8AD330E75}" srcOrd="0" destOrd="0" presId="urn:microsoft.com/office/officeart/2005/8/layout/hierarchy1"/>
    <dgm:cxn modelId="{50B5CB47-2CD4-BA4F-AE64-728A45B04076}" srcId="{EB2A8C31-61B4-5B44-BF23-BC0A031AC677}" destId="{C54EE76F-2E90-9B4C-B7A8-ABBD7E1B7286}" srcOrd="0" destOrd="0" parTransId="{71878DD4-9A28-134C-86CA-3D2334E55457}" sibTransId="{6CB897A9-2159-B244-9EF7-84687F8D0E97}"/>
    <dgm:cxn modelId="{B3500854-F768-6747-8A85-6C05A0CCB78F}" srcId="{1564E0EB-F8A9-F649-9F7B-B9521AD5D181}" destId="{C311683A-9EEE-D446-8E6E-81E0FE51B15F}" srcOrd="0" destOrd="0" parTransId="{5EACCA52-AB45-864B-8BA3-1F47952922F0}" sibTransId="{94B06DFB-107F-6349-9BA8-17D7886C5CEE}"/>
    <dgm:cxn modelId="{2CCCAC5B-0C32-9842-949C-996317F191B0}" type="presOf" srcId="{207716B1-E837-5F46-A398-E102C9B6E842}" destId="{7B7A5101-B97D-C146-944C-7A193153479D}" srcOrd="0" destOrd="0" presId="urn:microsoft.com/office/officeart/2005/8/layout/hierarchy1"/>
    <dgm:cxn modelId="{CC57CF61-6323-9343-84E2-7720E4D4125A}" srcId="{C54EE76F-2E90-9B4C-B7A8-ABBD7E1B7286}" destId="{50B9EC25-9FBE-4741-A94E-0CBD3E028BD8}" srcOrd="0" destOrd="0" parTransId="{DC8241FD-33B8-004B-996B-C919B73EEDE7}" sibTransId="{CEAFB52A-3A0D-5A4C-AC57-FB1B29E386BB}"/>
    <dgm:cxn modelId="{BD7F1A66-FDB3-AD44-A020-CDB4623BA4B5}" srcId="{C54EE76F-2E90-9B4C-B7A8-ABBD7E1B7286}" destId="{4BDBDBC5-57F2-8544-A155-3DFD9B4FBE41}" srcOrd="1" destOrd="0" parTransId="{246244A3-21F7-2447-B713-D62A46F95341}" sibTransId="{9DBF4075-3407-414D-96D3-AD373E2B21D4}"/>
    <dgm:cxn modelId="{61EFF26E-6CC4-BB48-B0A2-C2181FE7E409}" type="presOf" srcId="{4BDBDBC5-57F2-8544-A155-3DFD9B4FBE41}" destId="{3DD0E8FD-F41F-6846-B843-BF8DE636602D}" srcOrd="0" destOrd="0" presId="urn:microsoft.com/office/officeart/2005/8/layout/hierarchy1"/>
    <dgm:cxn modelId="{0EE61F71-2433-3940-9DE7-DF856ECC5096}" type="presOf" srcId="{4DFAE8A3-8A3F-B34C-A8D2-9BD1D3B31F23}" destId="{CA304F50-97AA-A549-8472-314473FB9653}" srcOrd="0" destOrd="0" presId="urn:microsoft.com/office/officeart/2005/8/layout/hierarchy1"/>
    <dgm:cxn modelId="{3D9B927E-81BF-C142-B724-32DFB3BAE170}" type="presOf" srcId="{85448AE5-83BA-A149-B0C6-F94F4B9EF063}" destId="{EA838A25-E49F-4E4A-A223-BD34334AB232}" srcOrd="0" destOrd="0" presId="urn:microsoft.com/office/officeart/2005/8/layout/hierarchy1"/>
    <dgm:cxn modelId="{95F9BE81-8CFB-8646-B070-B1E30169C882}" srcId="{4BDBDBC5-57F2-8544-A155-3DFD9B4FBE41}" destId="{1564E0EB-F8A9-F649-9F7B-B9521AD5D181}" srcOrd="0" destOrd="0" parTransId="{C739946D-0742-3B44-A304-6E3D2B2C6922}" sibTransId="{95B141AF-5C65-6C49-B28D-2AFFB45F5260}"/>
    <dgm:cxn modelId="{2821BA82-6583-9346-B63B-61AF0F4AE57A}" type="presOf" srcId="{E1AA083A-BBE8-B44E-BAD0-0A01730A3D96}" destId="{3E1D1DF4-3D78-8440-A055-041938DEB5B0}" srcOrd="0" destOrd="0" presId="urn:microsoft.com/office/officeart/2005/8/layout/hierarchy1"/>
    <dgm:cxn modelId="{2A17CB92-9B6C-1047-9852-8512FBF57221}" srcId="{4DFAE8A3-8A3F-B34C-A8D2-9BD1D3B31F23}" destId="{705A9A45-CC61-3D47-8274-7B0C9661CD31}" srcOrd="0" destOrd="0" parTransId="{207716B1-E837-5F46-A398-E102C9B6E842}" sibTransId="{81944E4F-6794-0F4E-B0A4-8FF81EF6C677}"/>
    <dgm:cxn modelId="{E907C1A4-792D-3F47-AE23-13C64FC25B8E}" srcId="{50B9EC25-9FBE-4741-A94E-0CBD3E028BD8}" destId="{4DFAE8A3-8A3F-B34C-A8D2-9BD1D3B31F23}" srcOrd="2" destOrd="0" parTransId="{E1AA083A-BBE8-B44E-BAD0-0A01730A3D96}" sibTransId="{7CB6D41D-A41D-4E43-9422-1D6582641410}"/>
    <dgm:cxn modelId="{493D8BA8-27DB-B643-B0F5-EF5FC6C33E9A}" type="presOf" srcId="{9568A2CD-EFB8-D84D-BADA-2165E037411B}" destId="{CDFCE63B-8AC8-D649-89D7-7467B505CC6C}" srcOrd="0" destOrd="0" presId="urn:microsoft.com/office/officeart/2005/8/layout/hierarchy1"/>
    <dgm:cxn modelId="{05192FAD-721C-934A-941C-1A244065FDCA}" type="presOf" srcId="{4357E074-18CC-5348-8A84-4CCAF6C3DE28}" destId="{3C145CE5-3ECA-C947-AB9D-17A8384817E1}" srcOrd="0" destOrd="0" presId="urn:microsoft.com/office/officeart/2005/8/layout/hierarchy1"/>
    <dgm:cxn modelId="{DA6FB6B6-4C2E-9949-878E-19D7D360F21A}" type="presOf" srcId="{FA84320E-FDA4-F447-B7AC-249764CE6BAC}" destId="{CB403DED-4401-194B-BEA3-9A46A4A8DF95}" srcOrd="0" destOrd="0" presId="urn:microsoft.com/office/officeart/2005/8/layout/hierarchy1"/>
    <dgm:cxn modelId="{75E808C1-C91A-4D42-9475-A8A0B97F4413}" type="presOf" srcId="{DC8241FD-33B8-004B-996B-C919B73EEDE7}" destId="{35103870-F61F-FF44-A413-DF1BEE9EBFFA}" srcOrd="0" destOrd="0" presId="urn:microsoft.com/office/officeart/2005/8/layout/hierarchy1"/>
    <dgm:cxn modelId="{85ADF2C3-FC82-E545-8226-64E9F1B26B91}" type="presOf" srcId="{E8CE0E58-3E3B-E04E-91DF-0BD164E7A2F8}" destId="{E3E6B3F5-6566-6544-8A1E-D1F3C97E9C3B}" srcOrd="0" destOrd="0" presId="urn:microsoft.com/office/officeart/2005/8/layout/hierarchy1"/>
    <dgm:cxn modelId="{0F837FC7-8AED-E14F-899F-063099E42193}" type="presOf" srcId="{7129A065-37F1-614E-8A9F-F0DA03CE07F8}" destId="{E8857309-FB37-CF43-AA52-EA54C1C89595}" srcOrd="0" destOrd="0" presId="urn:microsoft.com/office/officeart/2005/8/layout/hierarchy1"/>
    <dgm:cxn modelId="{9027FCCD-0185-F342-B1F8-5726082339CC}" type="presOf" srcId="{0AA95C1B-2B7A-6345-B69F-51E6105926CE}" destId="{0DFEED71-6775-5448-AB89-52176D24A1EF}" srcOrd="0" destOrd="0" presId="urn:microsoft.com/office/officeart/2005/8/layout/hierarchy1"/>
    <dgm:cxn modelId="{4D010ED2-89CE-C248-B14A-24E4A953047C}" srcId="{85448AE5-83BA-A149-B0C6-F94F4B9EF063}" destId="{9568A2CD-EFB8-D84D-BADA-2165E037411B}" srcOrd="0" destOrd="0" parTransId="{0AA95C1B-2B7A-6345-B69F-51E6105926CE}" sibTransId="{C64193F2-AEC4-7849-8006-2F1E8953D935}"/>
    <dgm:cxn modelId="{C49FE9D3-7EC1-804A-941C-EACCB9BCCD5A}" type="presOf" srcId="{C739946D-0742-3B44-A304-6E3D2B2C6922}" destId="{25FA8FEE-7520-8F40-8CE7-4AEFCA7CC48A}" srcOrd="0" destOrd="0" presId="urn:microsoft.com/office/officeart/2005/8/layout/hierarchy1"/>
    <dgm:cxn modelId="{CAA5B8DF-5C69-814F-BB5A-B69B73862FD5}" type="presOf" srcId="{1564E0EB-F8A9-F649-9F7B-B9521AD5D181}" destId="{3E50B0A2-350A-C54E-B164-567676519322}" srcOrd="0" destOrd="0" presId="urn:microsoft.com/office/officeart/2005/8/layout/hierarchy1"/>
    <dgm:cxn modelId="{4E0A97E5-8F17-8F49-A81A-D7E85D33EAA9}" type="presOf" srcId="{C311683A-9EEE-D446-8E6E-81E0FE51B15F}" destId="{7C65EC4F-97D0-8E46-9EF9-32DF5FC7B5D3}" srcOrd="0" destOrd="0" presId="urn:microsoft.com/office/officeart/2005/8/layout/hierarchy1"/>
    <dgm:cxn modelId="{1D929DF4-16C8-974D-9009-A5CDBFB6FBF4}" type="presOf" srcId="{705A9A45-CC61-3D47-8274-7B0C9661CD31}" destId="{0B2A2983-96C7-2D4A-9E2E-0C0C429758EB}" srcOrd="0" destOrd="0" presId="urn:microsoft.com/office/officeart/2005/8/layout/hierarchy1"/>
    <dgm:cxn modelId="{253D4CF0-E310-1440-84DC-5BC71A7BBA7D}" type="presParOf" srcId="{5A5BC212-4844-4B49-BB31-E7A43D00118C}" destId="{76C085B9-3698-0449-BFA2-44E984E0B6CF}" srcOrd="0" destOrd="0" presId="urn:microsoft.com/office/officeart/2005/8/layout/hierarchy1"/>
    <dgm:cxn modelId="{1A9E0D88-1B73-EE46-B2D4-37E4B3BCC2A8}" type="presParOf" srcId="{76C085B9-3698-0449-BFA2-44E984E0B6CF}" destId="{FEEE582B-18E1-4244-9AA9-F5571D491EC9}" srcOrd="0" destOrd="0" presId="urn:microsoft.com/office/officeart/2005/8/layout/hierarchy1"/>
    <dgm:cxn modelId="{6821D7EE-C59C-6E48-B5FA-1A6F0CC1926B}" type="presParOf" srcId="{FEEE582B-18E1-4244-9AA9-F5571D491EC9}" destId="{568096FA-4DD0-2D48-809A-C4D8F39A89E1}" srcOrd="0" destOrd="0" presId="urn:microsoft.com/office/officeart/2005/8/layout/hierarchy1"/>
    <dgm:cxn modelId="{DBC9869C-BF43-0045-B643-A659FD360977}" type="presParOf" srcId="{FEEE582B-18E1-4244-9AA9-F5571D491EC9}" destId="{E0DA408B-46D1-9141-BAFD-0F1EF40A982B}" srcOrd="1" destOrd="0" presId="urn:microsoft.com/office/officeart/2005/8/layout/hierarchy1"/>
    <dgm:cxn modelId="{0B1BE236-B9A4-9A47-8524-4A9B2DE2CDED}" type="presParOf" srcId="{76C085B9-3698-0449-BFA2-44E984E0B6CF}" destId="{4C89E3CC-639B-D34B-864C-626ABECE77E2}" srcOrd="1" destOrd="0" presId="urn:microsoft.com/office/officeart/2005/8/layout/hierarchy1"/>
    <dgm:cxn modelId="{A1480CE6-E83C-AC4E-A0A7-CAFDB7595F74}" type="presParOf" srcId="{4C89E3CC-639B-D34B-864C-626ABECE77E2}" destId="{35103870-F61F-FF44-A413-DF1BEE9EBFFA}" srcOrd="0" destOrd="0" presId="urn:microsoft.com/office/officeart/2005/8/layout/hierarchy1"/>
    <dgm:cxn modelId="{0F793EBD-39AB-D44B-A16D-C8EE5A7CD788}" type="presParOf" srcId="{4C89E3CC-639B-D34B-864C-626ABECE77E2}" destId="{739556B1-550E-2C44-AFD2-FCECE193416A}" srcOrd="1" destOrd="0" presId="urn:microsoft.com/office/officeart/2005/8/layout/hierarchy1"/>
    <dgm:cxn modelId="{BB197EAB-4415-154A-813B-5FEFADE55621}" type="presParOf" srcId="{739556B1-550E-2C44-AFD2-FCECE193416A}" destId="{6982ADA9-D8FC-DB41-B5AB-E9540CB8A455}" srcOrd="0" destOrd="0" presId="urn:microsoft.com/office/officeart/2005/8/layout/hierarchy1"/>
    <dgm:cxn modelId="{E223F5B6-AF95-DE4D-A97F-1FA558B6E115}" type="presParOf" srcId="{6982ADA9-D8FC-DB41-B5AB-E9540CB8A455}" destId="{A450B8B8-53A1-E64B-B838-501B84754EDF}" srcOrd="0" destOrd="0" presId="urn:microsoft.com/office/officeart/2005/8/layout/hierarchy1"/>
    <dgm:cxn modelId="{1FD26557-1DB2-F44C-AB94-EBFCC8C75D73}" type="presParOf" srcId="{6982ADA9-D8FC-DB41-B5AB-E9540CB8A455}" destId="{428100ED-3CE1-8641-A2DB-B3B8AD330E75}" srcOrd="1" destOrd="0" presId="urn:microsoft.com/office/officeart/2005/8/layout/hierarchy1"/>
    <dgm:cxn modelId="{56EF0C9D-07DB-9E44-906A-06F13F95C21A}" type="presParOf" srcId="{739556B1-550E-2C44-AFD2-FCECE193416A}" destId="{85141233-F5C3-5C4F-A3DE-1A8AB862BE31}" srcOrd="1" destOrd="0" presId="urn:microsoft.com/office/officeart/2005/8/layout/hierarchy1"/>
    <dgm:cxn modelId="{8BCECE35-4146-8147-B57F-49517D21F85C}" type="presParOf" srcId="{85141233-F5C3-5C4F-A3DE-1A8AB862BE31}" destId="{E3E6B3F5-6566-6544-8A1E-D1F3C97E9C3B}" srcOrd="0" destOrd="0" presId="urn:microsoft.com/office/officeart/2005/8/layout/hierarchy1"/>
    <dgm:cxn modelId="{C80BA087-8442-F74C-B8D7-54B9E6964F5A}" type="presParOf" srcId="{85141233-F5C3-5C4F-A3DE-1A8AB862BE31}" destId="{F1960413-796C-AB4E-B793-567A5FB65430}" srcOrd="1" destOrd="0" presId="urn:microsoft.com/office/officeart/2005/8/layout/hierarchy1"/>
    <dgm:cxn modelId="{6BD0721A-6363-B84B-9585-CEB6F132363F}" type="presParOf" srcId="{F1960413-796C-AB4E-B793-567A5FB65430}" destId="{0D6DAE0E-D80D-484F-A723-51375DD097C9}" srcOrd="0" destOrd="0" presId="urn:microsoft.com/office/officeart/2005/8/layout/hierarchy1"/>
    <dgm:cxn modelId="{4E6E8FEF-CBB8-AB49-8CBF-63E1FF31B700}" type="presParOf" srcId="{0D6DAE0E-D80D-484F-A723-51375DD097C9}" destId="{618CCA8E-7D8F-204D-925F-111CA1B55698}" srcOrd="0" destOrd="0" presId="urn:microsoft.com/office/officeart/2005/8/layout/hierarchy1"/>
    <dgm:cxn modelId="{0D1EE6DB-54FE-2848-9613-332D9B31C40F}" type="presParOf" srcId="{0D6DAE0E-D80D-484F-A723-51375DD097C9}" destId="{55038FBA-0520-9E4B-8D0B-F7959A731D1C}" srcOrd="1" destOrd="0" presId="urn:microsoft.com/office/officeart/2005/8/layout/hierarchy1"/>
    <dgm:cxn modelId="{8CED96DD-ADAE-C94B-A638-837FE7D0131C}" type="presParOf" srcId="{F1960413-796C-AB4E-B793-567A5FB65430}" destId="{4F993443-E7B1-D447-8BB5-DDDEBC714956}" srcOrd="1" destOrd="0" presId="urn:microsoft.com/office/officeart/2005/8/layout/hierarchy1"/>
    <dgm:cxn modelId="{746B2AAF-1513-F743-AB3F-9063CECB0C77}" type="presParOf" srcId="{85141233-F5C3-5C4F-A3DE-1A8AB862BE31}" destId="{A98E7D7B-7ECB-A04A-A428-71511CBE7950}" srcOrd="2" destOrd="0" presId="urn:microsoft.com/office/officeart/2005/8/layout/hierarchy1"/>
    <dgm:cxn modelId="{C6B63663-3D5A-F44E-AF2D-3987E1A512E4}" type="presParOf" srcId="{85141233-F5C3-5C4F-A3DE-1A8AB862BE31}" destId="{E3A86F0F-FF54-3946-A487-77B83395B12C}" srcOrd="3" destOrd="0" presId="urn:microsoft.com/office/officeart/2005/8/layout/hierarchy1"/>
    <dgm:cxn modelId="{B2A057AD-E926-E049-B8B4-191C81CE80E7}" type="presParOf" srcId="{E3A86F0F-FF54-3946-A487-77B83395B12C}" destId="{A50EBC3E-6FDC-5940-8479-15A1B05B2A5A}" srcOrd="0" destOrd="0" presId="urn:microsoft.com/office/officeart/2005/8/layout/hierarchy1"/>
    <dgm:cxn modelId="{7B3993B2-988F-F94F-A522-62E7325B1D0A}" type="presParOf" srcId="{A50EBC3E-6FDC-5940-8479-15A1B05B2A5A}" destId="{0ED65E7C-3C6F-AF4A-809E-E3D76C040049}" srcOrd="0" destOrd="0" presId="urn:microsoft.com/office/officeart/2005/8/layout/hierarchy1"/>
    <dgm:cxn modelId="{137C80A7-FD4D-F24F-9813-AAAEBE86A191}" type="presParOf" srcId="{A50EBC3E-6FDC-5940-8479-15A1B05B2A5A}" destId="{E8857309-FB37-CF43-AA52-EA54C1C89595}" srcOrd="1" destOrd="0" presId="urn:microsoft.com/office/officeart/2005/8/layout/hierarchy1"/>
    <dgm:cxn modelId="{0B517E30-33A9-4C4A-94BB-78819C38258D}" type="presParOf" srcId="{E3A86F0F-FF54-3946-A487-77B83395B12C}" destId="{B094EDC5-2A66-7E49-8724-D76E1A80E667}" srcOrd="1" destOrd="0" presId="urn:microsoft.com/office/officeart/2005/8/layout/hierarchy1"/>
    <dgm:cxn modelId="{3420579A-537B-6C40-9405-88897AA91AD0}" type="presParOf" srcId="{B094EDC5-2A66-7E49-8724-D76E1A80E667}" destId="{67AEBB3E-DF8E-1446-A426-1DC8B893ABCA}" srcOrd="0" destOrd="0" presId="urn:microsoft.com/office/officeart/2005/8/layout/hierarchy1"/>
    <dgm:cxn modelId="{6CF78671-3E0F-FC45-AD93-5BF113C9E6A7}" type="presParOf" srcId="{B094EDC5-2A66-7E49-8724-D76E1A80E667}" destId="{A9C0EEA0-8C75-0F47-9EEA-6A916EBCA7AB}" srcOrd="1" destOrd="0" presId="urn:microsoft.com/office/officeart/2005/8/layout/hierarchy1"/>
    <dgm:cxn modelId="{B878C861-716B-994E-9C58-88AAEA63A4FC}" type="presParOf" srcId="{A9C0EEA0-8C75-0F47-9EEA-6A916EBCA7AB}" destId="{6D15EEBE-D996-2A47-8A0B-EFC0FE3226DC}" srcOrd="0" destOrd="0" presId="urn:microsoft.com/office/officeart/2005/8/layout/hierarchy1"/>
    <dgm:cxn modelId="{799C8FFF-28C1-CF44-B5C6-2C0540FC558C}" type="presParOf" srcId="{6D15EEBE-D996-2A47-8A0B-EFC0FE3226DC}" destId="{D2F3E953-21E5-774F-9760-7D8D08BC102F}" srcOrd="0" destOrd="0" presId="urn:microsoft.com/office/officeart/2005/8/layout/hierarchy1"/>
    <dgm:cxn modelId="{842B2854-596E-2944-9396-B97D5712B81C}" type="presParOf" srcId="{6D15EEBE-D996-2A47-8A0B-EFC0FE3226DC}" destId="{EA838A25-E49F-4E4A-A223-BD34334AB232}" srcOrd="1" destOrd="0" presId="urn:microsoft.com/office/officeart/2005/8/layout/hierarchy1"/>
    <dgm:cxn modelId="{8576A292-F3E6-4F41-B8A1-BF114C49785A}" type="presParOf" srcId="{A9C0EEA0-8C75-0F47-9EEA-6A916EBCA7AB}" destId="{4CA5CA9B-996D-0240-B8F5-089B957CF929}" srcOrd="1" destOrd="0" presId="urn:microsoft.com/office/officeart/2005/8/layout/hierarchy1"/>
    <dgm:cxn modelId="{8205256F-FE97-AB4E-94E3-B4922B3B5EEA}" type="presParOf" srcId="{4CA5CA9B-996D-0240-B8F5-089B957CF929}" destId="{0DFEED71-6775-5448-AB89-52176D24A1EF}" srcOrd="0" destOrd="0" presId="urn:microsoft.com/office/officeart/2005/8/layout/hierarchy1"/>
    <dgm:cxn modelId="{4D0FA143-5DB1-5C43-BE9F-E4CD6C6918B0}" type="presParOf" srcId="{4CA5CA9B-996D-0240-B8F5-089B957CF929}" destId="{18299BCD-0425-FF40-89CF-3D53D5A194DA}" srcOrd="1" destOrd="0" presId="urn:microsoft.com/office/officeart/2005/8/layout/hierarchy1"/>
    <dgm:cxn modelId="{612057F0-3035-B548-B3CB-EA2BB8DA34CD}" type="presParOf" srcId="{18299BCD-0425-FF40-89CF-3D53D5A194DA}" destId="{88AB0395-58A0-574E-8536-922B3D6E8AE8}" srcOrd="0" destOrd="0" presId="urn:microsoft.com/office/officeart/2005/8/layout/hierarchy1"/>
    <dgm:cxn modelId="{A883F565-8D69-154A-84A9-2E0AC5E3FDDC}" type="presParOf" srcId="{88AB0395-58A0-574E-8536-922B3D6E8AE8}" destId="{22225D92-6688-5B47-B3F1-180A4C5644B8}" srcOrd="0" destOrd="0" presId="urn:microsoft.com/office/officeart/2005/8/layout/hierarchy1"/>
    <dgm:cxn modelId="{8E3A0A63-3985-6E47-9E57-891E682A6D5C}" type="presParOf" srcId="{88AB0395-58A0-574E-8536-922B3D6E8AE8}" destId="{CDFCE63B-8AC8-D649-89D7-7467B505CC6C}" srcOrd="1" destOrd="0" presId="urn:microsoft.com/office/officeart/2005/8/layout/hierarchy1"/>
    <dgm:cxn modelId="{D9F015D7-B444-6B41-B4E1-021292726A22}" type="presParOf" srcId="{18299BCD-0425-FF40-89CF-3D53D5A194DA}" destId="{5C75F992-39DB-4046-8B8F-DA47450F7B42}" srcOrd="1" destOrd="0" presId="urn:microsoft.com/office/officeart/2005/8/layout/hierarchy1"/>
    <dgm:cxn modelId="{003F1D86-8A7F-BA4E-88BA-A6B74186B4AC}" type="presParOf" srcId="{85141233-F5C3-5C4F-A3DE-1A8AB862BE31}" destId="{3E1D1DF4-3D78-8440-A055-041938DEB5B0}" srcOrd="4" destOrd="0" presId="urn:microsoft.com/office/officeart/2005/8/layout/hierarchy1"/>
    <dgm:cxn modelId="{6952AA0D-CD30-FF40-A9A6-CAFBAD96FF01}" type="presParOf" srcId="{85141233-F5C3-5C4F-A3DE-1A8AB862BE31}" destId="{3F6B6D51-E4AA-5846-8830-F2504FE023DF}" srcOrd="5" destOrd="0" presId="urn:microsoft.com/office/officeart/2005/8/layout/hierarchy1"/>
    <dgm:cxn modelId="{A5E241E4-43C9-1C4E-8748-C60192D226EA}" type="presParOf" srcId="{3F6B6D51-E4AA-5846-8830-F2504FE023DF}" destId="{618E7708-5D6D-3447-9108-B76D0E4FB177}" srcOrd="0" destOrd="0" presId="urn:microsoft.com/office/officeart/2005/8/layout/hierarchy1"/>
    <dgm:cxn modelId="{C94EA907-6937-AC46-BAAA-05D76E153E7E}" type="presParOf" srcId="{618E7708-5D6D-3447-9108-B76D0E4FB177}" destId="{744AD342-9012-B04A-915B-61D180C18E6D}" srcOrd="0" destOrd="0" presId="urn:microsoft.com/office/officeart/2005/8/layout/hierarchy1"/>
    <dgm:cxn modelId="{5AB6BB67-B5DF-374C-988E-17215EDD2ED4}" type="presParOf" srcId="{618E7708-5D6D-3447-9108-B76D0E4FB177}" destId="{CA304F50-97AA-A549-8472-314473FB9653}" srcOrd="1" destOrd="0" presId="urn:microsoft.com/office/officeart/2005/8/layout/hierarchy1"/>
    <dgm:cxn modelId="{C929DCB6-3FE8-884B-979C-31666355A73D}" type="presParOf" srcId="{3F6B6D51-E4AA-5846-8830-F2504FE023DF}" destId="{2A318C65-87B8-0849-AA44-0249655AD102}" srcOrd="1" destOrd="0" presId="urn:microsoft.com/office/officeart/2005/8/layout/hierarchy1"/>
    <dgm:cxn modelId="{F43CCAC1-328F-DF4B-A9FB-3A1CC3255998}" type="presParOf" srcId="{2A318C65-87B8-0849-AA44-0249655AD102}" destId="{7B7A5101-B97D-C146-944C-7A193153479D}" srcOrd="0" destOrd="0" presId="urn:microsoft.com/office/officeart/2005/8/layout/hierarchy1"/>
    <dgm:cxn modelId="{5754CD85-F2EC-C948-8053-F134AE0C3EB3}" type="presParOf" srcId="{2A318C65-87B8-0849-AA44-0249655AD102}" destId="{471B3A75-3212-D54C-93F3-1CCB61DB5D36}" srcOrd="1" destOrd="0" presId="urn:microsoft.com/office/officeart/2005/8/layout/hierarchy1"/>
    <dgm:cxn modelId="{7F5785A0-494F-D644-9ACF-CD791C8CEF64}" type="presParOf" srcId="{471B3A75-3212-D54C-93F3-1CCB61DB5D36}" destId="{ED47778F-2A3B-174B-845E-3577ECFA6DEE}" srcOrd="0" destOrd="0" presId="urn:microsoft.com/office/officeart/2005/8/layout/hierarchy1"/>
    <dgm:cxn modelId="{52D6CDB2-F266-A544-87D2-5B09FDCE13F5}" type="presParOf" srcId="{ED47778F-2A3B-174B-845E-3577ECFA6DEE}" destId="{4940BBEE-70FE-3B42-92FF-B7E528482047}" srcOrd="0" destOrd="0" presId="urn:microsoft.com/office/officeart/2005/8/layout/hierarchy1"/>
    <dgm:cxn modelId="{15B5E933-0EC0-B747-AC00-9C979F6E70EB}" type="presParOf" srcId="{ED47778F-2A3B-174B-845E-3577ECFA6DEE}" destId="{0B2A2983-96C7-2D4A-9E2E-0C0C429758EB}" srcOrd="1" destOrd="0" presId="urn:microsoft.com/office/officeart/2005/8/layout/hierarchy1"/>
    <dgm:cxn modelId="{FAFB08DD-0A96-6541-B945-EA2EC5860A91}" type="presParOf" srcId="{471B3A75-3212-D54C-93F3-1CCB61DB5D36}" destId="{25CA6C18-0209-8D4A-A9D8-0620C41D9559}" srcOrd="1" destOrd="0" presId="urn:microsoft.com/office/officeart/2005/8/layout/hierarchy1"/>
    <dgm:cxn modelId="{6521F48B-0EB6-4340-B56B-5C3498BACD43}" type="presParOf" srcId="{85141233-F5C3-5C4F-A3DE-1A8AB862BE31}" destId="{970539BA-FDE0-A141-8081-0B7921DB7C5B}" srcOrd="6" destOrd="0" presId="urn:microsoft.com/office/officeart/2005/8/layout/hierarchy1"/>
    <dgm:cxn modelId="{8D29E70E-0764-C148-8FB9-AF8264752692}" type="presParOf" srcId="{85141233-F5C3-5C4F-A3DE-1A8AB862BE31}" destId="{D3147AF4-3810-D24E-8457-D8653019845E}" srcOrd="7" destOrd="0" presId="urn:microsoft.com/office/officeart/2005/8/layout/hierarchy1"/>
    <dgm:cxn modelId="{017979B0-4CFC-104A-A7EB-0E59D4ACB730}" type="presParOf" srcId="{D3147AF4-3810-D24E-8457-D8653019845E}" destId="{230C0907-3A8C-BB4B-8507-EE947EE88C82}" srcOrd="0" destOrd="0" presId="urn:microsoft.com/office/officeart/2005/8/layout/hierarchy1"/>
    <dgm:cxn modelId="{B6B5E0DC-DB8A-FF41-BA92-2D8F8A918AC9}" type="presParOf" srcId="{230C0907-3A8C-BB4B-8507-EE947EE88C82}" destId="{488AE0F6-3F2B-F648-B1E0-7932E08EB3B3}" srcOrd="0" destOrd="0" presId="urn:microsoft.com/office/officeart/2005/8/layout/hierarchy1"/>
    <dgm:cxn modelId="{08A07FAF-9DBF-B149-9881-BF6611FFDBD4}" type="presParOf" srcId="{230C0907-3A8C-BB4B-8507-EE947EE88C82}" destId="{32DBC347-3CB6-DD4C-BA4E-C644EEF1D19B}" srcOrd="1" destOrd="0" presId="urn:microsoft.com/office/officeart/2005/8/layout/hierarchy1"/>
    <dgm:cxn modelId="{F4074865-F266-EC4B-AA7F-AEEC0A8C2FA8}" type="presParOf" srcId="{D3147AF4-3810-D24E-8457-D8653019845E}" destId="{C3700DF8-7D15-4848-B62F-6BDC1D1E69B7}" srcOrd="1" destOrd="0" presId="urn:microsoft.com/office/officeart/2005/8/layout/hierarchy1"/>
    <dgm:cxn modelId="{6AAB3938-D124-FF45-8EAC-E0945D01B4ED}" type="presParOf" srcId="{4C89E3CC-639B-D34B-864C-626ABECE77E2}" destId="{2DA345AC-6362-114C-8EA8-C4677950A120}" srcOrd="2" destOrd="0" presId="urn:microsoft.com/office/officeart/2005/8/layout/hierarchy1"/>
    <dgm:cxn modelId="{87239AEE-4132-0C47-A4CA-D401D828DB33}" type="presParOf" srcId="{4C89E3CC-639B-D34B-864C-626ABECE77E2}" destId="{3121C1CA-B638-A847-BFC1-EF5F2A681420}" srcOrd="3" destOrd="0" presId="urn:microsoft.com/office/officeart/2005/8/layout/hierarchy1"/>
    <dgm:cxn modelId="{FD543564-A0E8-AD4A-8973-40F14A4A0F2E}" type="presParOf" srcId="{3121C1CA-B638-A847-BFC1-EF5F2A681420}" destId="{55A3FD02-32DA-E846-B0CB-577DA552887B}" srcOrd="0" destOrd="0" presId="urn:microsoft.com/office/officeart/2005/8/layout/hierarchy1"/>
    <dgm:cxn modelId="{9DD4F54F-486A-9C48-BE37-A4A9F457AB35}" type="presParOf" srcId="{55A3FD02-32DA-E846-B0CB-577DA552887B}" destId="{7A421468-CF5E-5E41-8974-394C43CAA245}" srcOrd="0" destOrd="0" presId="urn:microsoft.com/office/officeart/2005/8/layout/hierarchy1"/>
    <dgm:cxn modelId="{FDD70F4D-B547-F74F-A465-F07637A44250}" type="presParOf" srcId="{55A3FD02-32DA-E846-B0CB-577DA552887B}" destId="{3DD0E8FD-F41F-6846-B843-BF8DE636602D}" srcOrd="1" destOrd="0" presId="urn:microsoft.com/office/officeart/2005/8/layout/hierarchy1"/>
    <dgm:cxn modelId="{60787563-D90E-CC4B-BC33-DE5CDC986E3D}" type="presParOf" srcId="{3121C1CA-B638-A847-BFC1-EF5F2A681420}" destId="{9B6C7AB9-7F01-3640-9FF3-9ADF43C8D416}" srcOrd="1" destOrd="0" presId="urn:microsoft.com/office/officeart/2005/8/layout/hierarchy1"/>
    <dgm:cxn modelId="{8220C065-56DD-9A4C-9087-34A82678375B}" type="presParOf" srcId="{9B6C7AB9-7F01-3640-9FF3-9ADF43C8D416}" destId="{25FA8FEE-7520-8F40-8CE7-4AEFCA7CC48A}" srcOrd="0" destOrd="0" presId="urn:microsoft.com/office/officeart/2005/8/layout/hierarchy1"/>
    <dgm:cxn modelId="{F2308D32-3410-C94A-ADEB-E0F00FD3D708}" type="presParOf" srcId="{9B6C7AB9-7F01-3640-9FF3-9ADF43C8D416}" destId="{B4513392-3EF9-FA43-A5E7-A05C2271EDFF}" srcOrd="1" destOrd="0" presId="urn:microsoft.com/office/officeart/2005/8/layout/hierarchy1"/>
    <dgm:cxn modelId="{1115D47E-B60B-784C-BD2D-2827178D13BE}" type="presParOf" srcId="{B4513392-3EF9-FA43-A5E7-A05C2271EDFF}" destId="{1A94B936-308D-5043-8110-BC8E821D6A3D}" srcOrd="0" destOrd="0" presId="urn:microsoft.com/office/officeart/2005/8/layout/hierarchy1"/>
    <dgm:cxn modelId="{DE05FF78-FF78-7E42-AE4B-95A363F37673}" type="presParOf" srcId="{1A94B936-308D-5043-8110-BC8E821D6A3D}" destId="{8698AE13-FCB2-D442-B4C6-5003037652A8}" srcOrd="0" destOrd="0" presId="urn:microsoft.com/office/officeart/2005/8/layout/hierarchy1"/>
    <dgm:cxn modelId="{5AA4E598-CDFE-DE43-8622-59A5DB0E4CCC}" type="presParOf" srcId="{1A94B936-308D-5043-8110-BC8E821D6A3D}" destId="{3E50B0A2-350A-C54E-B164-567676519322}" srcOrd="1" destOrd="0" presId="urn:microsoft.com/office/officeart/2005/8/layout/hierarchy1"/>
    <dgm:cxn modelId="{8E9E8259-2F6D-0144-A95F-0A3F5FF84235}" type="presParOf" srcId="{B4513392-3EF9-FA43-A5E7-A05C2271EDFF}" destId="{099FD155-8B82-0F42-A966-D96807032684}" srcOrd="1" destOrd="0" presId="urn:microsoft.com/office/officeart/2005/8/layout/hierarchy1"/>
    <dgm:cxn modelId="{F7E67D77-A16C-5A4D-8814-469ACF9ACED3}" type="presParOf" srcId="{099FD155-8B82-0F42-A966-D96807032684}" destId="{1C83E1BD-EBB7-B446-8CDE-64A0EEA4D59A}" srcOrd="0" destOrd="0" presId="urn:microsoft.com/office/officeart/2005/8/layout/hierarchy1"/>
    <dgm:cxn modelId="{AE76DD59-D4E7-EF4F-BDB1-47691369B7E5}" type="presParOf" srcId="{099FD155-8B82-0F42-A966-D96807032684}" destId="{A6E45B95-2C62-3045-9C42-3A423E83B735}" srcOrd="1" destOrd="0" presId="urn:microsoft.com/office/officeart/2005/8/layout/hierarchy1"/>
    <dgm:cxn modelId="{7B6AEBC8-63B2-CF47-9FFA-3A13B938704C}" type="presParOf" srcId="{A6E45B95-2C62-3045-9C42-3A423E83B735}" destId="{4270F735-B0F0-704D-855C-54CBD9F6F3FA}" srcOrd="0" destOrd="0" presId="urn:microsoft.com/office/officeart/2005/8/layout/hierarchy1"/>
    <dgm:cxn modelId="{B6022A71-4821-5248-AC2C-3ACBF9F6FEC8}" type="presParOf" srcId="{4270F735-B0F0-704D-855C-54CBD9F6F3FA}" destId="{1E8F387B-68FD-A74B-B75F-F9CB03AE75D1}" srcOrd="0" destOrd="0" presId="urn:microsoft.com/office/officeart/2005/8/layout/hierarchy1"/>
    <dgm:cxn modelId="{C601738F-B940-F543-82BB-408582DC89B8}" type="presParOf" srcId="{4270F735-B0F0-704D-855C-54CBD9F6F3FA}" destId="{7C65EC4F-97D0-8E46-9EF9-32DF5FC7B5D3}" srcOrd="1" destOrd="0" presId="urn:microsoft.com/office/officeart/2005/8/layout/hierarchy1"/>
    <dgm:cxn modelId="{8FA5E570-1561-FF44-B016-8CE0EFE2528F}" type="presParOf" srcId="{A6E45B95-2C62-3045-9C42-3A423E83B735}" destId="{17317173-03DC-BF4B-9D41-FA1C1A4110D9}" srcOrd="1" destOrd="0" presId="urn:microsoft.com/office/officeart/2005/8/layout/hierarchy1"/>
    <dgm:cxn modelId="{145280D0-7221-7E4D-9C1A-9725070C996E}" type="presParOf" srcId="{9B6C7AB9-7F01-3640-9FF3-9ADF43C8D416}" destId="{3C145CE5-3ECA-C947-AB9D-17A8384817E1}" srcOrd="2" destOrd="0" presId="urn:microsoft.com/office/officeart/2005/8/layout/hierarchy1"/>
    <dgm:cxn modelId="{F8751346-C089-5841-920D-F9A4B917C9A9}" type="presParOf" srcId="{9B6C7AB9-7F01-3640-9FF3-9ADF43C8D416}" destId="{A8DE9F31-C118-924F-899D-45881CFF857F}" srcOrd="3" destOrd="0" presId="urn:microsoft.com/office/officeart/2005/8/layout/hierarchy1"/>
    <dgm:cxn modelId="{4021339F-3623-B948-84A3-D86B29CC7FD3}" type="presParOf" srcId="{A8DE9F31-C118-924F-899D-45881CFF857F}" destId="{DC4A7E23-82CA-544E-8FA4-09A3AA8EC0C4}" srcOrd="0" destOrd="0" presId="urn:microsoft.com/office/officeart/2005/8/layout/hierarchy1"/>
    <dgm:cxn modelId="{82D2AB5F-987D-5E43-BD6D-1836C3A6DD24}" type="presParOf" srcId="{DC4A7E23-82CA-544E-8FA4-09A3AA8EC0C4}" destId="{88006004-1051-0048-B32A-F87B61683692}" srcOrd="0" destOrd="0" presId="urn:microsoft.com/office/officeart/2005/8/layout/hierarchy1"/>
    <dgm:cxn modelId="{DFC40984-8693-4140-833E-4AFDFCB02BB9}" type="presParOf" srcId="{DC4A7E23-82CA-544E-8FA4-09A3AA8EC0C4}" destId="{074752C3-5B71-284F-8741-F58E73C6202C}" srcOrd="1" destOrd="0" presId="urn:microsoft.com/office/officeart/2005/8/layout/hierarchy1"/>
    <dgm:cxn modelId="{599E75C2-0A8F-874C-AB26-482D11E1EC3B}" type="presParOf" srcId="{A8DE9F31-C118-924F-899D-45881CFF857F}" destId="{83B9A8D1-0749-8643-9C05-D02B1676FF39}" srcOrd="1" destOrd="0" presId="urn:microsoft.com/office/officeart/2005/8/layout/hierarchy1"/>
    <dgm:cxn modelId="{29784495-9860-2144-94CF-DA87D3DFCFA5}" type="presParOf" srcId="{83B9A8D1-0749-8643-9C05-D02B1676FF39}" destId="{CB403DED-4401-194B-BEA3-9A46A4A8DF95}" srcOrd="0" destOrd="0" presId="urn:microsoft.com/office/officeart/2005/8/layout/hierarchy1"/>
    <dgm:cxn modelId="{EC9E7332-1577-A542-BE5A-BC87F29D3A36}" type="presParOf" srcId="{83B9A8D1-0749-8643-9C05-D02B1676FF39}" destId="{B79D08E7-A5D3-6240-A60E-7375E2AF26BC}" srcOrd="1" destOrd="0" presId="urn:microsoft.com/office/officeart/2005/8/layout/hierarchy1"/>
    <dgm:cxn modelId="{0535D7D4-AD25-C44A-9C34-ACED56A4F8BD}" type="presParOf" srcId="{B79D08E7-A5D3-6240-A60E-7375E2AF26BC}" destId="{5BCC6F3F-81C9-4941-A750-2F0906B70EE7}" srcOrd="0" destOrd="0" presId="urn:microsoft.com/office/officeart/2005/8/layout/hierarchy1"/>
    <dgm:cxn modelId="{B528344D-9B3D-8146-B35D-F2B518F1E6B8}" type="presParOf" srcId="{5BCC6F3F-81C9-4941-A750-2F0906B70EE7}" destId="{118E69DF-51A2-F04A-9F6A-07D54E3B19C4}" srcOrd="0" destOrd="0" presId="urn:microsoft.com/office/officeart/2005/8/layout/hierarchy1"/>
    <dgm:cxn modelId="{57B97B4A-79C6-0B48-B839-C12F8D387182}" type="presParOf" srcId="{5BCC6F3F-81C9-4941-A750-2F0906B70EE7}" destId="{278A7A51-2D0A-624F-A76C-7429783108D9}" srcOrd="1" destOrd="0" presId="urn:microsoft.com/office/officeart/2005/8/layout/hierarchy1"/>
    <dgm:cxn modelId="{62ECE14C-9DC7-0C40-AFB2-1D480FF53581}" type="presParOf" srcId="{B79D08E7-A5D3-6240-A60E-7375E2AF26BC}" destId="{C42959A6-6130-CA4E-9FEA-15259D585D73}" srcOrd="1" destOrd="0" presId="urn:microsoft.com/office/officeart/2005/8/layout/hierarchy1"/>
  </dgm:cxnLst>
  <dgm:bg>
    <a:solidFill>
      <a:schemeClr val="bg1">
        <a:lumMod val="85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403DED-4401-194B-BEA3-9A46A4A8DF95}">
      <dsp:nvSpPr>
        <dsp:cNvPr id="0" name=""/>
        <dsp:cNvSpPr/>
      </dsp:nvSpPr>
      <dsp:spPr>
        <a:xfrm>
          <a:off x="7459846" y="2784819"/>
          <a:ext cx="91440" cy="3255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5504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145CE5-3ECA-C947-AB9D-17A8384817E1}">
      <dsp:nvSpPr>
        <dsp:cNvPr id="0" name=""/>
        <dsp:cNvSpPr/>
      </dsp:nvSpPr>
      <dsp:spPr>
        <a:xfrm>
          <a:off x="6821603" y="1748615"/>
          <a:ext cx="683962" cy="3255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1821"/>
              </a:lnTo>
              <a:lnTo>
                <a:pt x="683962" y="221821"/>
              </a:lnTo>
              <a:lnTo>
                <a:pt x="683962" y="325504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83E1BD-EBB7-B446-8CDE-64A0EEA4D59A}">
      <dsp:nvSpPr>
        <dsp:cNvPr id="0" name=""/>
        <dsp:cNvSpPr/>
      </dsp:nvSpPr>
      <dsp:spPr>
        <a:xfrm>
          <a:off x="6091920" y="2784819"/>
          <a:ext cx="91440" cy="3255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5504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FA8FEE-7520-8F40-8CE7-4AEFCA7CC48A}">
      <dsp:nvSpPr>
        <dsp:cNvPr id="0" name=""/>
        <dsp:cNvSpPr/>
      </dsp:nvSpPr>
      <dsp:spPr>
        <a:xfrm>
          <a:off x="6137640" y="1748615"/>
          <a:ext cx="683962" cy="325504"/>
        </a:xfrm>
        <a:custGeom>
          <a:avLst/>
          <a:gdLst/>
          <a:ahLst/>
          <a:cxnLst/>
          <a:rect l="0" t="0" r="0" b="0"/>
          <a:pathLst>
            <a:path>
              <a:moveTo>
                <a:pt x="683962" y="0"/>
              </a:moveTo>
              <a:lnTo>
                <a:pt x="683962" y="221821"/>
              </a:lnTo>
              <a:lnTo>
                <a:pt x="0" y="221821"/>
              </a:lnTo>
              <a:lnTo>
                <a:pt x="0" y="325504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A345AC-6362-114C-8EA8-C4677950A120}">
      <dsp:nvSpPr>
        <dsp:cNvPr id="0" name=""/>
        <dsp:cNvSpPr/>
      </dsp:nvSpPr>
      <dsp:spPr>
        <a:xfrm>
          <a:off x="4769715" y="712411"/>
          <a:ext cx="2051888" cy="3255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1821"/>
              </a:lnTo>
              <a:lnTo>
                <a:pt x="2051888" y="221821"/>
              </a:lnTo>
              <a:lnTo>
                <a:pt x="2051888" y="325504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0539BA-FDE0-A141-8081-0B7921DB7C5B}">
      <dsp:nvSpPr>
        <dsp:cNvPr id="0" name=""/>
        <dsp:cNvSpPr/>
      </dsp:nvSpPr>
      <dsp:spPr>
        <a:xfrm>
          <a:off x="2717826" y="1748615"/>
          <a:ext cx="2051888" cy="3255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1821"/>
              </a:lnTo>
              <a:lnTo>
                <a:pt x="2051888" y="221821"/>
              </a:lnTo>
              <a:lnTo>
                <a:pt x="2051888" y="325504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7A5101-B97D-C146-944C-7A193153479D}">
      <dsp:nvSpPr>
        <dsp:cNvPr id="0" name=""/>
        <dsp:cNvSpPr/>
      </dsp:nvSpPr>
      <dsp:spPr>
        <a:xfrm>
          <a:off x="3356069" y="2784819"/>
          <a:ext cx="91440" cy="3255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5504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1D1DF4-3D78-8440-A055-041938DEB5B0}">
      <dsp:nvSpPr>
        <dsp:cNvPr id="0" name=""/>
        <dsp:cNvSpPr/>
      </dsp:nvSpPr>
      <dsp:spPr>
        <a:xfrm>
          <a:off x="2717826" y="1748615"/>
          <a:ext cx="683962" cy="3255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1821"/>
              </a:lnTo>
              <a:lnTo>
                <a:pt x="683962" y="221821"/>
              </a:lnTo>
              <a:lnTo>
                <a:pt x="683962" y="325504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FEED71-6775-5448-AB89-52176D24A1EF}">
      <dsp:nvSpPr>
        <dsp:cNvPr id="0" name=""/>
        <dsp:cNvSpPr/>
      </dsp:nvSpPr>
      <dsp:spPr>
        <a:xfrm>
          <a:off x="1988143" y="4893419"/>
          <a:ext cx="91440" cy="3255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5504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AEBB3E-DF8E-1446-A426-1DC8B893ABCA}">
      <dsp:nvSpPr>
        <dsp:cNvPr id="0" name=""/>
        <dsp:cNvSpPr/>
      </dsp:nvSpPr>
      <dsp:spPr>
        <a:xfrm>
          <a:off x="1988143" y="2784819"/>
          <a:ext cx="91440" cy="3255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5504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8E7D7B-7ECB-A04A-A428-71511CBE7950}">
      <dsp:nvSpPr>
        <dsp:cNvPr id="0" name=""/>
        <dsp:cNvSpPr/>
      </dsp:nvSpPr>
      <dsp:spPr>
        <a:xfrm>
          <a:off x="2033863" y="1748615"/>
          <a:ext cx="683962" cy="325504"/>
        </a:xfrm>
        <a:custGeom>
          <a:avLst/>
          <a:gdLst/>
          <a:ahLst/>
          <a:cxnLst/>
          <a:rect l="0" t="0" r="0" b="0"/>
          <a:pathLst>
            <a:path>
              <a:moveTo>
                <a:pt x="683962" y="0"/>
              </a:moveTo>
              <a:lnTo>
                <a:pt x="683962" y="221821"/>
              </a:lnTo>
              <a:lnTo>
                <a:pt x="0" y="221821"/>
              </a:lnTo>
              <a:lnTo>
                <a:pt x="0" y="325504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E6B3F5-6566-6544-8A1E-D1F3C97E9C3B}">
      <dsp:nvSpPr>
        <dsp:cNvPr id="0" name=""/>
        <dsp:cNvSpPr/>
      </dsp:nvSpPr>
      <dsp:spPr>
        <a:xfrm>
          <a:off x="665937" y="1748615"/>
          <a:ext cx="2051888" cy="325504"/>
        </a:xfrm>
        <a:custGeom>
          <a:avLst/>
          <a:gdLst/>
          <a:ahLst/>
          <a:cxnLst/>
          <a:rect l="0" t="0" r="0" b="0"/>
          <a:pathLst>
            <a:path>
              <a:moveTo>
                <a:pt x="2051888" y="0"/>
              </a:moveTo>
              <a:lnTo>
                <a:pt x="2051888" y="221821"/>
              </a:lnTo>
              <a:lnTo>
                <a:pt x="0" y="221821"/>
              </a:lnTo>
              <a:lnTo>
                <a:pt x="0" y="325504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103870-F61F-FF44-A413-DF1BEE9EBFFA}">
      <dsp:nvSpPr>
        <dsp:cNvPr id="0" name=""/>
        <dsp:cNvSpPr/>
      </dsp:nvSpPr>
      <dsp:spPr>
        <a:xfrm>
          <a:off x="2717826" y="712411"/>
          <a:ext cx="2051888" cy="325504"/>
        </a:xfrm>
        <a:custGeom>
          <a:avLst/>
          <a:gdLst/>
          <a:ahLst/>
          <a:cxnLst/>
          <a:rect l="0" t="0" r="0" b="0"/>
          <a:pathLst>
            <a:path>
              <a:moveTo>
                <a:pt x="2051888" y="0"/>
              </a:moveTo>
              <a:lnTo>
                <a:pt x="2051888" y="221821"/>
              </a:lnTo>
              <a:lnTo>
                <a:pt x="0" y="221821"/>
              </a:lnTo>
              <a:lnTo>
                <a:pt x="0" y="325504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8096FA-4DD0-2D48-809A-C4D8F39A89E1}">
      <dsp:nvSpPr>
        <dsp:cNvPr id="0" name=""/>
        <dsp:cNvSpPr/>
      </dsp:nvSpPr>
      <dsp:spPr>
        <a:xfrm>
          <a:off x="4210108" y="1712"/>
          <a:ext cx="1119212" cy="710699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DA408B-46D1-9141-BAFD-0F1EF40A982B}">
      <dsp:nvSpPr>
        <dsp:cNvPr id="0" name=""/>
        <dsp:cNvSpPr/>
      </dsp:nvSpPr>
      <dsp:spPr>
        <a:xfrm>
          <a:off x="4334465" y="119851"/>
          <a:ext cx="1119212" cy="7106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000000"/>
              </a:solidFill>
            </a:rPr>
            <a:t>Total Water Use</a:t>
          </a:r>
        </a:p>
      </dsp:txBody>
      <dsp:txXfrm>
        <a:off x="4355281" y="140667"/>
        <a:ext cx="1077580" cy="669067"/>
      </dsp:txXfrm>
    </dsp:sp>
    <dsp:sp modelId="{A450B8B8-53A1-E64B-B838-501B84754EDF}">
      <dsp:nvSpPr>
        <dsp:cNvPr id="0" name=""/>
        <dsp:cNvSpPr/>
      </dsp:nvSpPr>
      <dsp:spPr>
        <a:xfrm>
          <a:off x="2158220" y="1037915"/>
          <a:ext cx="1119212" cy="710699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8100ED-3CE1-8641-A2DB-B3B8AD330E75}">
      <dsp:nvSpPr>
        <dsp:cNvPr id="0" name=""/>
        <dsp:cNvSpPr/>
      </dsp:nvSpPr>
      <dsp:spPr>
        <a:xfrm>
          <a:off x="2282576" y="1156054"/>
          <a:ext cx="1119212" cy="7106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000000"/>
              </a:solidFill>
            </a:rPr>
            <a:t>Non-Agricultural Water Use</a:t>
          </a:r>
        </a:p>
      </dsp:txBody>
      <dsp:txXfrm>
        <a:off x="2303392" y="1176870"/>
        <a:ext cx="1077580" cy="669067"/>
      </dsp:txXfrm>
    </dsp:sp>
    <dsp:sp modelId="{618CCA8E-7D8F-204D-925F-111CA1B55698}">
      <dsp:nvSpPr>
        <dsp:cNvPr id="0" name=""/>
        <dsp:cNvSpPr/>
      </dsp:nvSpPr>
      <dsp:spPr>
        <a:xfrm>
          <a:off x="106331" y="2074119"/>
          <a:ext cx="1119212" cy="710699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038FBA-0520-9E4B-8D0B-F7959A731D1C}">
      <dsp:nvSpPr>
        <dsp:cNvPr id="0" name=""/>
        <dsp:cNvSpPr/>
      </dsp:nvSpPr>
      <dsp:spPr>
        <a:xfrm>
          <a:off x="230688" y="2192258"/>
          <a:ext cx="1119212" cy="7106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000000"/>
              </a:solidFill>
            </a:rPr>
            <a:t>Domestic</a:t>
          </a:r>
        </a:p>
      </dsp:txBody>
      <dsp:txXfrm>
        <a:off x="251504" y="2213074"/>
        <a:ext cx="1077580" cy="669067"/>
      </dsp:txXfrm>
    </dsp:sp>
    <dsp:sp modelId="{0ED65E7C-3C6F-AF4A-809E-E3D76C040049}">
      <dsp:nvSpPr>
        <dsp:cNvPr id="0" name=""/>
        <dsp:cNvSpPr/>
      </dsp:nvSpPr>
      <dsp:spPr>
        <a:xfrm>
          <a:off x="1474257" y="2074119"/>
          <a:ext cx="1119212" cy="710699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857309-FB37-CF43-AA52-EA54C1C89595}">
      <dsp:nvSpPr>
        <dsp:cNvPr id="0" name=""/>
        <dsp:cNvSpPr/>
      </dsp:nvSpPr>
      <dsp:spPr>
        <a:xfrm>
          <a:off x="1598614" y="2192258"/>
          <a:ext cx="1119212" cy="7106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000000"/>
              </a:solidFill>
            </a:rPr>
            <a:t>Electricity Generation</a:t>
          </a:r>
        </a:p>
      </dsp:txBody>
      <dsp:txXfrm>
        <a:off x="1619430" y="2213074"/>
        <a:ext cx="1077580" cy="669067"/>
      </dsp:txXfrm>
    </dsp:sp>
    <dsp:sp modelId="{D2F3E953-21E5-774F-9760-7D8D08BC102F}">
      <dsp:nvSpPr>
        <dsp:cNvPr id="0" name=""/>
        <dsp:cNvSpPr/>
      </dsp:nvSpPr>
      <dsp:spPr>
        <a:xfrm>
          <a:off x="1474257" y="3110323"/>
          <a:ext cx="1119212" cy="1783095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838A25-E49F-4E4A-A223-BD34334AB232}">
      <dsp:nvSpPr>
        <dsp:cNvPr id="0" name=""/>
        <dsp:cNvSpPr/>
      </dsp:nvSpPr>
      <dsp:spPr>
        <a:xfrm>
          <a:off x="1598614" y="3228462"/>
          <a:ext cx="1119212" cy="17830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000000"/>
              </a:solidFill>
            </a:rPr>
            <a:t>Hydropower</a:t>
          </a:r>
        </a:p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000000"/>
              </a:solidFill>
            </a:rPr>
            <a:t>Wind</a:t>
          </a:r>
        </a:p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000000"/>
              </a:solidFill>
            </a:rPr>
            <a:t>PV</a:t>
          </a:r>
        </a:p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000000"/>
              </a:solidFill>
            </a:rPr>
            <a:t>CSP</a:t>
          </a:r>
        </a:p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000000"/>
              </a:solidFill>
            </a:rPr>
            <a:t>Geothermal</a:t>
          </a:r>
        </a:p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000000"/>
              </a:solidFill>
            </a:rPr>
            <a:t>Nuclear</a:t>
          </a:r>
        </a:p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000000"/>
              </a:solidFill>
            </a:rPr>
            <a:t>Biomass (+CCS)</a:t>
          </a:r>
        </a:p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000000"/>
              </a:solidFill>
            </a:rPr>
            <a:t>Oil (+CCS)</a:t>
          </a:r>
        </a:p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000000"/>
              </a:solidFill>
            </a:rPr>
            <a:t>Gas (+CCS)</a:t>
          </a:r>
        </a:p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000000"/>
              </a:solidFill>
            </a:rPr>
            <a:t>Coal (+CCS)</a:t>
          </a:r>
        </a:p>
      </dsp:txBody>
      <dsp:txXfrm>
        <a:off x="1631395" y="3261243"/>
        <a:ext cx="1053650" cy="1717533"/>
      </dsp:txXfrm>
    </dsp:sp>
    <dsp:sp modelId="{22225D92-6688-5B47-B3F1-180A4C5644B8}">
      <dsp:nvSpPr>
        <dsp:cNvPr id="0" name=""/>
        <dsp:cNvSpPr/>
      </dsp:nvSpPr>
      <dsp:spPr>
        <a:xfrm>
          <a:off x="1474257" y="5218923"/>
          <a:ext cx="1119212" cy="897819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FCE63B-8AC8-D649-89D7-7467B505CC6C}">
      <dsp:nvSpPr>
        <dsp:cNvPr id="0" name=""/>
        <dsp:cNvSpPr/>
      </dsp:nvSpPr>
      <dsp:spPr>
        <a:xfrm>
          <a:off x="1598614" y="5337062"/>
          <a:ext cx="1119212" cy="89781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000000"/>
              </a:solidFill>
            </a:rPr>
            <a:t>Once-Through</a:t>
          </a:r>
        </a:p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000000"/>
              </a:solidFill>
            </a:rPr>
            <a:t>Dry Cooling</a:t>
          </a:r>
        </a:p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000000"/>
              </a:solidFill>
            </a:rPr>
            <a:t>Cooling Ponds</a:t>
          </a:r>
        </a:p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000000"/>
              </a:solidFill>
            </a:rPr>
            <a:t>Wet Towers</a:t>
          </a:r>
        </a:p>
      </dsp:txBody>
      <dsp:txXfrm>
        <a:off x="1624910" y="5363358"/>
        <a:ext cx="1066620" cy="845227"/>
      </dsp:txXfrm>
    </dsp:sp>
    <dsp:sp modelId="{744AD342-9012-B04A-915B-61D180C18E6D}">
      <dsp:nvSpPr>
        <dsp:cNvPr id="0" name=""/>
        <dsp:cNvSpPr/>
      </dsp:nvSpPr>
      <dsp:spPr>
        <a:xfrm>
          <a:off x="2842183" y="2074119"/>
          <a:ext cx="1119212" cy="710699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304F50-97AA-A549-8472-314473FB9653}">
      <dsp:nvSpPr>
        <dsp:cNvPr id="0" name=""/>
        <dsp:cNvSpPr/>
      </dsp:nvSpPr>
      <dsp:spPr>
        <a:xfrm>
          <a:off x="2966539" y="2192258"/>
          <a:ext cx="1119212" cy="7106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000000"/>
              </a:solidFill>
            </a:rPr>
            <a:t>Primary Energy</a:t>
          </a:r>
        </a:p>
      </dsp:txBody>
      <dsp:txXfrm>
        <a:off x="2987355" y="2213074"/>
        <a:ext cx="1077580" cy="669067"/>
      </dsp:txXfrm>
    </dsp:sp>
    <dsp:sp modelId="{4940BBEE-70FE-3B42-92FF-B7E528482047}">
      <dsp:nvSpPr>
        <dsp:cNvPr id="0" name=""/>
        <dsp:cNvSpPr/>
      </dsp:nvSpPr>
      <dsp:spPr>
        <a:xfrm>
          <a:off x="2842183" y="3110323"/>
          <a:ext cx="1119212" cy="1156457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2A2983-96C7-2D4A-9E2E-0C0C429758EB}">
      <dsp:nvSpPr>
        <dsp:cNvPr id="0" name=""/>
        <dsp:cNvSpPr/>
      </dsp:nvSpPr>
      <dsp:spPr>
        <a:xfrm>
          <a:off x="2966539" y="3228462"/>
          <a:ext cx="1119212" cy="115645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000000"/>
              </a:solidFill>
            </a:rPr>
            <a:t>Coal</a:t>
          </a:r>
        </a:p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000000"/>
              </a:solidFill>
            </a:rPr>
            <a:t>Natural Gas</a:t>
          </a:r>
        </a:p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000000"/>
              </a:solidFill>
            </a:rPr>
            <a:t>Conventional Oil</a:t>
          </a:r>
        </a:p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000000"/>
              </a:solidFill>
            </a:rPr>
            <a:t>Unconventional Oil</a:t>
          </a:r>
        </a:p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000000"/>
              </a:solidFill>
            </a:rPr>
            <a:t>Uranium</a:t>
          </a:r>
        </a:p>
      </dsp:txBody>
      <dsp:txXfrm>
        <a:off x="2999320" y="3261243"/>
        <a:ext cx="1053650" cy="1090895"/>
      </dsp:txXfrm>
    </dsp:sp>
    <dsp:sp modelId="{488AE0F6-3F2B-F648-B1E0-7932E08EB3B3}">
      <dsp:nvSpPr>
        <dsp:cNvPr id="0" name=""/>
        <dsp:cNvSpPr/>
      </dsp:nvSpPr>
      <dsp:spPr>
        <a:xfrm>
          <a:off x="4210108" y="2074119"/>
          <a:ext cx="1119212" cy="710699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DBC347-3CB6-DD4C-BA4E-C644EEF1D19B}">
      <dsp:nvSpPr>
        <dsp:cNvPr id="0" name=""/>
        <dsp:cNvSpPr/>
      </dsp:nvSpPr>
      <dsp:spPr>
        <a:xfrm>
          <a:off x="4334465" y="2192258"/>
          <a:ext cx="1119212" cy="7106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000000"/>
              </a:solidFill>
            </a:rPr>
            <a:t>Manufacturing</a:t>
          </a:r>
        </a:p>
      </dsp:txBody>
      <dsp:txXfrm>
        <a:off x="4355281" y="2213074"/>
        <a:ext cx="1077580" cy="669067"/>
      </dsp:txXfrm>
    </dsp:sp>
    <dsp:sp modelId="{7A421468-CF5E-5E41-8974-394C43CAA245}">
      <dsp:nvSpPr>
        <dsp:cNvPr id="0" name=""/>
        <dsp:cNvSpPr/>
      </dsp:nvSpPr>
      <dsp:spPr>
        <a:xfrm>
          <a:off x="6261997" y="1037915"/>
          <a:ext cx="1119212" cy="710699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D0E8FD-F41F-6846-B843-BF8DE636602D}">
      <dsp:nvSpPr>
        <dsp:cNvPr id="0" name=""/>
        <dsp:cNvSpPr/>
      </dsp:nvSpPr>
      <dsp:spPr>
        <a:xfrm>
          <a:off x="6386354" y="1156054"/>
          <a:ext cx="1119212" cy="7106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000000"/>
              </a:solidFill>
            </a:rPr>
            <a:t>Agricultural Water Use</a:t>
          </a:r>
        </a:p>
      </dsp:txBody>
      <dsp:txXfrm>
        <a:off x="6407170" y="1176870"/>
        <a:ext cx="1077580" cy="669067"/>
      </dsp:txXfrm>
    </dsp:sp>
    <dsp:sp modelId="{8698AE13-FCB2-D442-B4C6-5003037652A8}">
      <dsp:nvSpPr>
        <dsp:cNvPr id="0" name=""/>
        <dsp:cNvSpPr/>
      </dsp:nvSpPr>
      <dsp:spPr>
        <a:xfrm>
          <a:off x="5578034" y="2074119"/>
          <a:ext cx="1119212" cy="710699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50B0A2-350A-C54E-B164-567676519322}">
      <dsp:nvSpPr>
        <dsp:cNvPr id="0" name=""/>
        <dsp:cNvSpPr/>
      </dsp:nvSpPr>
      <dsp:spPr>
        <a:xfrm>
          <a:off x="5702391" y="2192258"/>
          <a:ext cx="1119212" cy="7106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000000"/>
              </a:solidFill>
            </a:rPr>
            <a:t>Irrigation</a:t>
          </a:r>
        </a:p>
      </dsp:txBody>
      <dsp:txXfrm>
        <a:off x="5723207" y="2213074"/>
        <a:ext cx="1077580" cy="669067"/>
      </dsp:txXfrm>
    </dsp:sp>
    <dsp:sp modelId="{1E8F387B-68FD-A74B-B75F-F9CB03AE75D1}">
      <dsp:nvSpPr>
        <dsp:cNvPr id="0" name=""/>
        <dsp:cNvSpPr/>
      </dsp:nvSpPr>
      <dsp:spPr>
        <a:xfrm>
          <a:off x="5578034" y="3110323"/>
          <a:ext cx="1119212" cy="3144121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65EC4F-97D0-8E46-9EF9-32DF5FC7B5D3}">
      <dsp:nvSpPr>
        <dsp:cNvPr id="0" name=""/>
        <dsp:cNvSpPr/>
      </dsp:nvSpPr>
      <dsp:spPr>
        <a:xfrm>
          <a:off x="5702391" y="3228462"/>
          <a:ext cx="1119212" cy="314412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000000"/>
              </a:solidFill>
            </a:rPr>
            <a:t>Corn</a:t>
          </a:r>
        </a:p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 err="1">
              <a:solidFill>
                <a:srgbClr val="000000"/>
              </a:solidFill>
            </a:rPr>
            <a:t>FiberCrop</a:t>
          </a:r>
          <a:endParaRPr lang="en-US" sz="900" b="1" kern="1200" dirty="0">
            <a:solidFill>
              <a:srgbClr val="000000"/>
            </a:solidFill>
          </a:endParaRPr>
        </a:p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 err="1">
              <a:solidFill>
                <a:srgbClr val="000000"/>
              </a:solidFill>
            </a:rPr>
            <a:t>FodderGrass</a:t>
          </a:r>
          <a:endParaRPr lang="en-US" sz="900" b="1" kern="1200" dirty="0">
            <a:solidFill>
              <a:srgbClr val="000000"/>
            </a:solidFill>
          </a:endParaRPr>
        </a:p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 err="1">
              <a:solidFill>
                <a:srgbClr val="000000"/>
              </a:solidFill>
            </a:rPr>
            <a:t>FodderHerb</a:t>
          </a:r>
          <a:endParaRPr lang="en-US" sz="900" b="1" kern="1200" dirty="0">
            <a:solidFill>
              <a:srgbClr val="000000"/>
            </a:solidFill>
          </a:endParaRPr>
        </a:p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000000"/>
              </a:solidFill>
            </a:rPr>
            <a:t>Fruits</a:t>
          </a:r>
        </a:p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000000"/>
              </a:solidFill>
            </a:rPr>
            <a:t>Legumes</a:t>
          </a:r>
        </a:p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 err="1">
              <a:solidFill>
                <a:srgbClr val="000000"/>
              </a:solidFill>
            </a:rPr>
            <a:t>MiscCrop</a:t>
          </a:r>
          <a:endParaRPr lang="en-US" sz="900" b="1" kern="1200" dirty="0">
            <a:solidFill>
              <a:srgbClr val="000000"/>
            </a:solidFill>
          </a:endParaRPr>
        </a:p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 err="1">
              <a:solidFill>
                <a:srgbClr val="000000"/>
              </a:solidFill>
            </a:rPr>
            <a:t>NutsSeeds</a:t>
          </a:r>
          <a:endParaRPr lang="en-US" sz="900" b="1" kern="1200" dirty="0">
            <a:solidFill>
              <a:srgbClr val="000000"/>
            </a:solidFill>
          </a:endParaRPr>
        </a:p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 err="1">
              <a:solidFill>
                <a:srgbClr val="000000"/>
              </a:solidFill>
            </a:rPr>
            <a:t>OilCrop</a:t>
          </a:r>
          <a:endParaRPr lang="en-US" sz="900" b="1" kern="1200" dirty="0">
            <a:solidFill>
              <a:srgbClr val="000000"/>
            </a:solidFill>
          </a:endParaRPr>
        </a:p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 err="1">
              <a:solidFill>
                <a:srgbClr val="000000"/>
              </a:solidFill>
            </a:rPr>
            <a:t>OilPalm</a:t>
          </a:r>
          <a:endParaRPr lang="en-US" sz="900" b="1" kern="1200" dirty="0">
            <a:solidFill>
              <a:srgbClr val="000000"/>
            </a:solidFill>
          </a:endParaRPr>
        </a:p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 err="1">
              <a:solidFill>
                <a:srgbClr val="000000"/>
              </a:solidFill>
            </a:rPr>
            <a:t>OtherGrain</a:t>
          </a:r>
          <a:endParaRPr lang="en-US" sz="900" b="1" kern="1200" dirty="0">
            <a:solidFill>
              <a:srgbClr val="000000"/>
            </a:solidFill>
          </a:endParaRPr>
        </a:p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000000"/>
              </a:solidFill>
            </a:rPr>
            <a:t>Rice</a:t>
          </a:r>
        </a:p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 err="1">
              <a:solidFill>
                <a:srgbClr val="000000"/>
              </a:solidFill>
            </a:rPr>
            <a:t>RootTuber</a:t>
          </a:r>
          <a:endParaRPr lang="en-US" sz="900" b="1" kern="1200" dirty="0">
            <a:solidFill>
              <a:srgbClr val="000000"/>
            </a:solidFill>
          </a:endParaRPr>
        </a:p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000000"/>
              </a:solidFill>
            </a:rPr>
            <a:t>Soybean</a:t>
          </a:r>
        </a:p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 err="1">
              <a:solidFill>
                <a:srgbClr val="000000"/>
              </a:solidFill>
            </a:rPr>
            <a:t>SugarCrop</a:t>
          </a:r>
          <a:endParaRPr lang="en-US" sz="900" b="1" kern="1200" dirty="0">
            <a:solidFill>
              <a:srgbClr val="000000"/>
            </a:solidFill>
          </a:endParaRPr>
        </a:p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000000"/>
              </a:solidFill>
            </a:rPr>
            <a:t>Vegetables</a:t>
          </a:r>
        </a:p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000000"/>
              </a:solidFill>
            </a:rPr>
            <a:t>Wheat</a:t>
          </a:r>
        </a:p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 err="1">
              <a:solidFill>
                <a:srgbClr val="000000"/>
              </a:solidFill>
            </a:rPr>
            <a:t>Biomas</a:t>
          </a:r>
          <a:endParaRPr lang="en-US" sz="900" b="1" kern="1200" dirty="0">
            <a:solidFill>
              <a:srgbClr val="000000"/>
            </a:solidFill>
          </a:endParaRPr>
        </a:p>
      </dsp:txBody>
      <dsp:txXfrm>
        <a:off x="5735172" y="3261243"/>
        <a:ext cx="1053650" cy="3078559"/>
      </dsp:txXfrm>
    </dsp:sp>
    <dsp:sp modelId="{88006004-1051-0048-B32A-F87B61683692}">
      <dsp:nvSpPr>
        <dsp:cNvPr id="0" name=""/>
        <dsp:cNvSpPr/>
      </dsp:nvSpPr>
      <dsp:spPr>
        <a:xfrm>
          <a:off x="6945960" y="2074119"/>
          <a:ext cx="1119212" cy="710699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4752C3-5B71-284F-8741-F58E73C6202C}">
      <dsp:nvSpPr>
        <dsp:cNvPr id="0" name=""/>
        <dsp:cNvSpPr/>
      </dsp:nvSpPr>
      <dsp:spPr>
        <a:xfrm>
          <a:off x="7070317" y="2192258"/>
          <a:ext cx="1119212" cy="7106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000000"/>
              </a:solidFill>
            </a:rPr>
            <a:t>Livestock</a:t>
          </a:r>
        </a:p>
      </dsp:txBody>
      <dsp:txXfrm>
        <a:off x="7091133" y="2213074"/>
        <a:ext cx="1077580" cy="669067"/>
      </dsp:txXfrm>
    </dsp:sp>
    <dsp:sp modelId="{118E69DF-51A2-F04A-9F6A-07D54E3B19C4}">
      <dsp:nvSpPr>
        <dsp:cNvPr id="0" name=""/>
        <dsp:cNvSpPr/>
      </dsp:nvSpPr>
      <dsp:spPr>
        <a:xfrm>
          <a:off x="6945960" y="3110323"/>
          <a:ext cx="1119212" cy="909475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8A7A51-2D0A-624F-A76C-7429783108D9}">
      <dsp:nvSpPr>
        <dsp:cNvPr id="0" name=""/>
        <dsp:cNvSpPr/>
      </dsp:nvSpPr>
      <dsp:spPr>
        <a:xfrm>
          <a:off x="7070317" y="3228462"/>
          <a:ext cx="1119212" cy="9094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000000"/>
              </a:solidFill>
            </a:rPr>
            <a:t>Beef</a:t>
          </a:r>
        </a:p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000000"/>
              </a:solidFill>
            </a:rPr>
            <a:t>Dairy</a:t>
          </a:r>
        </a:p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000000"/>
              </a:solidFill>
            </a:rPr>
            <a:t>Pork</a:t>
          </a:r>
        </a:p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000000"/>
              </a:solidFill>
            </a:rPr>
            <a:t>Poultry</a:t>
          </a:r>
        </a:p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 err="1">
              <a:solidFill>
                <a:srgbClr val="000000"/>
              </a:solidFill>
            </a:rPr>
            <a:t>SheepGoa</a:t>
          </a:r>
          <a:r>
            <a:rPr lang="en-US" sz="900" kern="1200" dirty="0" err="1">
              <a:solidFill>
                <a:srgbClr val="000000"/>
              </a:solidFill>
            </a:rPr>
            <a:t>t</a:t>
          </a:r>
          <a:endParaRPr lang="en-US" sz="900" kern="1200" dirty="0">
            <a:solidFill>
              <a:srgbClr val="000000"/>
            </a:solidFill>
          </a:endParaRPr>
        </a:p>
      </dsp:txBody>
      <dsp:txXfrm>
        <a:off x="7096955" y="3255100"/>
        <a:ext cx="1065936" cy="8561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A69A9C-1087-184F-8370-423E175D9D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090E3D-F5E5-0D40-B323-A25B85CF9E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E50B8-2EF8-564F-AE86-D84E6C503530}" type="datetimeFigureOut">
              <a:rPr lang="en-US" smtClean="0"/>
              <a:t>8/5/24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E3AA97-2F38-5340-B685-1E0EA3E358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B732F3-25A6-284F-A24C-5FD21AE6BE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078BA3-E235-9946-9A4D-07E907F68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00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C8D20-1945-7145-91A2-3D134BDA25E2}" type="datetimeFigureOut">
              <a:rPr lang="en-US" smtClean="0"/>
              <a:t>8/5/24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104DB-87CA-D64F-AB86-DB2520DDF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55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61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address the insufficient complexity of our previous results and increase the robustness within GCAM’s projections, we employ a scenario discovery framework.</a:t>
            </a:r>
          </a:p>
          <a:p>
            <a:endParaRPr lang="en-US" dirty="0"/>
          </a:p>
          <a:p>
            <a:r>
              <a:rPr lang="en-US" dirty="0">
                <a:latin typeface="+mn-lt"/>
              </a:rPr>
              <a:t>“</a:t>
            </a:r>
            <a:r>
              <a:rPr lang="en-US" b="0" i="0" dirty="0">
                <a:effectLst/>
                <a:latin typeface="+mn-lt"/>
              </a:rPr>
              <a:t>an ensemble of model runs … that encompasses the various uncertainties … in particular situations. The ensemble is subsequently screened to identify runs of interest, and their conditions for occurring are identified through machine learning.” – </a:t>
            </a:r>
            <a:r>
              <a:rPr lang="en-US" b="0" i="0" dirty="0" err="1">
                <a:effectLst/>
                <a:latin typeface="+mn-lt"/>
              </a:rPr>
              <a:t>Kwakkel</a:t>
            </a:r>
            <a:r>
              <a:rPr lang="en-US" b="0" i="0" dirty="0">
                <a:effectLst/>
                <a:latin typeface="+mn-lt"/>
              </a:rPr>
              <a:t> et al., 2013</a:t>
            </a:r>
            <a:endParaRPr lang="en-US" dirty="0"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628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address the insufficient complexity of our previous results and increase the robustness within GCAM’s projections, we employ a scenario discovery framework.</a:t>
            </a:r>
          </a:p>
          <a:p>
            <a:endParaRPr lang="en-US" dirty="0"/>
          </a:p>
          <a:p>
            <a:r>
              <a:rPr lang="en-US" dirty="0">
                <a:latin typeface="+mn-lt"/>
              </a:rPr>
              <a:t>“</a:t>
            </a:r>
            <a:r>
              <a:rPr lang="en-US" b="0" i="0" dirty="0">
                <a:effectLst/>
                <a:latin typeface="+mn-lt"/>
              </a:rPr>
              <a:t>an ensemble of model runs … that encompasses the various uncertainties … in particular situations. The ensemble is subsequently screened to identify runs of interest, and their conditions for occurring are identified through machine learning.” – </a:t>
            </a:r>
            <a:r>
              <a:rPr lang="en-US" b="0" i="0" dirty="0" err="1">
                <a:effectLst/>
                <a:latin typeface="+mn-lt"/>
              </a:rPr>
              <a:t>Kwakkel</a:t>
            </a:r>
            <a:r>
              <a:rPr lang="en-US" b="0" i="0" dirty="0">
                <a:effectLst/>
                <a:latin typeface="+mn-lt"/>
              </a:rPr>
              <a:t> et al., 2013</a:t>
            </a:r>
            <a:endParaRPr lang="en-US" dirty="0"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308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91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104DB-87CA-D64F-AB86-DB2520DDF5D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873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Plain_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36B83B-A5E4-524E-96A9-DFC12D58F12A}"/>
              </a:ext>
            </a:extLst>
          </p:cNvPr>
          <p:cNvSpPr/>
          <p:nvPr userDrawn="1"/>
        </p:nvSpPr>
        <p:spPr>
          <a:xfrm>
            <a:off x="914400" y="0"/>
            <a:ext cx="54864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1DF1AC-1D08-B945-A034-B740A35902F9}"/>
              </a:ext>
            </a:extLst>
          </p:cNvPr>
          <p:cNvSpPr txBox="1"/>
          <p:nvPr userDrawn="1"/>
        </p:nvSpPr>
        <p:spPr>
          <a:xfrm>
            <a:off x="3017837" y="7525871"/>
            <a:ext cx="3657600" cy="2286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800" dirty="0">
                <a:solidFill>
                  <a:srgbClr val="616265">
                    <a:alpha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PNNL is operated by Battelle for the U.S. Department of Energy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743200"/>
            <a:ext cx="4572000" cy="18288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r">
              <a:defRPr sz="4800" b="1">
                <a:solidFill>
                  <a:srgbClr val="31B8C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061D5F4-8719-384B-945C-9A27060F99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0529" y="5669280"/>
            <a:ext cx="4572000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en-US" dirty="0"/>
              <a:t>Click to add presenter’s 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3E2D432E-6648-6643-9C6E-38B1EFF5E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1600" y="5983356"/>
            <a:ext cx="4572000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600">
                <a:solidFill>
                  <a:srgbClr val="6162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en-US" dirty="0"/>
              <a:t>Click to add presenter’s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15389B-4BB4-1644-9B7E-35A85D0C1E3B}"/>
              </a:ext>
            </a:extLst>
          </p:cNvPr>
          <p:cNvSpPr txBox="1"/>
          <p:nvPr userDrawn="1"/>
        </p:nvSpPr>
        <p:spPr>
          <a:xfrm>
            <a:off x="3710609" y="-1245704"/>
            <a:ext cx="18473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A7D3E1-BCC3-C843-81A0-EA4EDFB445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04185" y="6522990"/>
            <a:ext cx="1141787" cy="11141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617363-F73D-B74F-9647-C9D747AC702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17837" y="7178040"/>
            <a:ext cx="824484" cy="228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90C8FB-601C-A04C-84F7-213A857D3E6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22843" y="7249637"/>
            <a:ext cx="929809" cy="155448"/>
          </a:xfrm>
          <a:prstGeom prst="rect">
            <a:avLst/>
          </a:prstGeom>
        </p:spPr>
      </p:pic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9D9DB338-5D5C-4ACA-9ECF-C3E34C441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51641" y="4915645"/>
            <a:ext cx="329088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4F8E3-4ED9-44B4-99E6-8A3D2CF8D415}" type="datetime4">
              <a:rPr lang="en-US" smtClean="0"/>
              <a:t>August 5, 2024</a:t>
            </a:fld>
            <a:endParaRPr lang="en-US" dirty="0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55B65E8-4040-44D0-A4FE-A050FD948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9037" y="773011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A7DF7AD-6B72-0344-B9C6-9D90ACBD28A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370529" y="990170"/>
            <a:ext cx="3506322" cy="114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0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F97E0-EC30-9345-BEC0-32D320E66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1CED78-9C7F-2A4C-8BA4-64EA5351E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9CFAA-1E9F-3C41-A5D2-C718A023BD1A}" type="datetimeFigureOut">
              <a:rPr lang="en-US" smtClean="0"/>
              <a:t>8/5/24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C068C0-F1D8-CD4D-BD4F-D562A57E0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1FB0DE-A02C-0041-9424-7434985AA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C0298-97F3-2947-9BCB-20FFFA63C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05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Plain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36B83B-A5E4-524E-96A9-DFC12D58F12A}"/>
              </a:ext>
            </a:extLst>
          </p:cNvPr>
          <p:cNvSpPr/>
          <p:nvPr userDrawn="1"/>
        </p:nvSpPr>
        <p:spPr>
          <a:xfrm>
            <a:off x="914400" y="0"/>
            <a:ext cx="54864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1DF1AC-1D08-B945-A034-B740A35902F9}"/>
              </a:ext>
            </a:extLst>
          </p:cNvPr>
          <p:cNvSpPr txBox="1"/>
          <p:nvPr userDrawn="1"/>
        </p:nvSpPr>
        <p:spPr>
          <a:xfrm>
            <a:off x="1371600" y="7543800"/>
            <a:ext cx="3657600" cy="2286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800" dirty="0">
                <a:solidFill>
                  <a:srgbClr val="616265">
                    <a:alpha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PNNL is operated by Battelle for the U.S. Department of Energy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743200"/>
            <a:ext cx="4572000" cy="18288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r">
              <a:defRPr sz="4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061D5F4-8719-384B-945C-9A27060F99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0529" y="5669280"/>
            <a:ext cx="4572000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en-US" dirty="0"/>
              <a:t>Click to add presenter’s 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3E2D432E-6648-6643-9C6E-38B1EFF5E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1600" y="5983356"/>
            <a:ext cx="4572000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600">
                <a:solidFill>
                  <a:srgbClr val="6162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en-US" dirty="0"/>
              <a:t>Click to add presenter’s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15389B-4BB4-1644-9B7E-35A85D0C1E3B}"/>
              </a:ext>
            </a:extLst>
          </p:cNvPr>
          <p:cNvSpPr txBox="1"/>
          <p:nvPr userDrawn="1"/>
        </p:nvSpPr>
        <p:spPr>
          <a:xfrm>
            <a:off x="3710609" y="-1245704"/>
            <a:ext cx="18473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A7D3E1-BCC3-C843-81A0-EA4EDFB445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1600" y="237744"/>
            <a:ext cx="1280160" cy="12492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617363-F73D-B74F-9647-C9D747AC70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0529" y="7178040"/>
            <a:ext cx="824484" cy="228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90C8FB-601C-A04C-84F7-213A857D3E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75535" y="7249637"/>
            <a:ext cx="929809" cy="155448"/>
          </a:xfrm>
          <a:prstGeom prst="rect">
            <a:avLst/>
          </a:prstGeom>
        </p:spPr>
      </p:pic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9D9DB338-5D5C-4ACA-9ECF-C3E34C441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51641" y="4915645"/>
            <a:ext cx="329088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4F8E3-4ED9-44B4-99E6-8A3D2CF8D415}" type="datetime4">
              <a:rPr lang="en-US" smtClean="0"/>
              <a:t>August 5, 2024</a:t>
            </a:fld>
            <a:endParaRPr lang="en-US" dirty="0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55B65E8-4040-44D0-A4FE-A050FD948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9037" y="773011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68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6026595-8D7E-D24C-9263-B65316A326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0800" y="457200"/>
            <a:ext cx="7772400" cy="7315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D0CE8D1-2F12-5A44-A6B5-2CD466F52A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0" y="6858000"/>
            <a:ext cx="77724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9B87A2-8960-403D-AE0D-D54946272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29354FF4-9871-4E1B-A45A-ABAA2BE2B69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47EFCEB6-2E27-4C42-A1E5-AC8A8BA837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8/5/24</a:t>
            </a:fld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A86FAFB9-0DC0-4AB0-9E8B-6EC7C8ABA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27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0C408BC-A7DE-4A08-AD26-56414D2DD80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430642" y="457199"/>
            <a:ext cx="7772400" cy="731520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3C58F0F-5237-4527-BB8E-6EEF623543B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Date Placeholder 1">
            <a:extLst>
              <a:ext uri="{FF2B5EF4-FFF2-40B4-BE49-F238E27FC236}">
                <a16:creationId xmlns:a16="http://schemas.microsoft.com/office/drawing/2014/main" id="{33D0FD2D-15F4-4320-9C04-2023CAB47E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8/5/24</a:t>
            </a:fld>
            <a:endParaRPr lang="en-US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08FBEF60-4239-4E67-A385-B22B813AD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7614967-FAA9-4DA9-B7DE-539AA89235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83395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3"/>
            <a:ext cx="10972800" cy="1310979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600" y="2057399"/>
            <a:ext cx="12801600" cy="5486401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8/5/24</a:t>
            </a:fld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66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0800" y="4572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D00854A-4EC7-2D48-A025-5B0B48548B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515600" y="4572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7A8C708-D197-CF47-8089-89928BE1E3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00800" y="43434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C4D2EBC-B863-FD49-A9DF-1381563078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515600" y="43434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93B472-4A32-7C41-A565-485FDC3EB8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0" y="29718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F7807A-D120-BD49-9CBD-9174F26D79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00800" y="68580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8ED17FC-CAF8-9A40-9A88-897DEF9CF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15600" y="29718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A16FA60-8BA9-8B4A-86AA-F8336C26C7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15600" y="68580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7DC2EC3E-C641-FD49-9F15-878B1AFFFD9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648737A-DE0E-48DB-87F0-65418715CF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21" name="Content Placeholder 13">
            <a:extLst>
              <a:ext uri="{FF2B5EF4-FFF2-40B4-BE49-F238E27FC236}">
                <a16:creationId xmlns:a16="http://schemas.microsoft.com/office/drawing/2014/main" id="{97DA340F-6103-4F2C-B3B8-8D8A524DC19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Date Placeholder 1">
            <a:extLst>
              <a:ext uri="{FF2B5EF4-FFF2-40B4-BE49-F238E27FC236}">
                <a16:creationId xmlns:a16="http://schemas.microsoft.com/office/drawing/2014/main" id="{EE384947-F0AD-4E73-95AD-CAD4DEE446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8/5/24</a:t>
            </a:fld>
            <a:endParaRPr lang="en-US" dirty="0"/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8259C4D6-850D-4393-9434-3F69451FB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83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160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160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3786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86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0412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0412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160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3786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3786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0412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0412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E0A6ECC-C9D0-4240-B978-69D09F2C99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3"/>
            <a:ext cx="10972800" cy="1310979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0" name="Date Placeholder 1">
            <a:extLst>
              <a:ext uri="{FF2B5EF4-FFF2-40B4-BE49-F238E27FC236}">
                <a16:creationId xmlns:a16="http://schemas.microsoft.com/office/drawing/2014/main" id="{E4CF0CE7-333F-4604-B518-6F7EE2AA8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8/5/24</a:t>
            </a:fld>
            <a:endParaRPr lang="en-US" dirty="0"/>
          </a:p>
        </p:txBody>
      </p: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21303C4E-FB0C-4A46-BF34-C99D885AA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C14080C3-5390-4F4E-9C88-2C080B5CE5D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371600" y="2194560"/>
            <a:ext cx="12801600" cy="525886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396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160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160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3786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86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0412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0412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160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3786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3786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0412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0412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Date Placeholder 1">
            <a:extLst>
              <a:ext uri="{FF2B5EF4-FFF2-40B4-BE49-F238E27FC236}">
                <a16:creationId xmlns:a16="http://schemas.microsoft.com/office/drawing/2014/main" id="{68F188F7-153E-49D5-8DFC-190252047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8/5/24</a:t>
            </a:fld>
            <a:endParaRPr lang="en-US" dirty="0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578EF931-9BED-4D2C-8850-F588C3E36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B7AD090-7EA2-424E-A15B-B80A20326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3"/>
            <a:ext cx="10972800" cy="1310979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86645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8F28E1ED-1888-403E-AAF0-8053EF9DF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8/5/24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27E8059-8EC0-42A2-8A9E-251427CDC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7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/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6D1A4-6DD7-B54C-AB7B-63074374BB93}"/>
              </a:ext>
            </a:extLst>
          </p:cNvPr>
          <p:cNvSpPr txBox="1"/>
          <p:nvPr userDrawn="1"/>
        </p:nvSpPr>
        <p:spPr>
          <a:xfrm>
            <a:off x="1371600" y="2057400"/>
            <a:ext cx="4572000" cy="54864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4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62A8373-42F9-431F-865E-129CCA004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7" y="7772400"/>
            <a:ext cx="5471554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00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6026595-8D7E-D24C-9263-B65316A326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0800" y="457200"/>
            <a:ext cx="7772400" cy="7315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D0CE8D1-2F12-5A44-A6B5-2CD466F52A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0" y="6858000"/>
            <a:ext cx="77724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9B87A2-8960-403D-AE0D-D54946272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31B8C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29354FF4-9871-4E1B-A45A-ABAA2BE2B69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47EFCEB6-2E27-4C42-A1E5-AC8A8BA837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8/5/24</a:t>
            </a:fld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A86FAFB9-0DC0-4AB0-9E8B-6EC7C8ABA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5E061FB-32B5-D147-964E-40A4D82EA5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0529" y="427567"/>
            <a:ext cx="2481718" cy="80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2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9137A-C809-42A8-499B-98B39B423D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E8A1FA-CCE9-9BFA-A14F-F84559FA3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CEF34-5E2C-EA96-1BE5-A13B915A3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8AC2-CA73-4541-A03D-1DA97379C01F}" type="datetime1">
              <a:rPr lang="en-US" smtClean="0"/>
              <a:t>8/5/24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DB09C-51B8-6282-B10E-BAA6A9273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C36D2-0FD8-2399-A839-0E46A4601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850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5D1D3-1E8B-EAA1-4C47-3DB2032CE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649A8-2274-4E48-03D9-F93A9B50DC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BD1CAF-5874-E70A-FFEA-436A4C8E0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30A2C-D456-4FB6-9061-5DE49DB529CC}" type="datetime1">
              <a:rPr lang="en-US" smtClean="0"/>
              <a:t>8/5/24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33DDE-DB06-87E9-D897-A5D646025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32CDD-AFAC-9FEF-C9BC-013773150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814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705A7-C445-3A52-489B-6CACEBC29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C76A3-E679-7F1C-6CCD-147045881E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CF240D-1856-AF26-C4D5-7178D04CC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64F72-F43E-46A1-8A75-5A7EC9197DC8}" type="datetime1">
              <a:rPr lang="en-US" smtClean="0"/>
              <a:t>8/5/24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0EF8D-152D-FA2C-3F07-209CD131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3E96D1-2696-EAF0-9702-96309D521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7285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72E7E-7ADF-58CF-4437-BAAFCF536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5BD1B-DDA1-2B10-2FFE-830D11BEDF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1EC73-1BC1-CBC2-FE31-99D0FA7E75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184218-88B2-A8E8-0E1A-51CAF4F00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227E7-D220-4541-981F-95D8B70521C6}" type="datetime1">
              <a:rPr lang="en-US" smtClean="0"/>
              <a:t>8/5/24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CE720-50EE-D240-CE38-349C2218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AC90F5-7F55-1E79-98F5-A3895CDB4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3577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B80EA-53CF-9989-03C0-880751B93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A3FF6A-D3E7-ACA1-D68D-F12DDD631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2E3873-0BCE-90A3-C812-10AF3D09BD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C07E74-2822-BD04-374F-ECBC6614C4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07038F-0627-BB1E-BB6D-113FFBC97F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70B42F-4BC7-9035-0E7F-78761FC05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304F-60AB-481C-AA8E-10A6BCBBC667}" type="datetime1">
              <a:rPr lang="en-US" smtClean="0"/>
              <a:t>8/5/24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576581-C395-66AD-2D6F-5C43CF094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C6763F-169D-7C9C-1EA1-33D50FD41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191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EBEE9-1E68-3AFE-07C9-1563585AA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EB046D-5C4E-4B1B-3CAE-152A10292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084F3-C5A4-4F8A-816D-19CC6CE86E79}" type="datetime1">
              <a:rPr lang="en-US" smtClean="0"/>
              <a:t>8/5/24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692C03-63A0-D007-E31C-F1D8A6FE6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E90931-58F1-40B5-BF38-D095BAB6E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9142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C16706-586F-F1EE-E9C3-4DC68D62D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2B778-700A-45F1-9ED4-5BE731832577}" type="datetime1">
              <a:rPr lang="en-US" smtClean="0"/>
              <a:t>8/5/24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5CDFB2-4F35-D4D8-9EE6-84BB9EDE9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AD9494-3F06-12EB-D40B-2D4D3BC4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6311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D19A4-B6F6-F7E3-638F-A6C96CD0A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B764A-FE82-905A-23E3-02C4441AB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F9D86B-9262-1DAD-79E9-32E909FC0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71FC6E-1BAC-B4F1-B584-C4E74E88B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4EC66-E9BF-4D8E-B29F-59B13C5F185F}" type="datetime1">
              <a:rPr lang="en-US" smtClean="0"/>
              <a:t>8/5/24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4741F2-7BF1-4ABE-E7C8-1CC6F9986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7663A8-450A-18E0-2C79-51B915C65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721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A4C61-D9F3-B6B0-4E62-5E165E450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47E768-7399-EA91-AEA1-F778FAE120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996E02-0430-829E-0708-F3C2C27666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8B95E3-B61F-2EED-F7B6-B525AA38D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929DE-5CCA-40A5-B91F-8D14FB55602D}" type="datetime1">
              <a:rPr lang="en-US" smtClean="0"/>
              <a:t>8/5/24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9CDD2A-31C8-810C-B309-CBEE60DC1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DED49B-3B17-854E-915C-51503425C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139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D2191-5810-EF0D-B861-437C44CC1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9060A-E591-7276-9910-13701F920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A58A4-6E70-BEEA-903C-66527B956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C4192-17AF-4233-8D6A-FF453613C671}" type="datetime1">
              <a:rPr lang="en-US" smtClean="0"/>
              <a:t>8/5/24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1F8B8-113B-B3CF-0237-05A39B64C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24C4E-E754-F287-9935-E371DAD38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295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0C408BC-A7DE-4A08-AD26-56414D2DD80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430642" y="457199"/>
            <a:ext cx="7772400" cy="731520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3C58F0F-5237-4527-BB8E-6EEF623543B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Date Placeholder 1">
            <a:extLst>
              <a:ext uri="{FF2B5EF4-FFF2-40B4-BE49-F238E27FC236}">
                <a16:creationId xmlns:a16="http://schemas.microsoft.com/office/drawing/2014/main" id="{33D0FD2D-15F4-4320-9C04-2023CAB47E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8/5/24</a:t>
            </a:fld>
            <a:endParaRPr lang="en-US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08FBEF60-4239-4E67-A385-B22B813AD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7614967-FAA9-4DA9-B7DE-539AA89235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31B8C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639714-1D0B-F44A-A06E-048C4CB9DC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0529" y="427567"/>
            <a:ext cx="2481718" cy="80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4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D346CA-19E1-F2FD-E99A-B5AD9F1F74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510C8F-5762-1FA7-8398-B073C4A645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1B75D-81F2-EF94-E9AC-C6D584B88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3B2D1-BA91-4E08-ADEA-F772C6D210AC}" type="datetime1">
              <a:rPr lang="en-US" smtClean="0"/>
              <a:t>8/5/24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161CD6-964E-4347-8766-A6EA23E9B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F8886-6BAF-B24F-5CA8-D939499B1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3909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ont Page">
  <p:cSld name="Front Pag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1"/>
          <p:cNvSpPr txBox="1">
            <a:spLocks noGrp="1"/>
          </p:cNvSpPr>
          <p:nvPr>
            <p:ph type="title"/>
          </p:nvPr>
        </p:nvSpPr>
        <p:spPr>
          <a:xfrm>
            <a:off x="644979" y="3462843"/>
            <a:ext cx="9213952" cy="1774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dt" idx="10"/>
          </p:nvPr>
        </p:nvSpPr>
        <p:spPr>
          <a:xfrm>
            <a:off x="644978" y="658465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920" b="1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A41C0D72-21F5-4052-8EF8-AE9945823FF9}" type="datetime1">
              <a:rPr lang="en-US" smtClean="0"/>
              <a:t>8/5/24</a:t>
            </a:fld>
            <a:endParaRPr/>
          </a:p>
        </p:txBody>
      </p:sp>
      <p:sp>
        <p:nvSpPr>
          <p:cNvPr id="21" name="Google Shape;21;p21"/>
          <p:cNvSpPr txBox="1">
            <a:spLocks noGrp="1"/>
          </p:cNvSpPr>
          <p:nvPr>
            <p:ph type="body" idx="1"/>
          </p:nvPr>
        </p:nvSpPr>
        <p:spPr>
          <a:xfrm>
            <a:off x="644979" y="5986397"/>
            <a:ext cx="8623934" cy="1063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27432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3600"/>
              <a:buNone/>
              <a:defRPr sz="4320" b="1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097280" lvl="1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645920" lvl="2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194560" lvl="3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743200" lvl="4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291840" lvl="5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76541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7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4"/>
            <a:ext cx="10972800" cy="1310980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600" y="2057401"/>
            <a:ext cx="12801600" cy="5486401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28" indent="-274309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545" indent="-274309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782" indent="-274309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9" y="7795155"/>
            <a:ext cx="3108007" cy="4344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2/23/2023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3216" y="7772401"/>
            <a:ext cx="11663852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/>
              <a:t>Hassan Niazi | </a:t>
            </a:r>
            <a:r>
              <a:rPr lang="en-US" b="1"/>
              <a:t>JGCRI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81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CIMS water tag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D5B3010-7297-4679-9670-BD92DC2FAF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450" y="175565"/>
            <a:ext cx="13688322" cy="1031774"/>
          </a:xfrm>
          <a:prstGeom prst="rect">
            <a:avLst/>
          </a:prstGeom>
        </p:spPr>
        <p:txBody>
          <a:bodyPr lIns="0" anchor="ctr" anchorCtr="0"/>
          <a:lstStyle>
            <a:lvl1pPr>
              <a:defRPr lang="en-US" sz="3360" b="1" kern="1200" dirty="0">
                <a:solidFill>
                  <a:srgbClr val="32A8B9"/>
                </a:solidFill>
                <a:latin typeface="Gill Sans MT" panose="020B0502020104020203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524F03-9237-4D2E-A9B4-883B8C143D20}"/>
              </a:ext>
            </a:extLst>
          </p:cNvPr>
          <p:cNvSpPr txBox="1"/>
          <p:nvPr userDrawn="1"/>
        </p:nvSpPr>
        <p:spPr>
          <a:xfrm>
            <a:off x="13343334" y="7803673"/>
            <a:ext cx="1188720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7CF24AE-6C60-462A-AFC7-20C7550005F3}" type="slidenum">
              <a:rPr lang="en-US" sz="192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 sz="192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E05799-3F55-4D1D-AFDA-47CF631A9A7A}"/>
              </a:ext>
            </a:extLst>
          </p:cNvPr>
          <p:cNvSpPr txBox="1"/>
          <p:nvPr userDrawn="1"/>
        </p:nvSpPr>
        <p:spPr>
          <a:xfrm>
            <a:off x="3428622" y="7783577"/>
            <a:ext cx="7807085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20" b="0" kern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rPr>
              <a:t>GCAM Annual Meeting 2023</a:t>
            </a:r>
            <a:endParaRPr lang="en-US" sz="1920" b="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4687D53-B4CD-4D79-AD3F-0828CD6D8C4C}"/>
              </a:ext>
            </a:extLst>
          </p:cNvPr>
          <p:cNvCxnSpPr>
            <a:cxnSpLocks/>
          </p:cNvCxnSpPr>
          <p:nvPr userDrawn="1"/>
        </p:nvCxnSpPr>
        <p:spPr>
          <a:xfrm>
            <a:off x="13971731" y="7842214"/>
            <a:ext cx="0" cy="329184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A8B3A05-D1AD-4921-B3D4-95FBE03FC131}"/>
              </a:ext>
            </a:extLst>
          </p:cNvPr>
          <p:cNvCxnSpPr>
            <a:cxnSpLocks/>
          </p:cNvCxnSpPr>
          <p:nvPr userDrawn="1"/>
        </p:nvCxnSpPr>
        <p:spPr>
          <a:xfrm>
            <a:off x="213360" y="7693318"/>
            <a:ext cx="1414613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57BAD3E-AC26-4FAF-A1AC-794B2A32BE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6770" y="7720384"/>
            <a:ext cx="1477399" cy="50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7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5834" y="145430"/>
            <a:ext cx="10067365" cy="1100666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31B8C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600" y="2057399"/>
            <a:ext cx="12801600" cy="5486401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8/5/24</a:t>
            </a:fld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9D6474-85AC-4542-BDA5-213FBC636E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0529" y="427567"/>
            <a:ext cx="2481718" cy="80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9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0800" y="4572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D00854A-4EC7-2D48-A025-5B0B48548B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515600" y="4572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7A8C708-D197-CF47-8089-89928BE1E3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00800" y="43434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C4D2EBC-B863-FD49-A9DF-1381563078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515600" y="43434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93B472-4A32-7C41-A565-485FDC3EB8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0" y="29718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F7807A-D120-BD49-9CBD-9174F26D79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00800" y="68580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8ED17FC-CAF8-9A40-9A88-897DEF9CF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15600" y="29718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A16FA60-8BA9-8B4A-86AA-F8336C26C7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15600" y="68580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7DC2EC3E-C641-FD49-9F15-878B1AFFFD9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648737A-DE0E-48DB-87F0-65418715CF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31B8C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21" name="Content Placeholder 13">
            <a:extLst>
              <a:ext uri="{FF2B5EF4-FFF2-40B4-BE49-F238E27FC236}">
                <a16:creationId xmlns:a16="http://schemas.microsoft.com/office/drawing/2014/main" id="{97DA340F-6103-4F2C-B3B8-8D8A524DC19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Date Placeholder 1">
            <a:extLst>
              <a:ext uri="{FF2B5EF4-FFF2-40B4-BE49-F238E27FC236}">
                <a16:creationId xmlns:a16="http://schemas.microsoft.com/office/drawing/2014/main" id="{EE384947-F0AD-4E73-95AD-CAD4DEE446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8/5/24</a:t>
            </a:fld>
            <a:endParaRPr lang="en-US" dirty="0"/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8259C4D6-850D-4393-9434-3F69451FB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28A99AA-808D-2449-A850-8875AE9331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0529" y="427567"/>
            <a:ext cx="2481718" cy="80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160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160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3786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86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0412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0412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160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3786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3786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0412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0412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Date Placeholder 1">
            <a:extLst>
              <a:ext uri="{FF2B5EF4-FFF2-40B4-BE49-F238E27FC236}">
                <a16:creationId xmlns:a16="http://schemas.microsoft.com/office/drawing/2014/main" id="{E4CF0CE7-333F-4604-B518-6F7EE2AA8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8/5/24</a:t>
            </a:fld>
            <a:endParaRPr lang="en-US" dirty="0"/>
          </a:p>
        </p:txBody>
      </p: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21303C4E-FB0C-4A46-BF34-C99D885AA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C14080C3-5390-4F4E-9C88-2C080B5CE5D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371600" y="2194560"/>
            <a:ext cx="12801600" cy="525886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F8520C0B-63E4-8146-B06F-2D4679E9C0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5834" y="145430"/>
            <a:ext cx="10067365" cy="1100666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31B8C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16DE590-41A2-5E4C-85EC-EA49DBE15D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0529" y="427567"/>
            <a:ext cx="2481718" cy="80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8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160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160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3786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86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0412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0412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160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3786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3786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0412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0412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Date Placeholder 1">
            <a:extLst>
              <a:ext uri="{FF2B5EF4-FFF2-40B4-BE49-F238E27FC236}">
                <a16:creationId xmlns:a16="http://schemas.microsoft.com/office/drawing/2014/main" id="{68F188F7-153E-49D5-8DFC-190252047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8/5/24</a:t>
            </a:fld>
            <a:endParaRPr lang="en-US" dirty="0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578EF931-9BED-4D2C-8850-F588C3E36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9F80F1A3-CAFA-0B44-BCCA-72F4C1583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5834" y="145430"/>
            <a:ext cx="10067365" cy="1100666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31B8C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1600ADF-E9E7-A24B-8F96-CF45C7F5C3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0529" y="427567"/>
            <a:ext cx="2481718" cy="80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2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8F28E1ED-1888-403E-AAF0-8053EF9DF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8/5/24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27E8059-8EC0-42A2-8A9E-251427CDC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C6B034-EB59-DD49-AAC0-5C3E3660C9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0529" y="427567"/>
            <a:ext cx="2481718" cy="80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4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/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6D1A4-6DD7-B54C-AB7B-63074374BB93}"/>
              </a:ext>
            </a:extLst>
          </p:cNvPr>
          <p:cNvSpPr txBox="1"/>
          <p:nvPr userDrawn="1"/>
        </p:nvSpPr>
        <p:spPr>
          <a:xfrm>
            <a:off x="1371600" y="2057400"/>
            <a:ext cx="4572000" cy="446559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4800" b="1" dirty="0">
                <a:solidFill>
                  <a:srgbClr val="31B8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62A8373-42F9-431F-865E-129CCA004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7" y="7772400"/>
            <a:ext cx="5471554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4BE25C-8093-7D44-A61B-32DE6D2D27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4185" y="6522990"/>
            <a:ext cx="1141787" cy="11141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D47646-348A-4D46-BC8A-FB9C1A865B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0529" y="427567"/>
            <a:ext cx="2481718" cy="80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6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29221F-20F2-144C-A638-0A6C756C26C9}"/>
              </a:ext>
            </a:extLst>
          </p:cNvPr>
          <p:cNvSpPr/>
          <p:nvPr userDrawn="1"/>
        </p:nvSpPr>
        <p:spPr>
          <a:xfrm>
            <a:off x="914400" y="0"/>
            <a:ext cx="54864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EAA279-64AD-4C24-987C-D056E5350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9037" y="762793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10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29221F-20F2-144C-A638-0A6C756C26C9}"/>
              </a:ext>
            </a:extLst>
          </p:cNvPr>
          <p:cNvSpPr/>
          <p:nvPr userDrawn="1"/>
        </p:nvSpPr>
        <p:spPr>
          <a:xfrm>
            <a:off x="914400" y="0"/>
            <a:ext cx="54864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88D28A-E737-5049-8A98-3AC3A6EA2CD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371600" y="237744"/>
            <a:ext cx="1280160" cy="124922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EAA279-64AD-4C24-987C-D056E5350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9037" y="762793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824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A6B457-30AC-29A3-CEC1-915D33627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3B459-1CB1-BAB5-468D-4C81448E65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1CC05-F54E-9A8D-82B1-5851F0A0E6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B5519-87B7-4D0C-B93B-8E621CD3EC74}" type="datetime1">
              <a:rPr lang="en-US" smtClean="0"/>
              <a:t>8/5/24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62967-ACC3-D1A1-5BD9-B315769FD9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B2C2A-AA7A-C209-5C16-16DFAC80B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53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</p:sldLayoutIdLst>
  <p:hf hdr="0" ftr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7.emf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github.com/JGCRI/xanthos" TargetMode="External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github.com/JGCRI/superwell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0.png"/><Relationship Id="rId4" Type="http://schemas.openxmlformats.org/officeDocument/2006/relationships/image" Target="../media/image21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emf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FD0D9-1CAC-4FBD-8120-CBD5A07EB9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667" y="2743200"/>
            <a:ext cx="4842933" cy="1828800"/>
          </a:xfrm>
        </p:spPr>
        <p:txBody>
          <a:bodyPr/>
          <a:lstStyle/>
          <a:p>
            <a:r>
              <a:rPr lang="en-US" sz="3000" dirty="0"/>
              <a:t>Uncovering Key Drivers of Future Virtual Water Trade and Global Water Use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5626B4-0A0D-6A4F-9E73-5FC1CE1215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Neal Graham, Tom Wild, Gokul </a:t>
            </a:r>
            <a:r>
              <a:rPr lang="en-US" dirty="0" err="1"/>
              <a:t>Iyer</a:t>
            </a:r>
            <a:r>
              <a:rPr lang="en-US" dirty="0"/>
              <a:t>, </a:t>
            </a:r>
          </a:p>
          <a:p>
            <a:pPr marL="0" indent="0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Jonathan Lamontagne, </a:t>
            </a:r>
            <a:r>
              <a:rPr lang="en-US" dirty="0" err="1"/>
              <a:t>Pralit</a:t>
            </a:r>
            <a:r>
              <a:rPr lang="en-US" dirty="0"/>
              <a:t> Patel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8696A4F-5314-46CD-B205-CC2D44570D6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August 6</a:t>
            </a:r>
            <a:r>
              <a:rPr lang="en-US" baseline="30000" dirty="0"/>
              <a:t>th</a:t>
            </a:r>
            <a:r>
              <a:rPr lang="en-US" dirty="0"/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115215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22A0E1EA-6C89-FE6A-6C8E-09CC1E0347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919" r="20915" b="30351"/>
          <a:stretch/>
        </p:blipFill>
        <p:spPr>
          <a:xfrm>
            <a:off x="0" y="1858780"/>
            <a:ext cx="14620774" cy="520242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E84370-3FE0-B243-DD4C-29B95CE35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54DC88-74A1-73C3-7AB9-16914591B517}"/>
              </a:ext>
            </a:extLst>
          </p:cNvPr>
          <p:cNvSpPr/>
          <p:nvPr/>
        </p:nvSpPr>
        <p:spPr>
          <a:xfrm>
            <a:off x="6100770" y="4668563"/>
            <a:ext cx="2794486" cy="2155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9003C36-F936-2B89-0405-81908D41A4A8}"/>
              </a:ext>
            </a:extLst>
          </p:cNvPr>
          <p:cNvSpPr/>
          <p:nvPr/>
        </p:nvSpPr>
        <p:spPr>
          <a:xfrm>
            <a:off x="1034413" y="3009798"/>
            <a:ext cx="214501" cy="341474"/>
          </a:xfrm>
          <a:prstGeom prst="ellipse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226B567-A0FB-E360-EFE1-FA0961016C0A}"/>
              </a:ext>
            </a:extLst>
          </p:cNvPr>
          <p:cNvSpPr/>
          <p:nvPr/>
        </p:nvSpPr>
        <p:spPr>
          <a:xfrm>
            <a:off x="1034412" y="5157267"/>
            <a:ext cx="214501" cy="341474"/>
          </a:xfrm>
          <a:prstGeom prst="ellipse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B945348-7034-E97B-3DF9-32639B0A8FD4}"/>
              </a:ext>
            </a:extLst>
          </p:cNvPr>
          <p:cNvSpPr/>
          <p:nvPr/>
        </p:nvSpPr>
        <p:spPr>
          <a:xfrm>
            <a:off x="3845431" y="3009798"/>
            <a:ext cx="214501" cy="341474"/>
          </a:xfrm>
          <a:prstGeom prst="ellipse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E448699-C4D3-D905-96EB-67FAEAEC6F43}"/>
              </a:ext>
            </a:extLst>
          </p:cNvPr>
          <p:cNvSpPr/>
          <p:nvPr/>
        </p:nvSpPr>
        <p:spPr>
          <a:xfrm>
            <a:off x="3845431" y="5157267"/>
            <a:ext cx="214501" cy="341474"/>
          </a:xfrm>
          <a:prstGeom prst="ellipse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DC2E503-7004-930E-6BD9-E40B2C7FC189}"/>
              </a:ext>
            </a:extLst>
          </p:cNvPr>
          <p:cNvSpPr/>
          <p:nvPr/>
        </p:nvSpPr>
        <p:spPr>
          <a:xfrm>
            <a:off x="6654085" y="3009798"/>
            <a:ext cx="214501" cy="341474"/>
          </a:xfrm>
          <a:prstGeom prst="ellipse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B3322E0-5643-4AC5-A712-50504399BD39}"/>
              </a:ext>
            </a:extLst>
          </p:cNvPr>
          <p:cNvSpPr/>
          <p:nvPr/>
        </p:nvSpPr>
        <p:spPr>
          <a:xfrm>
            <a:off x="9462739" y="3009798"/>
            <a:ext cx="214501" cy="341474"/>
          </a:xfrm>
          <a:prstGeom prst="ellipse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DCD99A3-F10F-A93A-7ACC-E1A66F54F783}"/>
              </a:ext>
            </a:extLst>
          </p:cNvPr>
          <p:cNvSpPr/>
          <p:nvPr/>
        </p:nvSpPr>
        <p:spPr>
          <a:xfrm>
            <a:off x="9462739" y="5157267"/>
            <a:ext cx="214501" cy="341474"/>
          </a:xfrm>
          <a:prstGeom prst="ellipse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3316014-C386-590F-7442-F72FD2EA54DF}"/>
              </a:ext>
            </a:extLst>
          </p:cNvPr>
          <p:cNvSpPr/>
          <p:nvPr/>
        </p:nvSpPr>
        <p:spPr>
          <a:xfrm>
            <a:off x="12283397" y="3009798"/>
            <a:ext cx="214501" cy="341474"/>
          </a:xfrm>
          <a:prstGeom prst="ellipse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370D621-4769-3627-79B3-B5C2745EFA98}"/>
              </a:ext>
            </a:extLst>
          </p:cNvPr>
          <p:cNvSpPr/>
          <p:nvPr/>
        </p:nvSpPr>
        <p:spPr>
          <a:xfrm>
            <a:off x="12283398" y="5157267"/>
            <a:ext cx="214501" cy="341474"/>
          </a:xfrm>
          <a:prstGeom prst="ellipse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0DA52404-A572-5031-4FB6-EB6A03303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833" y="-118177"/>
            <a:ext cx="10067365" cy="1366143"/>
          </a:xfrm>
        </p:spPr>
        <p:txBody>
          <a:bodyPr/>
          <a:lstStyle/>
          <a:p>
            <a:r>
              <a:rPr lang="en-US" sz="2600" dirty="0"/>
              <a:t>Virtual Blue Water Trade can have differing main drivers in a basin, depending on socioeconomic and climatic conditions – highlighting regional sensitivities to such dynamics</a:t>
            </a:r>
          </a:p>
        </p:txBody>
      </p:sp>
      <p:pic>
        <p:nvPicPr>
          <p:cNvPr id="23" name="Picture 22" descr="A picture containing diagram&#10;&#10;Description automatically generated">
            <a:extLst>
              <a:ext uri="{FF2B5EF4-FFF2-40B4-BE49-F238E27FC236}">
                <a16:creationId xmlns:a16="http://schemas.microsoft.com/office/drawing/2014/main" id="{7074BEB2-26BD-5CD8-EEA2-87635106EE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93" t="31919" b="26933"/>
          <a:stretch/>
        </p:blipFill>
        <p:spPr>
          <a:xfrm>
            <a:off x="6232707" y="4616636"/>
            <a:ext cx="2530612" cy="225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45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" grpId="0" animBg="1"/>
      <p:bldP spid="5" grpId="0" animBg="1"/>
      <p:bldP spid="6" grpId="0" animBg="1"/>
      <p:bldP spid="7" grpId="0" animBg="1"/>
      <p:bldP spid="9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hart of multiple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547A5247-C292-C8A0-7895-D6783E091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247966"/>
            <a:ext cx="10472452" cy="698163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E84370-3FE0-B243-DD4C-29B95CE35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54DC88-74A1-73C3-7AB9-16914591B517}"/>
              </a:ext>
            </a:extLst>
          </p:cNvPr>
          <p:cNvSpPr/>
          <p:nvPr/>
        </p:nvSpPr>
        <p:spPr>
          <a:xfrm>
            <a:off x="6553200" y="4261043"/>
            <a:ext cx="2590800" cy="18965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Chart&#10;&#10;Description automatically generated">
            <a:extLst>
              <a:ext uri="{FF2B5EF4-FFF2-40B4-BE49-F238E27FC236}">
                <a16:creationId xmlns:a16="http://schemas.microsoft.com/office/drawing/2014/main" id="{636EF839-C074-ED65-B240-88CC14240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1" y="1230628"/>
            <a:ext cx="10472452" cy="698163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05E1EA6-289B-4373-74CF-142626D5C963}"/>
              </a:ext>
            </a:extLst>
          </p:cNvPr>
          <p:cNvSpPr/>
          <p:nvPr/>
        </p:nvSpPr>
        <p:spPr>
          <a:xfrm>
            <a:off x="4487333" y="6519333"/>
            <a:ext cx="3048000" cy="16929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8A1B48D-22BD-6CD8-4C62-5050F5325B32}"/>
              </a:ext>
            </a:extLst>
          </p:cNvPr>
          <p:cNvSpPr/>
          <p:nvPr/>
        </p:nvSpPr>
        <p:spPr>
          <a:xfrm>
            <a:off x="9139516" y="6519333"/>
            <a:ext cx="3048000" cy="16929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Chart&#10;&#10;Description automatically generated">
            <a:extLst>
              <a:ext uri="{FF2B5EF4-FFF2-40B4-BE49-F238E27FC236}">
                <a16:creationId xmlns:a16="http://schemas.microsoft.com/office/drawing/2014/main" id="{750B90EC-0944-6EE2-483C-98F3286F5A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004" t="24333" r="73" b="43652"/>
          <a:stretch/>
        </p:blipFill>
        <p:spPr>
          <a:xfrm>
            <a:off x="12424833" y="2404735"/>
            <a:ext cx="1269592" cy="3420129"/>
          </a:xfrm>
          <a:prstGeom prst="rect">
            <a:avLst/>
          </a:prstGeom>
        </p:spPr>
      </p:pic>
      <p:sp>
        <p:nvSpPr>
          <p:cNvPr id="25" name="Title 2">
            <a:extLst>
              <a:ext uri="{FF2B5EF4-FFF2-40B4-BE49-F238E27FC236}">
                <a16:creationId xmlns:a16="http://schemas.microsoft.com/office/drawing/2014/main" id="{782AA177-B964-B23C-96DD-7949E28F0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833" y="-118177"/>
            <a:ext cx="10067365" cy="1366143"/>
          </a:xfrm>
        </p:spPr>
        <p:txBody>
          <a:bodyPr/>
          <a:lstStyle/>
          <a:p>
            <a:r>
              <a:rPr lang="en-US" sz="2600" dirty="0"/>
              <a:t>Virtual Blue Water Trade can have differing main drivers in a basin, depending on socioeconomic and climatic conditions – highlighting regional sensitivities to such dynamics</a:t>
            </a:r>
          </a:p>
        </p:txBody>
      </p:sp>
      <p:pic>
        <p:nvPicPr>
          <p:cNvPr id="27" name="Picture 26" descr="Chart, waterfall chart&#10;&#10;Description automatically generated">
            <a:extLst>
              <a:ext uri="{FF2B5EF4-FFF2-40B4-BE49-F238E27FC236}">
                <a16:creationId xmlns:a16="http://schemas.microsoft.com/office/drawing/2014/main" id="{0AFC7B94-5C74-02D0-5FB6-93334190C4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973" t="75210" r="38960" b="2366"/>
          <a:stretch/>
        </p:blipFill>
        <p:spPr>
          <a:xfrm>
            <a:off x="7535333" y="6519333"/>
            <a:ext cx="1577879" cy="156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9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465026-2214-1357-5C73-17AC56820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648FD3-7AD7-958E-2EBF-89A11F364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&amp; Future Work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A9A795-1F7B-482F-5A36-FD2DE679585C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r>
              <a:rPr lang="en-US" dirty="0"/>
              <a:t>First such study to examine a large suite of future uncertainty to uncover key drivers in water utilization and trade.</a:t>
            </a:r>
          </a:p>
          <a:p>
            <a:r>
              <a:rPr lang="en-US" dirty="0"/>
              <a:t>While drivers show regional heterogeneity, </a:t>
            </a:r>
            <a:r>
              <a:rPr lang="en-US" b="1" i="1" dirty="0"/>
              <a:t>dry areas are shown to often be driven by the climate-driven water supply responses </a:t>
            </a:r>
            <a:r>
              <a:rPr lang="en-US" dirty="0"/>
              <a:t>while other basins show differences across socioeconomic and climate futures. </a:t>
            </a:r>
          </a:p>
          <a:p>
            <a:r>
              <a:rPr lang="en-US" dirty="0"/>
              <a:t>Such basin-level differences allows us to further our exploration to understand the multisectoral drivers behind these changes in water.</a:t>
            </a:r>
          </a:p>
          <a:p>
            <a:pPr lvl="1"/>
            <a:r>
              <a:rPr lang="en-US" dirty="0"/>
              <a:t>Agricultural demand &amp; production</a:t>
            </a:r>
          </a:p>
          <a:p>
            <a:pPr lvl="1"/>
            <a:r>
              <a:rPr lang="en-US" dirty="0"/>
              <a:t>Energy demand and mix</a:t>
            </a:r>
          </a:p>
          <a:p>
            <a:pPr lvl="1"/>
            <a:r>
              <a:rPr lang="en-US" dirty="0"/>
              <a:t>Regional trade</a:t>
            </a:r>
          </a:p>
          <a:p>
            <a:r>
              <a:rPr lang="en-US" dirty="0"/>
              <a:t>Despite the differences across basins at the end of the century, </a:t>
            </a:r>
            <a:r>
              <a:rPr lang="en-US" b="1" i="1" dirty="0"/>
              <a:t>it is important to understand how these drivers change in time.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484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433BB6-ACB2-4953-9ADC-C0F78F3BD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767D41-76E5-7A09-5EEC-22F54D05FA2F}"/>
              </a:ext>
            </a:extLst>
          </p:cNvPr>
          <p:cNvSpPr txBox="1"/>
          <p:nvPr/>
        </p:nvSpPr>
        <p:spPr>
          <a:xfrm>
            <a:off x="1252024" y="5190979"/>
            <a:ext cx="45016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2A8B9"/>
                </a:solidFill>
              </a:rPr>
              <a:t>Neal T. Graham</a:t>
            </a:r>
          </a:p>
          <a:p>
            <a:r>
              <a:rPr lang="en-US" sz="3200" dirty="0" err="1">
                <a:solidFill>
                  <a:srgbClr val="32A8B9"/>
                </a:solidFill>
              </a:rPr>
              <a:t>neal.graham@pnnl.gov</a:t>
            </a:r>
            <a:endParaRPr lang="en-US" sz="3200" dirty="0">
              <a:solidFill>
                <a:srgbClr val="32A8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39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403074B-593B-7EA3-B87A-3CD40E2CA5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80" y="2397493"/>
            <a:ext cx="6757820" cy="453181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5879755-AF33-A710-1CF8-72CE87960956}"/>
              </a:ext>
            </a:extLst>
          </p:cNvPr>
          <p:cNvSpPr/>
          <p:nvPr/>
        </p:nvSpPr>
        <p:spPr>
          <a:xfrm>
            <a:off x="557380" y="2394806"/>
            <a:ext cx="7713386" cy="2012914"/>
          </a:xfrm>
          <a:prstGeom prst="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Supply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911F56-EC1C-8DCB-3987-78D0C1D27168}"/>
              </a:ext>
            </a:extLst>
          </p:cNvPr>
          <p:cNvSpPr/>
          <p:nvPr/>
        </p:nvSpPr>
        <p:spPr>
          <a:xfrm>
            <a:off x="557380" y="6036442"/>
            <a:ext cx="7713386" cy="927688"/>
          </a:xfrm>
          <a:prstGeom prst="rect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Demand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82790A-1965-B783-9B1A-75FC3581E21A}"/>
              </a:ext>
            </a:extLst>
          </p:cNvPr>
          <p:cNvSpPr/>
          <p:nvPr/>
        </p:nvSpPr>
        <p:spPr>
          <a:xfrm>
            <a:off x="557380" y="4435717"/>
            <a:ext cx="7713386" cy="1568585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Equilibrium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C098D2-B9FD-CCDE-7386-59694F20AF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l="4347" r="4405"/>
          <a:stretch/>
        </p:blipFill>
        <p:spPr>
          <a:xfrm>
            <a:off x="8328408" y="2422476"/>
            <a:ext cx="5486400" cy="4528762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9D9CA6-3416-3254-CCE0-12D5A65A5522}"/>
              </a:ext>
            </a:extLst>
          </p:cNvPr>
          <p:cNvSpPr txBox="1"/>
          <p:nvPr/>
        </p:nvSpPr>
        <p:spPr>
          <a:xfrm>
            <a:off x="8328409" y="2426688"/>
            <a:ext cx="10769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F159F1-CCA6-271D-15E9-AEE0E552C344}"/>
              </a:ext>
            </a:extLst>
          </p:cNvPr>
          <p:cNvSpPr txBox="1"/>
          <p:nvPr/>
        </p:nvSpPr>
        <p:spPr>
          <a:xfrm>
            <a:off x="11803355" y="6951238"/>
            <a:ext cx="22151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Kim et. al (2016)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B73D7E2D-356C-F046-1918-09C772B3CCE7}"/>
              </a:ext>
            </a:extLst>
          </p:cNvPr>
          <p:cNvSpPr txBox="1">
            <a:spLocks/>
          </p:cNvSpPr>
          <p:nvPr/>
        </p:nvSpPr>
        <p:spPr>
          <a:xfrm>
            <a:off x="127819" y="39043"/>
            <a:ext cx="14462576" cy="1144880"/>
          </a:xfrm>
          <a:prstGeom prst="rect">
            <a:avLst/>
          </a:prstGeom>
        </p:spPr>
        <p:txBody>
          <a:bodyPr vert="horz" lIns="0" tIns="54864" rIns="109728" bIns="54864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109728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wald SemiBold"/>
                <a:ea typeface="+mn-ea"/>
                <a:cs typeface="Arial" panose="020B0604020202020204" pitchFamily="34" charset="0"/>
                <a:sym typeface="Oswald SemiBold"/>
              </a:rPr>
              <a:t>Water Demand and Supply are Balanced Across 235 Global River Basins. Water demands by tech. (incl. hydro) are tracked. Water availability produced by a separate hydrology model.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FC4E6EA-0486-4805-300B-750E3663FBB6}"/>
              </a:ext>
            </a:extLst>
          </p:cNvPr>
          <p:cNvSpPr/>
          <p:nvPr/>
        </p:nvSpPr>
        <p:spPr>
          <a:xfrm>
            <a:off x="701040" y="2103121"/>
            <a:ext cx="1706880" cy="1144880"/>
          </a:xfrm>
          <a:prstGeom prst="rect">
            <a:avLst/>
          </a:prstGeom>
          <a:noFill/>
          <a:ln w="1206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C41565-1F78-24E6-D87C-2DA3E20C4EF6}"/>
              </a:ext>
            </a:extLst>
          </p:cNvPr>
          <p:cNvSpPr txBox="1"/>
          <p:nvPr/>
        </p:nvSpPr>
        <p:spPr>
          <a:xfrm>
            <a:off x="2659342" y="1447801"/>
            <a:ext cx="1094968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 have a hydrology model that generates information about renewable water supply, </a:t>
            </a:r>
            <a:r>
              <a:rPr kumimoji="0" lang="en-US" sz="216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its implications for hydropower generation (incl. under climate change)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FC7F1C-21FD-A779-A821-3CB36C1C46B7}"/>
              </a:ext>
            </a:extLst>
          </p:cNvPr>
          <p:cNvSpPr txBox="1"/>
          <p:nvPr/>
        </p:nvSpPr>
        <p:spPr>
          <a:xfrm>
            <a:off x="501573" y="7277921"/>
            <a:ext cx="11159622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 prices allow us to capture two key dynamics: increasing shadow price with increasing scarcity; and preferential water allocation to classes of users (e.g., agriculture versus electricity)</a:t>
            </a:r>
          </a:p>
        </p:txBody>
      </p:sp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F617161E-7CA0-9D4E-62CE-EDDF92311E4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3624560" y="7762538"/>
            <a:ext cx="1005840" cy="46706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98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69FA3739-C48D-364C-BB56-071CAA434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3486" y="1347407"/>
            <a:ext cx="6288102" cy="288792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27F920-09D6-334E-95E9-03E5AD371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A8C94B7-3731-984D-818F-27213A1EE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235" y="406661"/>
            <a:ext cx="10100193" cy="718483"/>
          </a:xfrm>
        </p:spPr>
        <p:txBody>
          <a:bodyPr/>
          <a:lstStyle/>
          <a:p>
            <a:r>
              <a:rPr lang="en-US" sz="3200" dirty="0"/>
              <a:t>Surface Water Supply and Cost Curves in GCAM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BF446E4-1693-C94D-B78B-BCBDF8EDF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25" y="1719944"/>
            <a:ext cx="5762478" cy="428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FE50D30-9CE7-4147-8B5D-4F1E2744F63D}"/>
              </a:ext>
            </a:extLst>
          </p:cNvPr>
          <p:cNvSpPr/>
          <p:nvPr/>
        </p:nvSpPr>
        <p:spPr>
          <a:xfrm>
            <a:off x="4746172" y="1840896"/>
            <a:ext cx="2336800" cy="1100666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4FA2759-73B7-8944-BD8A-35E922226BC9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7082972" y="2391229"/>
            <a:ext cx="2206171" cy="1884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22A5D4F-7D41-D04E-B722-21528686B226}"/>
                  </a:ext>
                </a:extLst>
              </p:cNvPr>
              <p:cNvSpPr txBox="1"/>
              <p:nvPr/>
            </p:nvSpPr>
            <p:spPr>
              <a:xfrm>
                <a:off x="1234208" y="6185118"/>
                <a:ext cx="12327246" cy="1957908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2"/>
                    </a:solidFill>
                  </a:rPr>
                  <a:t>1. Calculate maximum runoff and accessible water* for each year using Xanthos and 1970-2015 WATCH data </a:t>
                </a:r>
              </a:p>
              <a:p>
                <a:r>
                  <a:rPr lang="en-US" sz="1600" dirty="0">
                    <a:solidFill>
                      <a:schemeClr val="accent2"/>
                    </a:solidFill>
                  </a:rPr>
                  <a:t>2. Aggregate 0.5º gridded data to 5-year moving averages at GCAM basin scale.</a:t>
                </a:r>
              </a:p>
              <a:p>
                <a:r>
                  <a:rPr lang="en-US" sz="1600" dirty="0">
                    <a:solidFill>
                      <a:schemeClr val="accent2"/>
                    </a:solidFill>
                  </a:rPr>
                  <a:t>3A. For basins with no historical nonrenewable groundwater depletion find the accessible percentage of maximum runoff (accessible/runoff) </a:t>
                </a:r>
                <a:r>
                  <a:rPr lang="en-US" sz="1600" b="1" i="1" dirty="0">
                    <a:solidFill>
                      <a:schemeClr val="accent2"/>
                    </a:solidFill>
                  </a:rPr>
                  <a:t>cost curve inflection point</a:t>
                </a:r>
                <a:endParaRPr lang="en-US" sz="1600" dirty="0">
                  <a:solidFill>
                    <a:schemeClr val="accent2"/>
                  </a:solidFill>
                </a:endParaRPr>
              </a:p>
              <a:p>
                <a:r>
                  <a:rPr lang="en-US" sz="1600" dirty="0">
                    <a:solidFill>
                      <a:schemeClr val="accent2"/>
                    </a:solidFill>
                  </a:rPr>
                  <a:t>3B. For basins with historical nonrenewable groundwater extraction, back calculate accessible portion by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6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𝐷𝑒𝑚𝑎𝑛𝑑𝑠</m:t>
                        </m:r>
                        <m:r>
                          <a:rPr lang="en-US" sz="16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en-US" sz="16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𝐷𝑒𝑝𝑙𝑒𝑡𝑖𝑜𝑛</m:t>
                        </m:r>
                        <m:r>
                          <a:rPr lang="en-US" sz="16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16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𝑟𝑢𝑛𝑜𝑓𝑓</m:t>
                        </m:r>
                      </m:den>
                    </m:f>
                  </m:oMath>
                </a14:m>
                <a:r>
                  <a:rPr lang="en-US" sz="1600" dirty="0">
                    <a:solidFill>
                      <a:schemeClr val="accent2"/>
                    </a:solidFill>
                  </a:rPr>
                  <a:t> averaged over historical years </a:t>
                </a:r>
                <a:r>
                  <a:rPr lang="en-US" sz="1600" b="1" i="1" dirty="0">
                    <a:solidFill>
                      <a:schemeClr val="accent2"/>
                    </a:solidFill>
                  </a:rPr>
                  <a:t>cost curve inflection point</a:t>
                </a:r>
                <a:endParaRPr lang="en-US" sz="1600" dirty="0">
                  <a:solidFill>
                    <a:schemeClr val="accent2"/>
                  </a:solidFill>
                </a:endParaRPr>
              </a:p>
              <a:p>
                <a:r>
                  <a:rPr lang="en-US" sz="1600" dirty="0">
                    <a:solidFill>
                      <a:schemeClr val="accent2"/>
                    </a:solidFill>
                  </a:rPr>
                  <a:t>4. Set initial supply grades (0%, accessible percent, 100%) and cost grades (~0, 0.001, 10), then interpolate for 20 total grades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22A5D4F-7D41-D04E-B722-21528686B2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208" y="6185118"/>
                <a:ext cx="12327246" cy="1957908"/>
              </a:xfrm>
              <a:prstGeom prst="rect">
                <a:avLst/>
              </a:prstGeom>
              <a:blipFill>
                <a:blip r:embed="rId4"/>
                <a:stretch>
                  <a:fillRect l="-206" t="-641" b="-3205"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7734EDE0-3ABD-2444-91FA-4FEF2F7FC0A9}"/>
              </a:ext>
            </a:extLst>
          </p:cNvPr>
          <p:cNvSpPr txBox="1"/>
          <p:nvPr/>
        </p:nvSpPr>
        <p:spPr>
          <a:xfrm>
            <a:off x="2915072" y="1381390"/>
            <a:ext cx="205278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hlinkClick r:id="rId5"/>
              </a:rPr>
              <a:t>Xanthos</a:t>
            </a:r>
            <a:r>
              <a:rPr lang="en-US" sz="1600" dirty="0">
                <a:solidFill>
                  <a:schemeClr val="accent2"/>
                </a:solidFill>
              </a:rPr>
              <a:t> Processing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FAF201-26D1-B045-B0A3-D81BB068FA03}"/>
              </a:ext>
            </a:extLst>
          </p:cNvPr>
          <p:cNvSpPr txBox="1"/>
          <p:nvPr/>
        </p:nvSpPr>
        <p:spPr>
          <a:xfrm>
            <a:off x="10318231" y="1246096"/>
            <a:ext cx="187376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</a:rPr>
              <a:t>235 GCAM Basins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8067291-8230-B349-9D53-EA5D92CD9A98}"/>
              </a:ext>
            </a:extLst>
          </p:cNvPr>
          <p:cNvCxnSpPr>
            <a:cxnSpLocks/>
          </p:cNvCxnSpPr>
          <p:nvPr/>
        </p:nvCxnSpPr>
        <p:spPr>
          <a:xfrm flipH="1">
            <a:off x="7512340" y="5811857"/>
            <a:ext cx="1966511" cy="268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17C1B26-5173-934E-A37A-A4D774E76463}"/>
              </a:ext>
            </a:extLst>
          </p:cNvPr>
          <p:cNvSpPr txBox="1"/>
          <p:nvPr/>
        </p:nvSpPr>
        <p:spPr>
          <a:xfrm rot="16200000">
            <a:off x="6852470" y="4699810"/>
            <a:ext cx="738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Price $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A1EF6F-4E35-B44E-BB7B-29986BE08595}"/>
              </a:ext>
            </a:extLst>
          </p:cNvPr>
          <p:cNvSpPr txBox="1"/>
          <p:nvPr/>
        </p:nvSpPr>
        <p:spPr>
          <a:xfrm>
            <a:off x="7820579" y="5881274"/>
            <a:ext cx="1436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Availability [%]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F471EF-72A6-E748-B3FA-AEEC56E88A9B}"/>
              </a:ext>
            </a:extLst>
          </p:cNvPr>
          <p:cNvCxnSpPr>
            <a:cxnSpLocks/>
          </p:cNvCxnSpPr>
          <p:nvPr/>
        </p:nvCxnSpPr>
        <p:spPr>
          <a:xfrm>
            <a:off x="7517487" y="4082229"/>
            <a:ext cx="0" cy="1756473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Freeform 17">
            <a:extLst>
              <a:ext uri="{FF2B5EF4-FFF2-40B4-BE49-F238E27FC236}">
                <a16:creationId xmlns:a16="http://schemas.microsoft.com/office/drawing/2014/main" id="{B732F1D3-1C37-5949-A44E-555C7687593B}"/>
              </a:ext>
            </a:extLst>
          </p:cNvPr>
          <p:cNvSpPr/>
          <p:nvPr/>
        </p:nvSpPr>
        <p:spPr>
          <a:xfrm>
            <a:off x="7512340" y="4235336"/>
            <a:ext cx="1670298" cy="1576521"/>
          </a:xfrm>
          <a:custGeom>
            <a:avLst/>
            <a:gdLst>
              <a:gd name="connsiteX0" fmla="*/ 0 w 1364567"/>
              <a:gd name="connsiteY0" fmla="*/ 1350498 h 1350498"/>
              <a:gd name="connsiteX1" fmla="*/ 1097280 w 1364567"/>
              <a:gd name="connsiteY1" fmla="*/ 1209821 h 1350498"/>
              <a:gd name="connsiteX2" fmla="*/ 1364567 w 1364567"/>
              <a:gd name="connsiteY2" fmla="*/ 0 h 1350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4567" h="1350498">
                <a:moveTo>
                  <a:pt x="0" y="1350498"/>
                </a:moveTo>
                <a:lnTo>
                  <a:pt x="1097280" y="1209821"/>
                </a:lnTo>
                <a:lnTo>
                  <a:pt x="1364567" y="0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88571EE-BD19-5F4D-A42A-61745A4AFDA3}"/>
              </a:ext>
            </a:extLst>
          </p:cNvPr>
          <p:cNvCxnSpPr>
            <a:cxnSpLocks/>
          </p:cNvCxnSpPr>
          <p:nvPr/>
        </p:nvCxnSpPr>
        <p:spPr>
          <a:xfrm flipH="1">
            <a:off x="10769634" y="5811857"/>
            <a:ext cx="1966511" cy="268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494A01F-F1B8-9B40-BB11-EF93AEB6AE13}"/>
              </a:ext>
            </a:extLst>
          </p:cNvPr>
          <p:cNvSpPr txBox="1"/>
          <p:nvPr/>
        </p:nvSpPr>
        <p:spPr>
          <a:xfrm rot="16200000">
            <a:off x="10109764" y="4699810"/>
            <a:ext cx="738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Price $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920482-02B5-0140-8DA0-9659399B8D84}"/>
              </a:ext>
            </a:extLst>
          </p:cNvPr>
          <p:cNvSpPr txBox="1"/>
          <p:nvPr/>
        </p:nvSpPr>
        <p:spPr>
          <a:xfrm>
            <a:off x="11077873" y="5881274"/>
            <a:ext cx="1436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Availability [%]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F9CF4B9-EF92-2F44-A0C7-854FBDBB4BCF}"/>
              </a:ext>
            </a:extLst>
          </p:cNvPr>
          <p:cNvCxnSpPr>
            <a:cxnSpLocks/>
          </p:cNvCxnSpPr>
          <p:nvPr/>
        </p:nvCxnSpPr>
        <p:spPr>
          <a:xfrm>
            <a:off x="10774781" y="4082229"/>
            <a:ext cx="0" cy="1756473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7C67AFC-1370-B34F-8499-F5E1D455C175}"/>
              </a:ext>
            </a:extLst>
          </p:cNvPr>
          <p:cNvCxnSpPr/>
          <p:nvPr/>
        </p:nvCxnSpPr>
        <p:spPr>
          <a:xfrm flipV="1">
            <a:off x="10769634" y="5692462"/>
            <a:ext cx="950141" cy="14624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50D243C-F575-8848-968D-EE13402DDF87}"/>
              </a:ext>
            </a:extLst>
          </p:cNvPr>
          <p:cNvCxnSpPr>
            <a:cxnSpLocks/>
          </p:cNvCxnSpPr>
          <p:nvPr/>
        </p:nvCxnSpPr>
        <p:spPr>
          <a:xfrm flipV="1">
            <a:off x="11719775" y="4082229"/>
            <a:ext cx="1016370" cy="1610233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91E2EEC-BBA0-2B49-8871-B04F9BB8C39A}"/>
              </a:ext>
            </a:extLst>
          </p:cNvPr>
          <p:cNvCxnSpPr/>
          <p:nvPr/>
        </p:nvCxnSpPr>
        <p:spPr>
          <a:xfrm flipH="1">
            <a:off x="9053848" y="3155324"/>
            <a:ext cx="1030310" cy="9594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A8EA26E-6473-3441-BEF3-10E57076EBAD}"/>
              </a:ext>
            </a:extLst>
          </p:cNvPr>
          <p:cNvCxnSpPr>
            <a:cxnSpLocks/>
          </p:cNvCxnSpPr>
          <p:nvPr/>
        </p:nvCxnSpPr>
        <p:spPr>
          <a:xfrm>
            <a:off x="11253996" y="2930278"/>
            <a:ext cx="311232" cy="11922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733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1" grpId="0"/>
      <p:bldP spid="14" grpId="0"/>
      <p:bldP spid="16" grpId="0"/>
      <p:bldP spid="18" grpId="0" animBg="1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FB49AE-E0C2-464C-AA71-D25A9918A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6A6281-E04D-214F-814B-3F4CE6C69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0945" y="535673"/>
            <a:ext cx="10037086" cy="631016"/>
          </a:xfrm>
        </p:spPr>
        <p:txBody>
          <a:bodyPr/>
          <a:lstStyle/>
          <a:p>
            <a:r>
              <a:rPr lang="en-US" sz="3200" dirty="0"/>
              <a:t>Groundwater Supply and Cost Curves in GCAM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7B455D-5F6D-FB40-90B9-137F10A39826}"/>
              </a:ext>
            </a:extLst>
          </p:cNvPr>
          <p:cNvSpPr txBox="1"/>
          <p:nvPr/>
        </p:nvSpPr>
        <p:spPr>
          <a:xfrm>
            <a:off x="1585901" y="1776046"/>
            <a:ext cx="4586299" cy="304698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accent2"/>
                </a:solidFill>
                <a:hlinkClick r:id="rId2"/>
              </a:rPr>
              <a:t>Superwell</a:t>
            </a:r>
            <a:endParaRPr lang="en-US" sz="1600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/>
                </a:solidFill>
              </a:rPr>
              <a:t>Derived unit cost of groundwater extraction over time at 50km grid 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/>
                </a:solidFill>
              </a:rPr>
              <a:t>Estimates of groundwater availability from previous studies on porosity, depth-to-groundwater, and aquifer thickness in addition to WHYMAP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/>
                </a:solidFill>
              </a:rPr>
              <a:t>Constrained to only allow for 25% use of all physical water estimated in aquifer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/>
                </a:solidFill>
              </a:rPr>
              <a:t>Calculations within require an assumption of confined aquifer, however results assumed to be from unconfined aquifer</a:t>
            </a:r>
          </a:p>
        </p:txBody>
      </p:sp>
      <p:pic>
        <p:nvPicPr>
          <p:cNvPr id="6" name="Picture 5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AEB83FC0-6684-C94A-B85F-386DBA18E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486" y="1347407"/>
            <a:ext cx="6288102" cy="288792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5B6F60C-52EE-D44C-9941-D63D0C284103}"/>
              </a:ext>
            </a:extLst>
          </p:cNvPr>
          <p:cNvSpPr/>
          <p:nvPr/>
        </p:nvSpPr>
        <p:spPr>
          <a:xfrm>
            <a:off x="1723292" y="1840896"/>
            <a:ext cx="4325816" cy="814381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D6E72AA-C27F-9B43-923C-AC5CDB086B77}"/>
              </a:ext>
            </a:extLst>
          </p:cNvPr>
          <p:cNvCxnSpPr>
            <a:cxnSpLocks/>
            <a:stCxn id="7" idx="6"/>
          </p:cNvCxnSpPr>
          <p:nvPr/>
        </p:nvCxnSpPr>
        <p:spPr>
          <a:xfrm>
            <a:off x="6049108" y="2248087"/>
            <a:ext cx="3240035" cy="3316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44A084F-7148-B940-B0DA-013173DF6B41}"/>
              </a:ext>
            </a:extLst>
          </p:cNvPr>
          <p:cNvSpPr txBox="1"/>
          <p:nvPr/>
        </p:nvSpPr>
        <p:spPr>
          <a:xfrm>
            <a:off x="1151577" y="7168618"/>
            <a:ext cx="12327246" cy="83099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600" dirty="0">
                <a:solidFill>
                  <a:schemeClr val="accent2"/>
                </a:solidFill>
              </a:rPr>
              <a:t>Aggregate unit costs from </a:t>
            </a:r>
            <a:r>
              <a:rPr lang="en-US" sz="1600" dirty="0" err="1">
                <a:solidFill>
                  <a:schemeClr val="accent2"/>
                </a:solidFill>
              </a:rPr>
              <a:t>Superwell</a:t>
            </a:r>
            <a:r>
              <a:rPr lang="en-US" sz="1600" dirty="0">
                <a:solidFill>
                  <a:schemeClr val="accent2"/>
                </a:solidFill>
              </a:rPr>
              <a:t> 50km grid to GCAM basin scale and transform into 24 unique cost grades</a:t>
            </a:r>
          </a:p>
          <a:p>
            <a:pPr marL="342900" indent="-342900">
              <a:buAutoNum type="arabicPeriod"/>
            </a:pPr>
            <a:r>
              <a:rPr lang="en-US" sz="1600" dirty="0">
                <a:solidFill>
                  <a:schemeClr val="accent2"/>
                </a:solidFill>
              </a:rPr>
              <a:t>Historical groundwater depletion from </a:t>
            </a:r>
            <a:r>
              <a:rPr lang="en-US" sz="1600" dirty="0" err="1">
                <a:solidFill>
                  <a:schemeClr val="accent2"/>
                </a:solidFill>
              </a:rPr>
              <a:t>WaterGap</a:t>
            </a:r>
            <a:r>
              <a:rPr lang="en-US" sz="1600" dirty="0">
                <a:solidFill>
                  <a:schemeClr val="accent2"/>
                </a:solidFill>
              </a:rPr>
              <a:t> is placed into </a:t>
            </a:r>
            <a:r>
              <a:rPr lang="en-US" sz="1600" dirty="0" err="1">
                <a:solidFill>
                  <a:schemeClr val="accent2"/>
                </a:solidFill>
              </a:rPr>
              <a:t>grade_hist</a:t>
            </a:r>
            <a:r>
              <a:rPr lang="en-US" sz="1600" dirty="0">
                <a:solidFill>
                  <a:schemeClr val="accent2"/>
                </a:solidFill>
              </a:rPr>
              <a:t> which is pulled during historical calibration</a:t>
            </a:r>
          </a:p>
          <a:p>
            <a:pPr marL="342900" indent="-342900">
              <a:buAutoNum type="arabicPeriod"/>
            </a:pPr>
            <a:r>
              <a:rPr lang="en-US" sz="1600" dirty="0">
                <a:solidFill>
                  <a:schemeClr val="accent2"/>
                </a:solidFill>
              </a:rPr>
              <a:t>Added to GCAM as a </a:t>
            </a:r>
            <a:r>
              <a:rPr lang="en-US" sz="1600" dirty="0" err="1">
                <a:solidFill>
                  <a:schemeClr val="accent2"/>
                </a:solidFill>
              </a:rPr>
              <a:t>subresource</a:t>
            </a:r>
            <a:r>
              <a:rPr lang="en-US" sz="1600" dirty="0">
                <a:solidFill>
                  <a:schemeClr val="accent2"/>
                </a:solidFill>
              </a:rPr>
              <a:t> with price interactions with renewable water cost curves.</a:t>
            </a:r>
          </a:p>
        </p:txBody>
      </p:sp>
      <p:sp>
        <p:nvSpPr>
          <p:cNvPr id="13" name="Can 12">
            <a:extLst>
              <a:ext uri="{FF2B5EF4-FFF2-40B4-BE49-F238E27FC236}">
                <a16:creationId xmlns:a16="http://schemas.microsoft.com/office/drawing/2014/main" id="{2747FC98-76E8-C14B-ADB0-FFE19422D6B8}"/>
              </a:ext>
            </a:extLst>
          </p:cNvPr>
          <p:cNvSpPr/>
          <p:nvPr/>
        </p:nvSpPr>
        <p:spPr>
          <a:xfrm>
            <a:off x="7983350" y="4293487"/>
            <a:ext cx="775538" cy="2326739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17A38AD-9E5A-CE46-B5CB-C95F66779DBC}"/>
              </a:ext>
            </a:extLst>
          </p:cNvPr>
          <p:cNvCxnSpPr>
            <a:cxnSpLocks/>
          </p:cNvCxnSpPr>
          <p:nvPr/>
        </p:nvCxnSpPr>
        <p:spPr>
          <a:xfrm>
            <a:off x="7985165" y="4826595"/>
            <a:ext cx="773723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C56118D-7DC8-E041-9427-E2A798DAC86D}"/>
              </a:ext>
            </a:extLst>
          </p:cNvPr>
          <p:cNvCxnSpPr>
            <a:cxnSpLocks/>
          </p:cNvCxnSpPr>
          <p:nvPr/>
        </p:nvCxnSpPr>
        <p:spPr>
          <a:xfrm>
            <a:off x="7983350" y="5330687"/>
            <a:ext cx="775538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337B4D-C5AD-CB4A-9DDB-F93ECBF9BFB5}"/>
              </a:ext>
            </a:extLst>
          </p:cNvPr>
          <p:cNvCxnSpPr>
            <a:cxnSpLocks/>
          </p:cNvCxnSpPr>
          <p:nvPr/>
        </p:nvCxnSpPr>
        <p:spPr>
          <a:xfrm>
            <a:off x="7983350" y="5540690"/>
            <a:ext cx="775538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562B468-0CF4-D44F-8674-7B82CCBD6161}"/>
              </a:ext>
            </a:extLst>
          </p:cNvPr>
          <p:cNvCxnSpPr>
            <a:cxnSpLocks/>
          </p:cNvCxnSpPr>
          <p:nvPr/>
        </p:nvCxnSpPr>
        <p:spPr>
          <a:xfrm>
            <a:off x="7983350" y="5833767"/>
            <a:ext cx="775538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1A74571-1EB3-E24B-B764-97BAB7E6FA02}"/>
              </a:ext>
            </a:extLst>
          </p:cNvPr>
          <p:cNvCxnSpPr>
            <a:cxnSpLocks/>
          </p:cNvCxnSpPr>
          <p:nvPr/>
        </p:nvCxnSpPr>
        <p:spPr>
          <a:xfrm>
            <a:off x="7983350" y="6126844"/>
            <a:ext cx="775538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ED1F3F8-0654-A84F-A620-69E208CEFADE}"/>
              </a:ext>
            </a:extLst>
          </p:cNvPr>
          <p:cNvCxnSpPr>
            <a:cxnSpLocks/>
          </p:cNvCxnSpPr>
          <p:nvPr/>
        </p:nvCxnSpPr>
        <p:spPr>
          <a:xfrm>
            <a:off x="8965420" y="4697627"/>
            <a:ext cx="0" cy="1518458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A38DE26-5452-8444-93EF-73CC48211C40}"/>
              </a:ext>
            </a:extLst>
          </p:cNvPr>
          <p:cNvSpPr txBox="1"/>
          <p:nvPr/>
        </p:nvSpPr>
        <p:spPr>
          <a:xfrm rot="16200000">
            <a:off x="8010347" y="5028912"/>
            <a:ext cx="246600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Increasing Depth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008AA80-8423-6841-917B-098D1ED127DC}"/>
              </a:ext>
            </a:extLst>
          </p:cNvPr>
          <p:cNvCxnSpPr>
            <a:cxnSpLocks/>
          </p:cNvCxnSpPr>
          <p:nvPr/>
        </p:nvCxnSpPr>
        <p:spPr>
          <a:xfrm>
            <a:off x="9631563" y="5534829"/>
            <a:ext cx="850617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6380420-AC75-8447-BFD2-7A18F03E3119}"/>
                  </a:ext>
                </a:extLst>
              </p:cNvPr>
              <p:cNvSpPr txBox="1"/>
              <p:nvPr/>
            </p:nvSpPr>
            <p:spPr>
              <a:xfrm>
                <a:off x="9844187" y="5540154"/>
                <a:ext cx="562438" cy="424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6380420-AC75-8447-BFD2-7A18F03E31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4187" y="5540154"/>
                <a:ext cx="562438" cy="4247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305729E-FBAC-5D4F-9E65-3C66DE3BBD45}"/>
              </a:ext>
            </a:extLst>
          </p:cNvPr>
          <p:cNvCxnSpPr>
            <a:cxnSpLocks/>
          </p:cNvCxnSpPr>
          <p:nvPr/>
        </p:nvCxnSpPr>
        <p:spPr>
          <a:xfrm flipH="1">
            <a:off x="2514726" y="6787627"/>
            <a:ext cx="1966511" cy="268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6E176B58-A273-634F-BE79-067853AB8960}"/>
              </a:ext>
            </a:extLst>
          </p:cNvPr>
          <p:cNvSpPr txBox="1"/>
          <p:nvPr/>
        </p:nvSpPr>
        <p:spPr>
          <a:xfrm rot="16200000">
            <a:off x="1854856" y="5675580"/>
            <a:ext cx="738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Price $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AC78F9F-3E3A-0A45-8729-25CB7E25F066}"/>
              </a:ext>
            </a:extLst>
          </p:cNvPr>
          <p:cNvSpPr txBox="1"/>
          <p:nvPr/>
        </p:nvSpPr>
        <p:spPr>
          <a:xfrm>
            <a:off x="2822965" y="6857044"/>
            <a:ext cx="1436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Cost Grade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62B3C73-985A-3D42-85F6-483EEA0467D5}"/>
              </a:ext>
            </a:extLst>
          </p:cNvPr>
          <p:cNvCxnSpPr>
            <a:cxnSpLocks/>
          </p:cNvCxnSpPr>
          <p:nvPr/>
        </p:nvCxnSpPr>
        <p:spPr>
          <a:xfrm>
            <a:off x="2519873" y="5057999"/>
            <a:ext cx="0" cy="1756473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Arc 44">
            <a:extLst>
              <a:ext uri="{FF2B5EF4-FFF2-40B4-BE49-F238E27FC236}">
                <a16:creationId xmlns:a16="http://schemas.microsoft.com/office/drawing/2014/main" id="{93CBEAA5-BCD1-5146-AE13-766D4EB33148}"/>
              </a:ext>
            </a:extLst>
          </p:cNvPr>
          <p:cNvSpPr/>
          <p:nvPr/>
        </p:nvSpPr>
        <p:spPr>
          <a:xfrm rot="4840005">
            <a:off x="840754" y="3164638"/>
            <a:ext cx="2556211" cy="4330994"/>
          </a:xfrm>
          <a:prstGeom prst="arc">
            <a:avLst>
              <a:gd name="adj1" fmla="val 16200000"/>
              <a:gd name="adj2" fmla="val 20987925"/>
            </a:avLst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n 3">
            <a:extLst>
              <a:ext uri="{FF2B5EF4-FFF2-40B4-BE49-F238E27FC236}">
                <a16:creationId xmlns:a16="http://schemas.microsoft.com/office/drawing/2014/main" id="{7FDA94AF-7934-02E9-55A5-D0B682BB4B3F}"/>
              </a:ext>
            </a:extLst>
          </p:cNvPr>
          <p:cNvSpPr/>
          <p:nvPr/>
        </p:nvSpPr>
        <p:spPr>
          <a:xfrm>
            <a:off x="10694804" y="4290526"/>
            <a:ext cx="775538" cy="2326739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F85E9E-2023-0505-58E8-4DBADEB29CCD}"/>
              </a:ext>
            </a:extLst>
          </p:cNvPr>
          <p:cNvCxnSpPr>
            <a:cxnSpLocks/>
          </p:cNvCxnSpPr>
          <p:nvPr/>
        </p:nvCxnSpPr>
        <p:spPr>
          <a:xfrm>
            <a:off x="10696619" y="4823634"/>
            <a:ext cx="773723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AB0829E-9D0C-D4A9-3713-CF414D2DC24C}"/>
              </a:ext>
            </a:extLst>
          </p:cNvPr>
          <p:cNvCxnSpPr>
            <a:cxnSpLocks/>
          </p:cNvCxnSpPr>
          <p:nvPr/>
        </p:nvCxnSpPr>
        <p:spPr>
          <a:xfrm>
            <a:off x="10694804" y="5327726"/>
            <a:ext cx="775538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F5ED61-9DA0-66EA-0FA5-3BB13C8F3E8B}"/>
              </a:ext>
            </a:extLst>
          </p:cNvPr>
          <p:cNvCxnSpPr>
            <a:cxnSpLocks/>
          </p:cNvCxnSpPr>
          <p:nvPr/>
        </p:nvCxnSpPr>
        <p:spPr>
          <a:xfrm>
            <a:off x="10694804" y="5537729"/>
            <a:ext cx="775538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FB73213-1EA5-8AA0-A41E-ECF52752392A}"/>
              </a:ext>
            </a:extLst>
          </p:cNvPr>
          <p:cNvCxnSpPr>
            <a:cxnSpLocks/>
          </p:cNvCxnSpPr>
          <p:nvPr/>
        </p:nvCxnSpPr>
        <p:spPr>
          <a:xfrm>
            <a:off x="10694804" y="5830806"/>
            <a:ext cx="775538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E78D0D-3D9E-B2B5-6B95-89D434FBC8BF}"/>
              </a:ext>
            </a:extLst>
          </p:cNvPr>
          <p:cNvCxnSpPr>
            <a:cxnSpLocks/>
          </p:cNvCxnSpPr>
          <p:nvPr/>
        </p:nvCxnSpPr>
        <p:spPr>
          <a:xfrm>
            <a:off x="10694804" y="6123883"/>
            <a:ext cx="775538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E0927CED-929D-A78E-D5F5-C9B3917BF1B8}"/>
              </a:ext>
            </a:extLst>
          </p:cNvPr>
          <p:cNvSpPr/>
          <p:nvPr/>
        </p:nvSpPr>
        <p:spPr>
          <a:xfrm>
            <a:off x="10702925" y="4298951"/>
            <a:ext cx="752475" cy="1714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oon 18">
            <a:extLst>
              <a:ext uri="{FF2B5EF4-FFF2-40B4-BE49-F238E27FC236}">
                <a16:creationId xmlns:a16="http://schemas.microsoft.com/office/drawing/2014/main" id="{4D607E95-B996-9164-B9E9-153625F94708}"/>
              </a:ext>
            </a:extLst>
          </p:cNvPr>
          <p:cNvSpPr/>
          <p:nvPr/>
        </p:nvSpPr>
        <p:spPr>
          <a:xfrm rot="16200000">
            <a:off x="10985502" y="4140200"/>
            <a:ext cx="196851" cy="762000"/>
          </a:xfrm>
          <a:prstGeom prst="moon">
            <a:avLst>
              <a:gd name="adj" fmla="val 6131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8319B8-AE4C-498A-DDFB-0C7E47EA882F}"/>
              </a:ext>
            </a:extLst>
          </p:cNvPr>
          <p:cNvSpPr/>
          <p:nvPr/>
        </p:nvSpPr>
        <p:spPr>
          <a:xfrm>
            <a:off x="10702925" y="4527550"/>
            <a:ext cx="758825" cy="107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D8E787-B167-9BAD-4130-B2838591E362}"/>
              </a:ext>
            </a:extLst>
          </p:cNvPr>
          <p:cNvSpPr/>
          <p:nvPr/>
        </p:nvSpPr>
        <p:spPr>
          <a:xfrm rot="5400000">
            <a:off x="10684032" y="4470242"/>
            <a:ext cx="87947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2A3C48C-1D69-51B6-FB01-AD6314251C31}"/>
              </a:ext>
            </a:extLst>
          </p:cNvPr>
          <p:cNvSpPr/>
          <p:nvPr/>
        </p:nvSpPr>
        <p:spPr>
          <a:xfrm rot="5400000">
            <a:off x="11387136" y="4462462"/>
            <a:ext cx="87947" cy="61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DFECF0D-F4E3-6E37-0E6B-3B27572930FA}"/>
              </a:ext>
            </a:extLst>
          </p:cNvPr>
          <p:cNvSpPr/>
          <p:nvPr/>
        </p:nvSpPr>
        <p:spPr>
          <a:xfrm>
            <a:off x="10702925" y="4829175"/>
            <a:ext cx="758825" cy="107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89A8F1B-9924-2899-1D14-E78186893B77}"/>
              </a:ext>
            </a:extLst>
          </p:cNvPr>
          <p:cNvSpPr/>
          <p:nvPr/>
        </p:nvSpPr>
        <p:spPr>
          <a:xfrm>
            <a:off x="10702925" y="5334000"/>
            <a:ext cx="75882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9CC3816-862C-27D8-8BA2-79A691376087}"/>
              </a:ext>
            </a:extLst>
          </p:cNvPr>
          <p:cNvSpPr/>
          <p:nvPr/>
        </p:nvSpPr>
        <p:spPr>
          <a:xfrm>
            <a:off x="10702925" y="5543550"/>
            <a:ext cx="758825" cy="66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4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29" grpId="0"/>
      <p:bldP spid="38" grpId="0"/>
      <p:bldP spid="40" grpId="0"/>
      <p:bldP spid="41" grpId="0"/>
      <p:bldP spid="45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CF87686-4B75-CF4C-A178-C53AB839CD28}"/>
              </a:ext>
            </a:extLst>
          </p:cNvPr>
          <p:cNvCxnSpPr>
            <a:cxnSpLocks/>
          </p:cNvCxnSpPr>
          <p:nvPr/>
        </p:nvCxnSpPr>
        <p:spPr>
          <a:xfrm>
            <a:off x="6526859" y="5714288"/>
            <a:ext cx="0" cy="1756473"/>
          </a:xfrm>
          <a:prstGeom prst="line">
            <a:avLst/>
          </a:prstGeom>
          <a:ln w="38100">
            <a:noFill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134490F0-F700-774F-A937-8C4D02A16C1E}"/>
              </a:ext>
            </a:extLst>
          </p:cNvPr>
          <p:cNvSpPr/>
          <p:nvPr/>
        </p:nvSpPr>
        <p:spPr>
          <a:xfrm>
            <a:off x="6553096" y="5696356"/>
            <a:ext cx="306988" cy="17475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E608E8C-95E7-0B44-ADE7-DE0D3BC6AA4D}"/>
              </a:ext>
            </a:extLst>
          </p:cNvPr>
          <p:cNvSpPr/>
          <p:nvPr/>
        </p:nvSpPr>
        <p:spPr>
          <a:xfrm>
            <a:off x="4526269" y="5696356"/>
            <a:ext cx="306988" cy="17475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983255E-F773-CE49-A6BD-CD80A47F9AFC}"/>
              </a:ext>
            </a:extLst>
          </p:cNvPr>
          <p:cNvSpPr/>
          <p:nvPr/>
        </p:nvSpPr>
        <p:spPr>
          <a:xfrm>
            <a:off x="3576128" y="5696356"/>
            <a:ext cx="950141" cy="17296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7E0E9D-C5F7-DE4C-A5A3-48C3BCCD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0DB8AD-3073-9741-A861-8CF44D1C0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9382" y="546434"/>
            <a:ext cx="10094800" cy="607509"/>
          </a:xfrm>
        </p:spPr>
        <p:txBody>
          <a:bodyPr/>
          <a:lstStyle/>
          <a:p>
            <a:r>
              <a:rPr lang="en-US" sz="3200" dirty="0"/>
              <a:t>Surface Water and Groundwater Price Interaction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B87F771-011F-0045-9D72-1EA22EE2ABED}"/>
              </a:ext>
            </a:extLst>
          </p:cNvPr>
          <p:cNvCxnSpPr>
            <a:cxnSpLocks/>
          </p:cNvCxnSpPr>
          <p:nvPr/>
        </p:nvCxnSpPr>
        <p:spPr>
          <a:xfrm flipH="1">
            <a:off x="2139323" y="3988666"/>
            <a:ext cx="1966511" cy="268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CA42B74-3F10-AF45-92AF-392FA85EBE72}"/>
              </a:ext>
            </a:extLst>
          </p:cNvPr>
          <p:cNvSpPr txBox="1"/>
          <p:nvPr/>
        </p:nvSpPr>
        <p:spPr>
          <a:xfrm rot="16200000">
            <a:off x="1479453" y="2876619"/>
            <a:ext cx="738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Price $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3F17EA-A3B3-9149-9F66-5503CAA9010A}"/>
              </a:ext>
            </a:extLst>
          </p:cNvPr>
          <p:cNvSpPr txBox="1"/>
          <p:nvPr/>
        </p:nvSpPr>
        <p:spPr>
          <a:xfrm>
            <a:off x="2447562" y="4058083"/>
            <a:ext cx="1436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Availability [%]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77D81D4-C946-3240-940B-56365099D8C7}"/>
              </a:ext>
            </a:extLst>
          </p:cNvPr>
          <p:cNvCxnSpPr>
            <a:cxnSpLocks/>
          </p:cNvCxnSpPr>
          <p:nvPr/>
        </p:nvCxnSpPr>
        <p:spPr>
          <a:xfrm>
            <a:off x="2144470" y="2259038"/>
            <a:ext cx="0" cy="1756473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9D2E212-D1D6-AE4C-9450-61736D5CD874}"/>
              </a:ext>
            </a:extLst>
          </p:cNvPr>
          <p:cNvCxnSpPr/>
          <p:nvPr/>
        </p:nvCxnSpPr>
        <p:spPr>
          <a:xfrm flipV="1">
            <a:off x="2139323" y="3869271"/>
            <a:ext cx="950141" cy="14624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62E7D9-EA27-F544-A2B4-C1F7CFBD4467}"/>
              </a:ext>
            </a:extLst>
          </p:cNvPr>
          <p:cNvCxnSpPr>
            <a:cxnSpLocks/>
          </p:cNvCxnSpPr>
          <p:nvPr/>
        </p:nvCxnSpPr>
        <p:spPr>
          <a:xfrm flipV="1">
            <a:off x="3089464" y="2259038"/>
            <a:ext cx="1016370" cy="1610233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BB4E8D9-ADB1-D242-8AB3-943CB55552A9}"/>
              </a:ext>
            </a:extLst>
          </p:cNvPr>
          <p:cNvSpPr txBox="1"/>
          <p:nvPr/>
        </p:nvSpPr>
        <p:spPr>
          <a:xfrm>
            <a:off x="1524000" y="1415143"/>
            <a:ext cx="330925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Renewable Cost Curve</a:t>
            </a:r>
          </a:p>
          <a:p>
            <a:pPr algn="ctr"/>
            <a:r>
              <a:rPr lang="en-US" dirty="0"/>
              <a:t>Basin A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EA74B49-7654-594A-8DD7-F42EA033B733}"/>
              </a:ext>
            </a:extLst>
          </p:cNvPr>
          <p:cNvCxnSpPr>
            <a:cxnSpLocks/>
          </p:cNvCxnSpPr>
          <p:nvPr/>
        </p:nvCxnSpPr>
        <p:spPr>
          <a:xfrm flipH="1">
            <a:off x="5829438" y="3988665"/>
            <a:ext cx="1966511" cy="268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D4E85D8-67CC-E347-9715-63B7EE369946}"/>
              </a:ext>
            </a:extLst>
          </p:cNvPr>
          <p:cNvSpPr txBox="1"/>
          <p:nvPr/>
        </p:nvSpPr>
        <p:spPr>
          <a:xfrm rot="16200000">
            <a:off x="5169568" y="2876618"/>
            <a:ext cx="738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Price $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22C8EBB-4792-1849-B09C-50603A69B57C}"/>
              </a:ext>
            </a:extLst>
          </p:cNvPr>
          <p:cNvSpPr txBox="1"/>
          <p:nvPr/>
        </p:nvSpPr>
        <p:spPr>
          <a:xfrm>
            <a:off x="6137677" y="4058082"/>
            <a:ext cx="1436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Cost Grade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C5DD496-5F11-5443-ACC0-C891EA01376C}"/>
              </a:ext>
            </a:extLst>
          </p:cNvPr>
          <p:cNvCxnSpPr>
            <a:cxnSpLocks/>
          </p:cNvCxnSpPr>
          <p:nvPr/>
        </p:nvCxnSpPr>
        <p:spPr>
          <a:xfrm>
            <a:off x="5834585" y="2259037"/>
            <a:ext cx="0" cy="1756473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Arc 25">
            <a:extLst>
              <a:ext uri="{FF2B5EF4-FFF2-40B4-BE49-F238E27FC236}">
                <a16:creationId xmlns:a16="http://schemas.microsoft.com/office/drawing/2014/main" id="{0A161E12-BEEF-DA4D-8D09-1025200DCF2E}"/>
              </a:ext>
            </a:extLst>
          </p:cNvPr>
          <p:cNvSpPr/>
          <p:nvPr/>
        </p:nvSpPr>
        <p:spPr>
          <a:xfrm rot="4840005">
            <a:off x="4155466" y="480279"/>
            <a:ext cx="2556211" cy="4330994"/>
          </a:xfrm>
          <a:prstGeom prst="arc">
            <a:avLst>
              <a:gd name="adj1" fmla="val 16200000"/>
              <a:gd name="adj2" fmla="val 20987925"/>
            </a:avLst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FFFED17-6CAE-0542-8F7F-0DA66FA815E3}"/>
              </a:ext>
            </a:extLst>
          </p:cNvPr>
          <p:cNvSpPr txBox="1"/>
          <p:nvPr/>
        </p:nvSpPr>
        <p:spPr>
          <a:xfrm>
            <a:off x="5158064" y="1501907"/>
            <a:ext cx="330925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Groundwater Cost Curve</a:t>
            </a:r>
          </a:p>
          <a:p>
            <a:pPr algn="ctr"/>
            <a:r>
              <a:rPr lang="en-US" dirty="0"/>
              <a:t>Basin A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FA64280-944C-A240-B604-6D9F51D17775}"/>
              </a:ext>
            </a:extLst>
          </p:cNvPr>
          <p:cNvCxnSpPr>
            <a:cxnSpLocks/>
          </p:cNvCxnSpPr>
          <p:nvPr/>
        </p:nvCxnSpPr>
        <p:spPr>
          <a:xfrm flipH="1">
            <a:off x="3576128" y="7425984"/>
            <a:ext cx="1966511" cy="268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0DE53E3-B611-664F-B625-ECC59A64A312}"/>
              </a:ext>
            </a:extLst>
          </p:cNvPr>
          <p:cNvSpPr txBox="1"/>
          <p:nvPr/>
        </p:nvSpPr>
        <p:spPr>
          <a:xfrm rot="16200000">
            <a:off x="2916258" y="6313937"/>
            <a:ext cx="738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Price $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30C3140-9AF8-5841-92D0-B0B1281A1E7D}"/>
              </a:ext>
            </a:extLst>
          </p:cNvPr>
          <p:cNvSpPr txBox="1"/>
          <p:nvPr/>
        </p:nvSpPr>
        <p:spPr>
          <a:xfrm>
            <a:off x="3884367" y="7495401"/>
            <a:ext cx="1436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Availability [%]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3C3A90D-E8E3-7846-820B-97546B0CF001}"/>
              </a:ext>
            </a:extLst>
          </p:cNvPr>
          <p:cNvCxnSpPr>
            <a:cxnSpLocks/>
          </p:cNvCxnSpPr>
          <p:nvPr/>
        </p:nvCxnSpPr>
        <p:spPr>
          <a:xfrm>
            <a:off x="3581275" y="5696356"/>
            <a:ext cx="0" cy="1756473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6CA29B3-DF4E-CC4F-8667-193082774946}"/>
              </a:ext>
            </a:extLst>
          </p:cNvPr>
          <p:cNvCxnSpPr/>
          <p:nvPr/>
        </p:nvCxnSpPr>
        <p:spPr>
          <a:xfrm flipV="1">
            <a:off x="3576128" y="7306589"/>
            <a:ext cx="950141" cy="14624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8970515-3408-3148-A8D7-6CA19DAF21AF}"/>
              </a:ext>
            </a:extLst>
          </p:cNvPr>
          <p:cNvCxnSpPr>
            <a:cxnSpLocks/>
          </p:cNvCxnSpPr>
          <p:nvPr/>
        </p:nvCxnSpPr>
        <p:spPr>
          <a:xfrm flipV="1">
            <a:off x="4526269" y="5696356"/>
            <a:ext cx="1016370" cy="1610233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9A2C05B4-1E92-4444-8D3A-249FD9414E1E}"/>
              </a:ext>
            </a:extLst>
          </p:cNvPr>
          <p:cNvSpPr txBox="1"/>
          <p:nvPr/>
        </p:nvSpPr>
        <p:spPr>
          <a:xfrm>
            <a:off x="8667782" y="2259037"/>
            <a:ext cx="5746307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dirty="0"/>
              <a:t>Water withdrawals come from cheap renewable sources first.</a:t>
            </a:r>
          </a:p>
          <a:p>
            <a:pPr marL="457200" indent="-457200">
              <a:buAutoNum type="arabicPeriod"/>
            </a:pPr>
            <a:r>
              <a:rPr lang="en-US" dirty="0"/>
              <a:t>If demands exceed the accessible portion in any given timestep, a price interaction between groundwater and renewable water occurs where water is drawn from the cheaper source first.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EE39A1F-0C49-E540-88D5-5BA5C5DB32E0}"/>
              </a:ext>
            </a:extLst>
          </p:cNvPr>
          <p:cNvCxnSpPr>
            <a:cxnSpLocks/>
          </p:cNvCxnSpPr>
          <p:nvPr/>
        </p:nvCxnSpPr>
        <p:spPr>
          <a:xfrm flipH="1">
            <a:off x="6521712" y="7443916"/>
            <a:ext cx="1966511" cy="268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9D0ACF2-A68C-4247-B70D-73CA8B3954E6}"/>
              </a:ext>
            </a:extLst>
          </p:cNvPr>
          <p:cNvSpPr txBox="1"/>
          <p:nvPr/>
        </p:nvSpPr>
        <p:spPr>
          <a:xfrm rot="16200000">
            <a:off x="5861842" y="6331869"/>
            <a:ext cx="738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Price $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1C83555-D23C-F84F-A120-6230C3D00A55}"/>
              </a:ext>
            </a:extLst>
          </p:cNvPr>
          <p:cNvSpPr txBox="1"/>
          <p:nvPr/>
        </p:nvSpPr>
        <p:spPr>
          <a:xfrm>
            <a:off x="6829951" y="7513333"/>
            <a:ext cx="1436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Cost Grade</a:t>
            </a:r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B718E30D-5BB4-314B-BCA5-D68D5A661940}"/>
              </a:ext>
            </a:extLst>
          </p:cNvPr>
          <p:cNvSpPr/>
          <p:nvPr/>
        </p:nvSpPr>
        <p:spPr>
          <a:xfrm rot="4840005">
            <a:off x="4847740" y="3935530"/>
            <a:ext cx="2556211" cy="4330994"/>
          </a:xfrm>
          <a:prstGeom prst="arc">
            <a:avLst>
              <a:gd name="adj1" fmla="val 16200000"/>
              <a:gd name="adj2" fmla="val 20987925"/>
            </a:avLst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CE39031-6452-C441-99EF-D0E0E06154F5}"/>
              </a:ext>
            </a:extLst>
          </p:cNvPr>
          <p:cNvCxnSpPr>
            <a:cxnSpLocks/>
          </p:cNvCxnSpPr>
          <p:nvPr/>
        </p:nvCxnSpPr>
        <p:spPr>
          <a:xfrm>
            <a:off x="6521712" y="5724176"/>
            <a:ext cx="0" cy="1756473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Plus 3">
            <a:extLst>
              <a:ext uri="{FF2B5EF4-FFF2-40B4-BE49-F238E27FC236}">
                <a16:creationId xmlns:a16="http://schemas.microsoft.com/office/drawing/2014/main" id="{21069A14-C043-8E3A-5B24-4E6543B22A46}"/>
              </a:ext>
            </a:extLst>
          </p:cNvPr>
          <p:cNvSpPr/>
          <p:nvPr/>
        </p:nvSpPr>
        <p:spPr>
          <a:xfrm>
            <a:off x="4303662" y="2586582"/>
            <a:ext cx="914400" cy="914400"/>
          </a:xfrm>
          <a:prstGeom prst="mathPlus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1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2" grpId="0" animBg="1"/>
      <p:bldP spid="35" grpId="0" animBg="1"/>
      <p:bldP spid="30" grpId="0"/>
      <p:bldP spid="31" grpId="0"/>
      <p:bldP spid="38" grpId="0"/>
      <p:bldP spid="39" grpId="0"/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2CB50818-C9A3-974F-B6C8-3C49CE88A14B}"/>
              </a:ext>
            </a:extLst>
          </p:cNvPr>
          <p:cNvSpPr/>
          <p:nvPr/>
        </p:nvSpPr>
        <p:spPr>
          <a:xfrm>
            <a:off x="6856079" y="5718744"/>
            <a:ext cx="306988" cy="17475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CF87686-4B75-CF4C-A178-C53AB839CD28}"/>
              </a:ext>
            </a:extLst>
          </p:cNvPr>
          <p:cNvCxnSpPr>
            <a:cxnSpLocks/>
          </p:cNvCxnSpPr>
          <p:nvPr/>
        </p:nvCxnSpPr>
        <p:spPr>
          <a:xfrm>
            <a:off x="6526859" y="5714288"/>
            <a:ext cx="0" cy="1756473"/>
          </a:xfrm>
          <a:prstGeom prst="line">
            <a:avLst/>
          </a:prstGeom>
          <a:ln w="38100">
            <a:noFill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0983255E-F773-CE49-A6BD-CD80A47F9AFC}"/>
              </a:ext>
            </a:extLst>
          </p:cNvPr>
          <p:cNvSpPr/>
          <p:nvPr/>
        </p:nvSpPr>
        <p:spPr>
          <a:xfrm>
            <a:off x="3623029" y="5696356"/>
            <a:ext cx="1257128" cy="17296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7E0E9D-C5F7-DE4C-A5A3-48C3BCCD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18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B87F771-011F-0045-9D72-1EA22EE2ABED}"/>
              </a:ext>
            </a:extLst>
          </p:cNvPr>
          <p:cNvCxnSpPr>
            <a:cxnSpLocks/>
          </p:cNvCxnSpPr>
          <p:nvPr/>
        </p:nvCxnSpPr>
        <p:spPr>
          <a:xfrm flipH="1">
            <a:off x="2139323" y="3988666"/>
            <a:ext cx="1966511" cy="268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CA42B74-3F10-AF45-92AF-392FA85EBE72}"/>
              </a:ext>
            </a:extLst>
          </p:cNvPr>
          <p:cNvSpPr txBox="1"/>
          <p:nvPr/>
        </p:nvSpPr>
        <p:spPr>
          <a:xfrm rot="16200000">
            <a:off x="1479453" y="2876619"/>
            <a:ext cx="738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Price $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3F17EA-A3B3-9149-9F66-5503CAA9010A}"/>
              </a:ext>
            </a:extLst>
          </p:cNvPr>
          <p:cNvSpPr txBox="1"/>
          <p:nvPr/>
        </p:nvSpPr>
        <p:spPr>
          <a:xfrm>
            <a:off x="2447562" y="4058083"/>
            <a:ext cx="1436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Availability [%]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77D81D4-C946-3240-940B-56365099D8C7}"/>
              </a:ext>
            </a:extLst>
          </p:cNvPr>
          <p:cNvCxnSpPr>
            <a:cxnSpLocks/>
          </p:cNvCxnSpPr>
          <p:nvPr/>
        </p:nvCxnSpPr>
        <p:spPr>
          <a:xfrm>
            <a:off x="2144470" y="2259038"/>
            <a:ext cx="0" cy="1756473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9D2E212-D1D6-AE4C-9450-61736D5CD874}"/>
              </a:ext>
            </a:extLst>
          </p:cNvPr>
          <p:cNvCxnSpPr/>
          <p:nvPr/>
        </p:nvCxnSpPr>
        <p:spPr>
          <a:xfrm flipV="1">
            <a:off x="2139323" y="3869271"/>
            <a:ext cx="950141" cy="14624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62E7D9-EA27-F544-A2B4-C1F7CFBD4467}"/>
              </a:ext>
            </a:extLst>
          </p:cNvPr>
          <p:cNvCxnSpPr>
            <a:cxnSpLocks/>
          </p:cNvCxnSpPr>
          <p:nvPr/>
        </p:nvCxnSpPr>
        <p:spPr>
          <a:xfrm flipV="1">
            <a:off x="3089464" y="2259038"/>
            <a:ext cx="1016370" cy="1610233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BB4E8D9-ADB1-D242-8AB3-943CB55552A9}"/>
              </a:ext>
            </a:extLst>
          </p:cNvPr>
          <p:cNvSpPr txBox="1"/>
          <p:nvPr/>
        </p:nvSpPr>
        <p:spPr>
          <a:xfrm>
            <a:off x="1524000" y="1415143"/>
            <a:ext cx="330925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Renewable cost curve</a:t>
            </a:r>
          </a:p>
          <a:p>
            <a:pPr algn="ctr"/>
            <a:r>
              <a:rPr lang="en-US" dirty="0"/>
              <a:t>Basin A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EA74B49-7654-594A-8DD7-F42EA033B733}"/>
              </a:ext>
            </a:extLst>
          </p:cNvPr>
          <p:cNvCxnSpPr>
            <a:cxnSpLocks/>
          </p:cNvCxnSpPr>
          <p:nvPr/>
        </p:nvCxnSpPr>
        <p:spPr>
          <a:xfrm flipH="1">
            <a:off x="5829438" y="3988665"/>
            <a:ext cx="1966511" cy="268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D4E85D8-67CC-E347-9715-63B7EE369946}"/>
              </a:ext>
            </a:extLst>
          </p:cNvPr>
          <p:cNvSpPr txBox="1"/>
          <p:nvPr/>
        </p:nvSpPr>
        <p:spPr>
          <a:xfrm rot="16200000">
            <a:off x="5169568" y="2876618"/>
            <a:ext cx="738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Price $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22C8EBB-4792-1849-B09C-50603A69B57C}"/>
              </a:ext>
            </a:extLst>
          </p:cNvPr>
          <p:cNvSpPr txBox="1"/>
          <p:nvPr/>
        </p:nvSpPr>
        <p:spPr>
          <a:xfrm>
            <a:off x="6137677" y="4058082"/>
            <a:ext cx="1436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Cost Grade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C5DD496-5F11-5443-ACC0-C891EA01376C}"/>
              </a:ext>
            </a:extLst>
          </p:cNvPr>
          <p:cNvCxnSpPr>
            <a:cxnSpLocks/>
          </p:cNvCxnSpPr>
          <p:nvPr/>
        </p:nvCxnSpPr>
        <p:spPr>
          <a:xfrm>
            <a:off x="5834585" y="2259037"/>
            <a:ext cx="0" cy="1756473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Arc 25">
            <a:extLst>
              <a:ext uri="{FF2B5EF4-FFF2-40B4-BE49-F238E27FC236}">
                <a16:creationId xmlns:a16="http://schemas.microsoft.com/office/drawing/2014/main" id="{0A161E12-BEEF-DA4D-8D09-1025200DCF2E}"/>
              </a:ext>
            </a:extLst>
          </p:cNvPr>
          <p:cNvSpPr/>
          <p:nvPr/>
        </p:nvSpPr>
        <p:spPr>
          <a:xfrm rot="4840005">
            <a:off x="4155466" y="480279"/>
            <a:ext cx="2556211" cy="4330994"/>
          </a:xfrm>
          <a:prstGeom prst="arc">
            <a:avLst>
              <a:gd name="adj1" fmla="val 16200000"/>
              <a:gd name="adj2" fmla="val 20987925"/>
            </a:avLst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FFFED17-6CAE-0542-8F7F-0DA66FA815E3}"/>
              </a:ext>
            </a:extLst>
          </p:cNvPr>
          <p:cNvSpPr txBox="1"/>
          <p:nvPr/>
        </p:nvSpPr>
        <p:spPr>
          <a:xfrm>
            <a:off x="5158064" y="1501907"/>
            <a:ext cx="330925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Groundwater cost curve</a:t>
            </a:r>
          </a:p>
          <a:p>
            <a:pPr algn="ctr"/>
            <a:r>
              <a:rPr lang="en-US" dirty="0"/>
              <a:t>Basin A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FA64280-944C-A240-B604-6D9F51D17775}"/>
              </a:ext>
            </a:extLst>
          </p:cNvPr>
          <p:cNvCxnSpPr>
            <a:cxnSpLocks/>
          </p:cNvCxnSpPr>
          <p:nvPr/>
        </p:nvCxnSpPr>
        <p:spPr>
          <a:xfrm flipH="1">
            <a:off x="3576128" y="7425984"/>
            <a:ext cx="1966511" cy="268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0DE53E3-B611-664F-B625-ECC59A64A312}"/>
              </a:ext>
            </a:extLst>
          </p:cNvPr>
          <p:cNvSpPr txBox="1"/>
          <p:nvPr/>
        </p:nvSpPr>
        <p:spPr>
          <a:xfrm rot="16200000">
            <a:off x="2916258" y="6313937"/>
            <a:ext cx="738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Price $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30C3140-9AF8-5841-92D0-B0B1281A1E7D}"/>
              </a:ext>
            </a:extLst>
          </p:cNvPr>
          <p:cNvSpPr txBox="1"/>
          <p:nvPr/>
        </p:nvSpPr>
        <p:spPr>
          <a:xfrm>
            <a:off x="3884367" y="7495401"/>
            <a:ext cx="1436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Availability [%]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3C3A90D-E8E3-7846-820B-97546B0CF001}"/>
              </a:ext>
            </a:extLst>
          </p:cNvPr>
          <p:cNvCxnSpPr>
            <a:cxnSpLocks/>
          </p:cNvCxnSpPr>
          <p:nvPr/>
        </p:nvCxnSpPr>
        <p:spPr>
          <a:xfrm>
            <a:off x="3581275" y="5696356"/>
            <a:ext cx="0" cy="1756473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6CA29B3-DF4E-CC4F-8667-193082774946}"/>
              </a:ext>
            </a:extLst>
          </p:cNvPr>
          <p:cNvCxnSpPr/>
          <p:nvPr/>
        </p:nvCxnSpPr>
        <p:spPr>
          <a:xfrm flipV="1">
            <a:off x="3576128" y="7306589"/>
            <a:ext cx="950141" cy="14624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8970515-3408-3148-A8D7-6CA19DAF21AF}"/>
              </a:ext>
            </a:extLst>
          </p:cNvPr>
          <p:cNvCxnSpPr>
            <a:cxnSpLocks/>
          </p:cNvCxnSpPr>
          <p:nvPr/>
        </p:nvCxnSpPr>
        <p:spPr>
          <a:xfrm flipV="1">
            <a:off x="4526269" y="5696356"/>
            <a:ext cx="1016370" cy="1610233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9A2C05B4-1E92-4444-8D3A-249FD9414E1E}"/>
              </a:ext>
            </a:extLst>
          </p:cNvPr>
          <p:cNvSpPr txBox="1"/>
          <p:nvPr/>
        </p:nvSpPr>
        <p:spPr>
          <a:xfrm>
            <a:off x="8667782" y="2259037"/>
            <a:ext cx="5746307" cy="474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dirty="0"/>
              <a:t>Water withdrawals come from cheap renewable sources first.</a:t>
            </a:r>
          </a:p>
          <a:p>
            <a:pPr marL="457200" indent="-457200">
              <a:buAutoNum type="arabicPeriod"/>
            </a:pPr>
            <a:r>
              <a:rPr lang="en-US" dirty="0"/>
              <a:t>If demands exceed the accessible portion in any given timestep, a price interaction between groundwater and renewable water occurs where water is drawn from the cheaper source first.</a:t>
            </a:r>
          </a:p>
          <a:p>
            <a:pPr marL="457200" indent="-457200">
              <a:buAutoNum type="arabicPeriod"/>
            </a:pPr>
            <a:r>
              <a:rPr lang="en-US" dirty="0"/>
              <a:t>As groundwater is exhausted in low-cost grades, the point of interaction between renewable and groundwater is pushed to higher prices</a:t>
            </a:r>
          </a:p>
          <a:p>
            <a:pPr marL="457200" indent="-457200">
              <a:buAutoNum type="arabicPeriod"/>
            </a:pPr>
            <a:r>
              <a:rPr lang="en-US" dirty="0"/>
              <a:t>More water than is deemed accessible must be pulled in order to start the price interaction with groundwater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EE39A1F-0C49-E540-88D5-5BA5C5DB32E0}"/>
              </a:ext>
            </a:extLst>
          </p:cNvPr>
          <p:cNvCxnSpPr>
            <a:cxnSpLocks/>
          </p:cNvCxnSpPr>
          <p:nvPr/>
        </p:nvCxnSpPr>
        <p:spPr>
          <a:xfrm flipH="1">
            <a:off x="6521712" y="7443916"/>
            <a:ext cx="1966511" cy="268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9D0ACF2-A68C-4247-B70D-73CA8B3954E6}"/>
              </a:ext>
            </a:extLst>
          </p:cNvPr>
          <p:cNvSpPr txBox="1"/>
          <p:nvPr/>
        </p:nvSpPr>
        <p:spPr>
          <a:xfrm rot="16200000">
            <a:off x="5861842" y="6331869"/>
            <a:ext cx="738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Price $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1C83555-D23C-F84F-A120-6230C3D00A55}"/>
              </a:ext>
            </a:extLst>
          </p:cNvPr>
          <p:cNvSpPr txBox="1"/>
          <p:nvPr/>
        </p:nvSpPr>
        <p:spPr>
          <a:xfrm>
            <a:off x="6829951" y="7513333"/>
            <a:ext cx="1436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Cost Grade</a:t>
            </a:r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B718E30D-5BB4-314B-BCA5-D68D5A661940}"/>
              </a:ext>
            </a:extLst>
          </p:cNvPr>
          <p:cNvSpPr/>
          <p:nvPr/>
        </p:nvSpPr>
        <p:spPr>
          <a:xfrm rot="4840005">
            <a:off x="4847740" y="3935530"/>
            <a:ext cx="2556211" cy="4330994"/>
          </a:xfrm>
          <a:prstGeom prst="arc">
            <a:avLst>
              <a:gd name="adj1" fmla="val 16200000"/>
              <a:gd name="adj2" fmla="val 20987925"/>
            </a:avLst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CE39031-6452-C441-99EF-D0E0E06154F5}"/>
              </a:ext>
            </a:extLst>
          </p:cNvPr>
          <p:cNvCxnSpPr>
            <a:cxnSpLocks/>
          </p:cNvCxnSpPr>
          <p:nvPr/>
        </p:nvCxnSpPr>
        <p:spPr>
          <a:xfrm>
            <a:off x="6521712" y="5724176"/>
            <a:ext cx="0" cy="1756473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134490F0-F700-774F-A937-8C4D02A16C1E}"/>
              </a:ext>
            </a:extLst>
          </p:cNvPr>
          <p:cNvSpPr/>
          <p:nvPr/>
        </p:nvSpPr>
        <p:spPr>
          <a:xfrm>
            <a:off x="6553096" y="5696356"/>
            <a:ext cx="306988" cy="1747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lus 13">
            <a:extLst>
              <a:ext uri="{FF2B5EF4-FFF2-40B4-BE49-F238E27FC236}">
                <a16:creationId xmlns:a16="http://schemas.microsoft.com/office/drawing/2014/main" id="{B4899F6E-3064-84F2-51DD-4252A05E35ED}"/>
              </a:ext>
            </a:extLst>
          </p:cNvPr>
          <p:cNvSpPr/>
          <p:nvPr/>
        </p:nvSpPr>
        <p:spPr>
          <a:xfrm>
            <a:off x="4303662" y="2586582"/>
            <a:ext cx="914400" cy="914400"/>
          </a:xfrm>
          <a:prstGeom prst="mathPlus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A82B02-6CA2-47CF-033E-0F60B5730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9382" y="546434"/>
            <a:ext cx="10094800" cy="607509"/>
          </a:xfrm>
        </p:spPr>
        <p:txBody>
          <a:bodyPr/>
          <a:lstStyle/>
          <a:p>
            <a:r>
              <a:rPr lang="en-US" sz="3200" dirty="0"/>
              <a:t>Surface Water and Groundwater Price Interaction</a:t>
            </a:r>
          </a:p>
        </p:txBody>
      </p:sp>
    </p:spTree>
    <p:extLst>
      <p:ext uri="{BB962C8B-B14F-4D97-AF65-F5344CB8AC3E}">
        <p14:creationId xmlns:p14="http://schemas.microsoft.com/office/powerpoint/2010/main" val="29660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35" grpId="0" animBg="1"/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01AA53-BFEA-D0B0-AA83-6F9C7DA0B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D87143-BCE5-6F5A-226B-75A389941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Sectoral Water Demands in GCAM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0D3BA7C-2446-B5E9-E262-B1A2FDAE14B7}"/>
              </a:ext>
            </a:extLst>
          </p:cNvPr>
          <p:cNvGraphicFramePr/>
          <p:nvPr/>
        </p:nvGraphicFramePr>
        <p:xfrm>
          <a:off x="3352799" y="1626704"/>
          <a:ext cx="8295861" cy="637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5097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F83266-EC00-D143-8113-B4CE67E5E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0B8D3F9-86B7-3C41-BF57-8BADE6962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50" dirty="0"/>
              <a:t>Introduction – Virtual Water Trade in History 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607DA22-6116-3440-9C09-1CE1E4AF6870}"/>
              </a:ext>
            </a:extLst>
          </p:cNvPr>
          <p:cNvSpPr txBox="1">
            <a:spLocks/>
          </p:cNvSpPr>
          <p:nvPr/>
        </p:nvSpPr>
        <p:spPr>
          <a:xfrm>
            <a:off x="1054289" y="1540082"/>
            <a:ext cx="5810746" cy="6689518"/>
          </a:xfrm>
          <a:prstGeom prst="rect">
            <a:avLst/>
          </a:prstGeom>
        </p:spPr>
        <p:txBody>
          <a:bodyPr/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/>
              <a:t>International trade redistributes water around the world, virtually, to allow regions to meet demands while having limited </a:t>
            </a:r>
            <a:r>
              <a:rPr lang="en-US" sz="2800" dirty="0"/>
              <a:t>internal water resources or inadequate comparative advantages of land and labor productivity.</a:t>
            </a:r>
            <a:endParaRPr lang="en-US" dirty="0"/>
          </a:p>
          <a:p>
            <a:endParaRPr lang="en-US" dirty="0"/>
          </a:p>
          <a:p>
            <a:r>
              <a:rPr lang="en-US" dirty="0"/>
              <a:t>Projected future growth, globalization, and continued market integration will drive further agricultural trade.</a:t>
            </a:r>
          </a:p>
          <a:p>
            <a:endParaRPr lang="en-US" i="1" dirty="0"/>
          </a:p>
          <a:p>
            <a:r>
              <a:rPr lang="en-US" dirty="0"/>
              <a:t>Future projections of change significantly lack in the literature.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i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8DAA99-CB1D-2E41-9B2A-7DE0888123B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88152" y="7359140"/>
            <a:ext cx="605113" cy="7643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DE3F57-728F-9C46-900A-133A4EDDFDDE}"/>
              </a:ext>
            </a:extLst>
          </p:cNvPr>
          <p:cNvSpPr txBox="1"/>
          <p:nvPr/>
        </p:nvSpPr>
        <p:spPr>
          <a:xfrm>
            <a:off x="8319542" y="8070881"/>
            <a:ext cx="26098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2"/>
                </a:solidFill>
              </a:rPr>
              <a:t>Adopted and modified from: </a:t>
            </a:r>
            <a:r>
              <a:rPr lang="en-US" sz="800" i="1" dirty="0">
                <a:solidFill>
                  <a:schemeClr val="accent2"/>
                </a:solidFill>
              </a:rPr>
              <a:t>watercalculator.org</a:t>
            </a:r>
            <a:endParaRPr lang="en-US" sz="800" dirty="0">
              <a:solidFill>
                <a:schemeClr val="accent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4B99FE-1280-484D-B9C7-82FD1CB49044}"/>
              </a:ext>
            </a:extLst>
          </p:cNvPr>
          <p:cNvSpPr txBox="1"/>
          <p:nvPr/>
        </p:nvSpPr>
        <p:spPr>
          <a:xfrm>
            <a:off x="10693265" y="7201946"/>
            <a:ext cx="3754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Fresh surface runoff and groundwater consumed in the production of a good or service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AE380B-5EE3-D34E-9B7A-1B31DC73E94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88152" y="6450294"/>
            <a:ext cx="605112" cy="76435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7BB41B1-F9F9-5C43-AA2D-DBFD12789C91}"/>
              </a:ext>
            </a:extLst>
          </p:cNvPr>
          <p:cNvSpPr txBox="1"/>
          <p:nvPr/>
        </p:nvSpPr>
        <p:spPr>
          <a:xfrm>
            <a:off x="10693265" y="6425344"/>
            <a:ext cx="4067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Soil moisture and evapotranspiration consumed in crop growth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E80F161-892D-9747-B34B-ECF73250E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518" y="1416465"/>
            <a:ext cx="7937491" cy="48460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B15F8D-8340-E24B-9301-1D01A661CDD9}"/>
              </a:ext>
            </a:extLst>
          </p:cNvPr>
          <p:cNvSpPr txBox="1"/>
          <p:nvPr/>
        </p:nvSpPr>
        <p:spPr>
          <a:xfrm>
            <a:off x="12381470" y="5313405"/>
            <a:ext cx="22489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accent2"/>
                </a:solidFill>
              </a:rPr>
              <a:t>D’Odorico</a:t>
            </a:r>
            <a:r>
              <a:rPr lang="en-US" sz="1200" dirty="0">
                <a:solidFill>
                  <a:schemeClr val="accent2"/>
                </a:solidFill>
              </a:rPr>
              <a:t> et al., 2019, </a:t>
            </a:r>
            <a:r>
              <a:rPr lang="en-US" sz="1200" i="1" dirty="0">
                <a:solidFill>
                  <a:schemeClr val="accent2"/>
                </a:solidFill>
              </a:rPr>
              <a:t>ERL</a:t>
            </a:r>
            <a:endParaRPr lang="en-US" sz="1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79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03E98-2772-3547-8EB5-5CE006978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3542" y="369492"/>
            <a:ext cx="10067365" cy="760897"/>
          </a:xfrm>
        </p:spPr>
        <p:txBody>
          <a:bodyPr/>
          <a:lstStyle/>
          <a:p>
            <a:r>
              <a:rPr lang="en-US" dirty="0"/>
              <a:t>Virtual Water within GCAM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CA01CB-A216-7E41-A8BB-73B479F94074}"/>
              </a:ext>
            </a:extLst>
          </p:cNvPr>
          <p:cNvSpPr txBox="1"/>
          <p:nvPr/>
        </p:nvSpPr>
        <p:spPr>
          <a:xfrm>
            <a:off x="1128347" y="1936779"/>
            <a:ext cx="7488819" cy="5277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92" dirty="0"/>
              <a:t>Ag production is separated into Irrigated (IRR) or Rainfed (RFD) to calculate trade and virtual water trade at the basin level, </a:t>
            </a:r>
            <a:r>
              <a:rPr lang="en-US" sz="2592" i="1" dirty="0"/>
              <a:t>b</a:t>
            </a:r>
            <a:r>
              <a:rPr lang="en-US" sz="2592" dirty="0"/>
              <a:t>, for crop </a:t>
            </a:r>
            <a:r>
              <a:rPr lang="en-US" sz="2592" i="1" dirty="0"/>
              <a:t>c</a:t>
            </a:r>
            <a:r>
              <a:rPr lang="en-US" sz="2592" dirty="0"/>
              <a:t>.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2592" dirty="0"/>
              <a:t>As demand is calculated at regional scales, proportionate values of production and water are used to downscale to basin level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endParaRPr lang="en-US" sz="2592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92" dirty="0"/>
              <a:t>Groundwater contributions to virtual water trade are calculated based on the proportion of nonrenewable groundwater depletion, </a:t>
            </a:r>
            <a:r>
              <a:rPr lang="en-US" sz="2592" i="1" dirty="0"/>
              <a:t>GWD to</a:t>
            </a:r>
            <a:r>
              <a:rPr lang="en-US" sz="2592" dirty="0"/>
              <a:t> blue water withdrawals, </a:t>
            </a:r>
            <a:r>
              <a:rPr lang="en-US" sz="2592" i="1" dirty="0"/>
              <a:t>BWW</a:t>
            </a:r>
            <a:r>
              <a:rPr lang="en-US" sz="2592" dirty="0"/>
              <a:t>, within the specified basin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92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6F752F-3BAE-4644-9BE4-F6AC75B47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AADBC8-BCFA-C044-903B-008AC0AFC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581" y="23341738"/>
            <a:ext cx="7774554" cy="53563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C8A8C9-96A4-AF4D-B0D7-AA8806C8D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981" y="23494138"/>
            <a:ext cx="7774554" cy="53563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B3B9A2-1FF7-0540-B6E7-7794F3214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3381" y="23646538"/>
            <a:ext cx="7774554" cy="53563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E7199D3-C4E6-7247-992C-4018EA6EB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5781" y="23798938"/>
            <a:ext cx="7774554" cy="53563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51037E-144F-4F4D-B680-E1692BD7EBEF}"/>
              </a:ext>
            </a:extLst>
          </p:cNvPr>
          <p:cNvSpPr txBox="1"/>
          <p:nvPr/>
        </p:nvSpPr>
        <p:spPr>
          <a:xfrm>
            <a:off x="9654814" y="5778649"/>
            <a:ext cx="41148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Virtual Groundwater Trade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D9ACD2-842F-1C4A-B5B1-17EDF6D9F7DD}"/>
              </a:ext>
            </a:extLst>
          </p:cNvPr>
          <p:cNvSpPr txBox="1"/>
          <p:nvPr/>
        </p:nvSpPr>
        <p:spPr>
          <a:xfrm>
            <a:off x="9546830" y="1758708"/>
            <a:ext cx="41148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Virtual Water Trade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E231F213-AD14-1540-B582-C337B832B9CA}"/>
                  </a:ext>
                </a:extLst>
              </p:cNvPr>
              <p:cNvSpPr/>
              <p:nvPr/>
            </p:nvSpPr>
            <p:spPr>
              <a:xfrm>
                <a:off x="8794028" y="2570433"/>
                <a:ext cx="5836372" cy="8392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𝑉𝐵𝐸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)=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𝐵𝑊𝐶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)∗ 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𝐼𝑅𝑅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𝐼𝑅𝑅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E231F213-AD14-1540-B582-C337B832B9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4028" y="2570433"/>
                <a:ext cx="5836372" cy="839204"/>
              </a:xfrm>
              <a:prstGeom prst="rect">
                <a:avLst/>
              </a:prstGeom>
              <a:blipFill>
                <a:blip r:embed="rId3"/>
                <a:stretch>
                  <a:fillRect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B89ED45-C039-0A42-9F6D-49FFE4E6501A}"/>
                  </a:ext>
                </a:extLst>
              </p:cNvPr>
              <p:cNvSpPr/>
              <p:nvPr/>
            </p:nvSpPr>
            <p:spPr>
              <a:xfrm>
                <a:off x="9341365" y="6421277"/>
                <a:ext cx="4525726" cy="7934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𝑉𝐺𝑊𝐸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𝑉𝐵𝐸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)∗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𝐺𝑊𝐷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𝐵𝑊𝑊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B89ED45-C039-0A42-9F6D-49FFE4E650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1365" y="6421277"/>
                <a:ext cx="4525726" cy="793422"/>
              </a:xfrm>
              <a:prstGeom prst="rect">
                <a:avLst/>
              </a:prstGeom>
              <a:blipFill>
                <a:blip r:embed="rId4"/>
                <a:stretch>
                  <a:fillRect b="-1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520A442-5BD8-D042-B341-CED0ADD03321}"/>
                  </a:ext>
                </a:extLst>
              </p:cNvPr>
              <p:cNvSpPr/>
              <p:nvPr/>
            </p:nvSpPr>
            <p:spPr>
              <a:xfrm>
                <a:off x="9252275" y="4323910"/>
                <a:ext cx="4703907" cy="6894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𝑉𝐺𝐸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)= </m:t>
                    </m:r>
                    <m:sSub>
                      <m:sSub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𝐺𝑊𝐶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)∗ </m:t>
                    </m:r>
                    <m:d>
                      <m:d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  <m: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  <m: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𝑅𝐹𝐷</m:t>
                                </m:r>
                              </m:sub>
                            </m:sSub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  <m: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  <m: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𝑅𝐹𝐷</m:t>
                                </m:r>
                              </m:sub>
                            </m:sSub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>
                    <a:effectLst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520A442-5BD8-D042-B341-CED0ADD033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2275" y="4323910"/>
                <a:ext cx="4703907" cy="689420"/>
              </a:xfrm>
              <a:prstGeom prst="rect">
                <a:avLst/>
              </a:prstGeom>
              <a:blipFill>
                <a:blip r:embed="rId5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353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73CB90-56E2-5DF3-45C0-337FF0F18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D8297B-CE62-B3C9-2CD8-E587D954C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Virtual Water Trade Projections </a:t>
            </a:r>
          </a:p>
        </p:txBody>
      </p:sp>
      <p:pic>
        <p:nvPicPr>
          <p:cNvPr id="6" name="Picture 5" descr="A graph of blue and green squares&#10;&#10;Description automatically generated">
            <a:extLst>
              <a:ext uri="{FF2B5EF4-FFF2-40B4-BE49-F238E27FC236}">
                <a16:creationId xmlns:a16="http://schemas.microsoft.com/office/drawing/2014/main" id="{BB059359-3353-3919-2622-EA2212AA3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636" y="1329602"/>
            <a:ext cx="9331689" cy="6221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59DB7C-D96D-FC35-E1E9-C82321144B1B}"/>
              </a:ext>
            </a:extLst>
          </p:cNvPr>
          <p:cNvSpPr txBox="1"/>
          <p:nvPr/>
        </p:nvSpPr>
        <p:spPr>
          <a:xfrm>
            <a:off x="12376997" y="2905734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5EB0BC"/>
                </a:solidFill>
                <a:latin typeface="Arial Nova Cond" panose="020B0506020202020204" pitchFamily="34" charset="0"/>
              </a:rPr>
              <a:t>2050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9CD53C-BAEE-C188-8BFE-DAF49BEC83D9}"/>
              </a:ext>
            </a:extLst>
          </p:cNvPr>
          <p:cNvSpPr txBox="1"/>
          <p:nvPr/>
        </p:nvSpPr>
        <p:spPr>
          <a:xfrm>
            <a:off x="12376997" y="5593516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5EB0BC"/>
                </a:solidFill>
                <a:latin typeface="Arial Nova Cond" panose="020B0506020202020204" pitchFamily="34" charset="0"/>
              </a:rPr>
              <a:t>2100</a:t>
            </a:r>
          </a:p>
        </p:txBody>
      </p:sp>
    </p:spTree>
    <p:extLst>
      <p:ext uri="{BB962C8B-B14F-4D97-AF65-F5344CB8AC3E}">
        <p14:creationId xmlns:p14="http://schemas.microsoft.com/office/powerpoint/2010/main" val="148168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CA1A91-51FF-27E5-8995-C575A07ED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4A1D63E-62DB-350A-22BE-DE86D1AFF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Main Drivers of Nonrenewable Groundwater Withdrawals (2100)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5C8284-456F-75EE-CAB8-1FC61E8B0AE2}"/>
              </a:ext>
            </a:extLst>
          </p:cNvPr>
          <p:cNvSpPr/>
          <p:nvPr/>
        </p:nvSpPr>
        <p:spPr>
          <a:xfrm>
            <a:off x="6553200" y="4261043"/>
            <a:ext cx="2590800" cy="18965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scatter chart&#10;&#10;Description automatically generated">
            <a:extLst>
              <a:ext uri="{FF2B5EF4-FFF2-40B4-BE49-F238E27FC236}">
                <a16:creationId xmlns:a16="http://schemas.microsoft.com/office/drawing/2014/main" id="{31C2CA40-ED1E-C2B2-F63F-EFE159737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189" r="20716" b="31640"/>
          <a:stretch/>
        </p:blipFill>
        <p:spPr>
          <a:xfrm>
            <a:off x="32534" y="1718061"/>
            <a:ext cx="14565332" cy="52190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D5E39F-24B2-C07B-E967-A82637C2503D}"/>
              </a:ext>
            </a:extLst>
          </p:cNvPr>
          <p:cNvSpPr/>
          <p:nvPr/>
        </p:nvSpPr>
        <p:spPr>
          <a:xfrm>
            <a:off x="6042991" y="4571999"/>
            <a:ext cx="2880875" cy="21505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32EACBF7-EFF8-D2C8-7B5B-212B31070E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93" t="31919" b="26933"/>
          <a:stretch/>
        </p:blipFill>
        <p:spPr>
          <a:xfrm>
            <a:off x="6232707" y="4616636"/>
            <a:ext cx="2530612" cy="225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4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D5BE77-CD7D-7C3D-DDF8-EB09EDB20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6C4402-DCD4-3674-2D29-AA27102A9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 Global Electricity Generation</a:t>
            </a:r>
          </a:p>
        </p:txBody>
      </p:sp>
      <p:pic>
        <p:nvPicPr>
          <p:cNvPr id="8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4FAE1410-AC4A-D03E-43C0-067FDB233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578" y="1246097"/>
            <a:ext cx="12602309" cy="69835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8360077-0F08-90C3-8678-C492C06DCCF3}"/>
              </a:ext>
            </a:extLst>
          </p:cNvPr>
          <p:cNvSpPr/>
          <p:nvPr/>
        </p:nvSpPr>
        <p:spPr>
          <a:xfrm>
            <a:off x="6320590" y="4812632"/>
            <a:ext cx="2085474" cy="2959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9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670" y="238480"/>
            <a:ext cx="9013409" cy="824929"/>
          </a:xfrm>
        </p:spPr>
        <p:txBody>
          <a:bodyPr/>
          <a:lstStyle/>
          <a:p>
            <a:r>
              <a:rPr lang="en-US" sz="2800" dirty="0"/>
              <a:t>Goal – Increase the Robustness of our Projections using the Global Change Analysis Model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33535" y="1087921"/>
            <a:ext cx="3741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Global Coverage</a:t>
            </a:r>
          </a:p>
        </p:txBody>
      </p:sp>
      <p:pic>
        <p:nvPicPr>
          <p:cNvPr id="5" name="Picture 2" descr="C:\Users\d3a938\Documents\GCAM MiniCAM &amp; SGM\presentations\32RegGCAM.bm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518" y="1671273"/>
            <a:ext cx="3187741" cy="16518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508015" y="4963559"/>
            <a:ext cx="1182019" cy="822960"/>
          </a:xfrm>
          <a:prstGeom prst="rect">
            <a:avLst/>
          </a:prstGeom>
          <a:noFill/>
          <a:effectLst/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 algn="ctr" defTabSz="457200" fontAlgn="auto"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000000"/>
                </a:solidFill>
                <a:latin typeface="Arial"/>
                <a:ea typeface="ＭＳ Ｐゴシック"/>
              </a:defRPr>
            </a:lvl1pPr>
          </a:lstStyle>
          <a:p>
            <a:pPr algn="l"/>
            <a:r>
              <a:rPr lang="en-US" sz="1680" dirty="0">
                <a:solidFill>
                  <a:schemeClr val="tx1"/>
                </a:solidFill>
              </a:rPr>
              <a:t>384 Land Regions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46848" y="2262662"/>
            <a:ext cx="1365670" cy="447966"/>
          </a:xfrm>
          <a:prstGeom prst="rect">
            <a:avLst/>
          </a:prstGeom>
          <a:noFill/>
          <a:effectLst/>
        </p:spPr>
        <p:txBody>
          <a:bodyPr wrap="square" rtlCol="0" anchor="ctr" anchorCtr="0">
            <a:noAutofit/>
          </a:bodyPr>
          <a:lstStyle/>
          <a:p>
            <a:pPr defTabSz="548640"/>
            <a:r>
              <a:rPr lang="en-US" sz="1680" b="1" dirty="0">
                <a:latin typeface="Arial"/>
                <a:ea typeface="ＭＳ Ｐゴシック"/>
              </a:rPr>
              <a:t>32 Energy &amp; Economy Regions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4300" t="43788" r="63588" b="26970"/>
          <a:stretch/>
        </p:blipFill>
        <p:spPr bwMode="auto">
          <a:xfrm>
            <a:off x="10385532" y="2925037"/>
            <a:ext cx="3187741" cy="16836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993419" y="3558281"/>
            <a:ext cx="1105606" cy="534246"/>
          </a:xfrm>
          <a:prstGeom prst="rect">
            <a:avLst/>
          </a:prstGeom>
          <a:noFill/>
          <a:effectLst/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 algn="ctr" defTabSz="457200" fontAlgn="auto"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000000"/>
                </a:solidFill>
                <a:latin typeface="Arial"/>
                <a:ea typeface="ＭＳ Ｐゴシック"/>
              </a:defRPr>
            </a:lvl1pPr>
          </a:lstStyle>
          <a:p>
            <a:pPr algn="l"/>
            <a:r>
              <a:rPr lang="en-US" sz="1680" dirty="0">
                <a:solidFill>
                  <a:schemeClr val="tx1"/>
                </a:solidFill>
              </a:rPr>
              <a:t>235 Water Basins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E2D7330-BEEB-B747-9DE8-7BF54B1249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5" t="8406" r="4025" b="22864"/>
          <a:stretch/>
        </p:blipFill>
        <p:spPr>
          <a:xfrm>
            <a:off x="10860120" y="4263102"/>
            <a:ext cx="3163511" cy="165018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3B300C2-EC82-8D4A-B4BE-B9E735F1D0FC}"/>
              </a:ext>
            </a:extLst>
          </p:cNvPr>
          <p:cNvSpPr txBox="1">
            <a:spLocks/>
          </p:cNvSpPr>
          <p:nvPr/>
        </p:nvSpPr>
        <p:spPr>
          <a:xfrm>
            <a:off x="9265311" y="6189378"/>
            <a:ext cx="5046040" cy="822960"/>
          </a:xfrm>
        </p:spPr>
        <p:txBody>
          <a:bodyPr/>
          <a:lstStyle>
            <a:lvl1pPr marL="205740" indent="-205740" algn="l" defTabSz="82296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722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8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166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6314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000" dirty="0">
                <a:solidFill>
                  <a:schemeClr val="tx1">
                    <a:lumMod val="50000"/>
                  </a:schemeClr>
                </a:solidFill>
                <a:latin typeface="Calibri (body)"/>
              </a:rPr>
              <a:t>32 Energy/Economic regions</a:t>
            </a:r>
          </a:p>
          <a:p>
            <a:r>
              <a:rPr lang="en-US" altLang="en-US" sz="2000" dirty="0">
                <a:solidFill>
                  <a:schemeClr val="tx1">
                    <a:lumMod val="50000"/>
                  </a:schemeClr>
                </a:solidFill>
                <a:latin typeface="Calibri (body)"/>
              </a:rPr>
              <a:t>384 Land regions based on water basins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688E5-52EB-5AA0-1A60-44C9246FD59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30349" y="1677302"/>
            <a:ext cx="7612712" cy="6162260"/>
          </a:xfrm>
        </p:spPr>
        <p:txBody>
          <a:bodyPr/>
          <a:lstStyle/>
          <a:p>
            <a:r>
              <a:rPr lang="en-US" sz="20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Leveraging a Scenario Discovery Framework we ask:</a:t>
            </a:r>
            <a:endParaRPr lang="en-US" sz="1800" b="1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0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the main drivers of change for global and regional agricultural water use utilization and future virtual water trade across a large ensemble of uncertain futures?</a:t>
            </a: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GCAM is a </a:t>
            </a:r>
            <a:r>
              <a:rPr lang="en-US" altLang="en-US" sz="2400" b="1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multisector, multi-regional, dynamic model </a:t>
            </a:r>
            <a:r>
              <a:rPr lang="en-US" altLang="en-US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</a:t>
            </a:r>
            <a:r>
              <a:rPr lang="en-US" altLang="en-US" sz="2400" b="1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economically and physically links</a:t>
            </a:r>
            <a:r>
              <a:rPr lang="en-US" altLang="en-US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energy, agriculture and water production, consumption, and trade.</a:t>
            </a:r>
          </a:p>
          <a:p>
            <a:r>
              <a:rPr lang="en-US" altLang="en-US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GCAM models </a:t>
            </a:r>
            <a:r>
              <a:rPr lang="en-US" altLang="en-US" sz="2400" b="1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dynamic demand growth </a:t>
            </a:r>
            <a:r>
              <a:rPr lang="en-US" altLang="en-US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response to regional population and economic activity.</a:t>
            </a:r>
          </a:p>
          <a:p>
            <a:r>
              <a:rPr lang="en-US" altLang="en-US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GCAM includes </a:t>
            </a:r>
            <a:r>
              <a:rPr lang="en-US" altLang="en-US" sz="2400" b="1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technology detail in energy </a:t>
            </a:r>
            <a:r>
              <a:rPr lang="en-US" altLang="en-US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production, transformation and final demand sectors.</a:t>
            </a:r>
          </a:p>
          <a:p>
            <a:r>
              <a:rPr lang="en-US" altLang="en-US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GCAM includes </a:t>
            </a:r>
            <a:r>
              <a:rPr lang="en-US" altLang="en-US" sz="2400" b="1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 representations of crop management practices </a:t>
            </a:r>
            <a:r>
              <a:rPr lang="en-US" altLang="en-US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agriculture sector.</a:t>
            </a:r>
          </a:p>
          <a:p>
            <a:pPr lvl="1"/>
            <a:r>
              <a:rPr lang="en-US" alt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Includes all commercial and natural lands in each land region.</a:t>
            </a:r>
          </a:p>
          <a:p>
            <a:r>
              <a:rPr lang="en-US" altLang="en-US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GCAM includes </a:t>
            </a:r>
            <a:r>
              <a:rPr lang="en-US" altLang="en-US" sz="2400" b="1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dynamic economic modeling of the water</a:t>
            </a:r>
            <a:r>
              <a:rPr lang="en-US" altLang="en-US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sector linked to energy and agriculture.</a:t>
            </a:r>
          </a:p>
          <a:p>
            <a:endParaRPr lang="en-US" sz="24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36C7FE-EC38-17BB-CBBD-9434B149AAD8}"/>
              </a:ext>
            </a:extLst>
          </p:cNvPr>
          <p:cNvSpPr txBox="1"/>
          <p:nvPr/>
        </p:nvSpPr>
        <p:spPr>
          <a:xfrm>
            <a:off x="10244851" y="7686973"/>
            <a:ext cx="25533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tx1">
                    <a:lumMod val="50000"/>
                  </a:schemeClr>
                </a:solidFill>
                <a:latin typeface="Helvetica" pitchFamily="2" charset="0"/>
              </a:rPr>
              <a:t>GCAM-USA (50 State)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6B6EC6-497C-9F5B-66B5-377D567CAF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87" t="60694" r="13070" b="1348"/>
          <a:stretch/>
        </p:blipFill>
        <p:spPr>
          <a:xfrm>
            <a:off x="10852390" y="7028609"/>
            <a:ext cx="1107996" cy="634021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81698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1D07E8-6D4A-00C7-D2AB-2AEAC6327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031488-BDB8-0DCE-9FA7-819946C4B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Discovery Workflow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B3005AE-6BC5-9E66-FC28-18B7A284CC1D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8958D7-8B0E-4014-3B5C-ADC2E68897DE}"/>
              </a:ext>
            </a:extLst>
          </p:cNvPr>
          <p:cNvSpPr/>
          <p:nvPr/>
        </p:nvSpPr>
        <p:spPr>
          <a:xfrm>
            <a:off x="2708834" y="1435100"/>
            <a:ext cx="1397000" cy="965200"/>
          </a:xfrm>
          <a:prstGeom prst="rect">
            <a:avLst/>
          </a:prstGeom>
          <a:solidFill>
            <a:srgbClr val="94E7E4"/>
          </a:solidFill>
          <a:ln>
            <a:solidFill>
              <a:srgbClr val="94E7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Pop/GDP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AGLU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2228A2-CB18-E74D-FD67-275BE5E1F9B3}"/>
              </a:ext>
            </a:extLst>
          </p:cNvPr>
          <p:cNvSpPr/>
          <p:nvPr/>
        </p:nvSpPr>
        <p:spPr>
          <a:xfrm>
            <a:off x="2708834" y="2538504"/>
            <a:ext cx="1397000" cy="965200"/>
          </a:xfrm>
          <a:prstGeom prst="rect">
            <a:avLst/>
          </a:prstGeom>
          <a:solidFill>
            <a:srgbClr val="94E7E4"/>
          </a:solidFill>
          <a:ln>
            <a:solidFill>
              <a:srgbClr val="94E7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Water Technologies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E00C8F-9D66-2F1E-3F3B-7091382E5C5A}"/>
              </a:ext>
            </a:extLst>
          </p:cNvPr>
          <p:cNvSpPr txBox="1"/>
          <p:nvPr/>
        </p:nvSpPr>
        <p:spPr>
          <a:xfrm>
            <a:off x="282864" y="2021680"/>
            <a:ext cx="2197100" cy="757130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Socioeconomic-Driven Changes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3D6E77-4DA5-F484-7B61-0C8826A82F8A}"/>
              </a:ext>
            </a:extLst>
          </p:cNvPr>
          <p:cNvSpPr/>
          <p:nvPr/>
        </p:nvSpPr>
        <p:spPr>
          <a:xfrm>
            <a:off x="2708834" y="3760697"/>
            <a:ext cx="1397000" cy="965200"/>
          </a:xfrm>
          <a:prstGeom prst="rect">
            <a:avLst/>
          </a:prstGeom>
          <a:solidFill>
            <a:srgbClr val="94E7E4"/>
          </a:solidFill>
          <a:ln>
            <a:solidFill>
              <a:srgbClr val="94E7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Future Change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5F2088-BC41-88FD-E0D7-EE037CFD446C}"/>
              </a:ext>
            </a:extLst>
          </p:cNvPr>
          <p:cNvSpPr/>
          <p:nvPr/>
        </p:nvSpPr>
        <p:spPr>
          <a:xfrm>
            <a:off x="2708834" y="4982890"/>
            <a:ext cx="1397000" cy="965200"/>
          </a:xfrm>
          <a:prstGeom prst="rect">
            <a:avLst/>
          </a:prstGeom>
          <a:solidFill>
            <a:srgbClr val="94E7E4"/>
          </a:solidFill>
          <a:ln>
            <a:solidFill>
              <a:srgbClr val="94E7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Ag Yields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CA3179-8CFF-E44F-B7B7-767724F20B6B}"/>
              </a:ext>
            </a:extLst>
          </p:cNvPr>
          <p:cNvSpPr/>
          <p:nvPr/>
        </p:nvSpPr>
        <p:spPr>
          <a:xfrm>
            <a:off x="2708834" y="6096000"/>
            <a:ext cx="1397000" cy="965200"/>
          </a:xfrm>
          <a:prstGeom prst="rect">
            <a:avLst/>
          </a:prstGeom>
          <a:solidFill>
            <a:srgbClr val="94E7E4"/>
          </a:solidFill>
          <a:ln>
            <a:solidFill>
              <a:srgbClr val="94E7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Water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FED656-762A-E9D9-69B5-EBCF504ABE30}"/>
              </a:ext>
            </a:extLst>
          </p:cNvPr>
          <p:cNvSpPr txBox="1"/>
          <p:nvPr/>
        </p:nvSpPr>
        <p:spPr>
          <a:xfrm>
            <a:off x="241300" y="4030931"/>
            <a:ext cx="2197100" cy="424732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Trade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CAB2A5-55C8-5679-D9C5-298B7F5FE3E6}"/>
              </a:ext>
            </a:extLst>
          </p:cNvPr>
          <p:cNvSpPr txBox="1"/>
          <p:nvPr/>
        </p:nvSpPr>
        <p:spPr>
          <a:xfrm>
            <a:off x="255154" y="5800793"/>
            <a:ext cx="2197100" cy="424732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Climate Impacts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CD7664D-8D7C-5EE2-C44C-70A18993B0E2}"/>
              </a:ext>
            </a:extLst>
          </p:cNvPr>
          <p:cNvCxnSpPr>
            <a:stCxn id="7" idx="3"/>
            <a:endCxn id="5" idx="1"/>
          </p:cNvCxnSpPr>
          <p:nvPr/>
        </p:nvCxnSpPr>
        <p:spPr>
          <a:xfrm flipV="1">
            <a:off x="2479964" y="1917700"/>
            <a:ext cx="228870" cy="4825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7969735-1604-28DE-1E8D-2E83454A14E5}"/>
              </a:ext>
            </a:extLst>
          </p:cNvPr>
          <p:cNvCxnSpPr>
            <a:cxnSpLocks/>
            <a:stCxn id="7" idx="3"/>
            <a:endCxn id="6" idx="1"/>
          </p:cNvCxnSpPr>
          <p:nvPr/>
        </p:nvCxnSpPr>
        <p:spPr>
          <a:xfrm>
            <a:off x="2479964" y="2400245"/>
            <a:ext cx="228870" cy="6208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173477B-A2D4-A7B3-0E91-9C68C4B91E77}"/>
              </a:ext>
            </a:extLst>
          </p:cNvPr>
          <p:cNvCxnSpPr>
            <a:cxnSpLocks/>
            <a:stCxn id="12" idx="3"/>
            <a:endCxn id="9" idx="1"/>
          </p:cNvCxnSpPr>
          <p:nvPr/>
        </p:nvCxnSpPr>
        <p:spPr>
          <a:xfrm>
            <a:off x="2438400" y="4243297"/>
            <a:ext cx="27043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CD8698F-0D19-2A68-9147-7B8B81721F35}"/>
              </a:ext>
            </a:extLst>
          </p:cNvPr>
          <p:cNvCxnSpPr>
            <a:cxnSpLocks/>
            <a:stCxn id="13" idx="3"/>
            <a:endCxn id="10" idx="1"/>
          </p:cNvCxnSpPr>
          <p:nvPr/>
        </p:nvCxnSpPr>
        <p:spPr>
          <a:xfrm flipV="1">
            <a:off x="2452254" y="5465490"/>
            <a:ext cx="256580" cy="54766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BE5CEA0-0076-9F31-1936-A0782085BDEF}"/>
              </a:ext>
            </a:extLst>
          </p:cNvPr>
          <p:cNvCxnSpPr>
            <a:cxnSpLocks/>
            <a:stCxn id="13" idx="3"/>
            <a:endCxn id="11" idx="1"/>
          </p:cNvCxnSpPr>
          <p:nvPr/>
        </p:nvCxnSpPr>
        <p:spPr>
          <a:xfrm>
            <a:off x="2452254" y="6013159"/>
            <a:ext cx="256580" cy="56544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7060068-15A7-CC57-E465-32A8CD3FF7E1}"/>
              </a:ext>
            </a:extLst>
          </p:cNvPr>
          <p:cNvCxnSpPr>
            <a:cxnSpLocks/>
            <a:stCxn id="6" idx="3"/>
            <a:endCxn id="40" idx="1"/>
          </p:cNvCxnSpPr>
          <p:nvPr/>
        </p:nvCxnSpPr>
        <p:spPr>
          <a:xfrm flipV="1">
            <a:off x="4105834" y="2331478"/>
            <a:ext cx="1520266" cy="68962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3D287FA-6CFB-0653-A641-5CB66C439830}"/>
              </a:ext>
            </a:extLst>
          </p:cNvPr>
          <p:cNvSpPr txBox="1"/>
          <p:nvPr/>
        </p:nvSpPr>
        <p:spPr>
          <a:xfrm rot="20133676">
            <a:off x="4113872" y="2506650"/>
            <a:ext cx="13093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000000"/>
                </a:solidFill>
              </a:rPr>
              <a:t>Graham et al., 2018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3B41889-3708-9D11-0BE4-A7233255EF68}"/>
              </a:ext>
            </a:extLst>
          </p:cNvPr>
          <p:cNvCxnSpPr>
            <a:cxnSpLocks/>
            <a:stCxn id="9" idx="3"/>
            <a:endCxn id="46" idx="1"/>
          </p:cNvCxnSpPr>
          <p:nvPr/>
        </p:nvCxnSpPr>
        <p:spPr>
          <a:xfrm flipV="1">
            <a:off x="4105834" y="4242400"/>
            <a:ext cx="1520266" cy="89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440D02E-E9C3-2603-3D78-833835B10193}"/>
              </a:ext>
            </a:extLst>
          </p:cNvPr>
          <p:cNvSpPr txBox="1"/>
          <p:nvPr/>
        </p:nvSpPr>
        <p:spPr>
          <a:xfrm>
            <a:off x="4211311" y="3881146"/>
            <a:ext cx="1309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000000"/>
                </a:solidFill>
              </a:rPr>
              <a:t>Zhao et al., 2022</a:t>
            </a:r>
          </a:p>
          <a:p>
            <a:pPr algn="ctr"/>
            <a:r>
              <a:rPr lang="en-US" sz="900" b="1" dirty="0">
                <a:solidFill>
                  <a:srgbClr val="000000"/>
                </a:solidFill>
              </a:rPr>
              <a:t>Graham et al., 2023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74C02EB-C367-72F2-1247-09257B92A6DA}"/>
              </a:ext>
            </a:extLst>
          </p:cNvPr>
          <p:cNvCxnSpPr>
            <a:cxnSpLocks/>
            <a:stCxn id="10" idx="3"/>
            <a:endCxn id="49" idx="1"/>
          </p:cNvCxnSpPr>
          <p:nvPr/>
        </p:nvCxnSpPr>
        <p:spPr>
          <a:xfrm>
            <a:off x="4105834" y="5465490"/>
            <a:ext cx="1520266" cy="4808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5B24027-9A80-9764-CBC9-1C93161E82B7}"/>
              </a:ext>
            </a:extLst>
          </p:cNvPr>
          <p:cNvCxnSpPr>
            <a:cxnSpLocks/>
            <a:endCxn id="49" idx="1"/>
          </p:cNvCxnSpPr>
          <p:nvPr/>
        </p:nvCxnSpPr>
        <p:spPr>
          <a:xfrm flipV="1">
            <a:off x="4105834" y="5946296"/>
            <a:ext cx="1520266" cy="6323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9976BDA3-1BF4-E2E5-1765-CF4A31F890AE}"/>
              </a:ext>
            </a:extLst>
          </p:cNvPr>
          <p:cNvSpPr txBox="1"/>
          <p:nvPr/>
        </p:nvSpPr>
        <p:spPr>
          <a:xfrm rot="20266812">
            <a:off x="4117252" y="6070103"/>
            <a:ext cx="13093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000000"/>
                </a:solidFill>
              </a:rPr>
              <a:t>Xanthos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46C122F3-7AD3-6561-1655-65726E91591A}"/>
              </a:ext>
            </a:extLst>
          </p:cNvPr>
          <p:cNvSpPr/>
          <p:nvPr/>
        </p:nvSpPr>
        <p:spPr>
          <a:xfrm>
            <a:off x="5626100" y="1848878"/>
            <a:ext cx="1397000" cy="965200"/>
          </a:xfrm>
          <a:prstGeom prst="roundRect">
            <a:avLst/>
          </a:prstGeom>
          <a:solidFill>
            <a:srgbClr val="B1D8DD"/>
          </a:solidFill>
          <a:ln>
            <a:solidFill>
              <a:srgbClr val="B1D8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SSP1-5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4F5C929-F5B3-C7FF-7B35-405345FB0BC1}"/>
              </a:ext>
            </a:extLst>
          </p:cNvPr>
          <p:cNvCxnSpPr>
            <a:cxnSpLocks/>
            <a:stCxn id="5" idx="3"/>
            <a:endCxn id="40" idx="1"/>
          </p:cNvCxnSpPr>
          <p:nvPr/>
        </p:nvCxnSpPr>
        <p:spPr>
          <a:xfrm>
            <a:off x="4105834" y="1917700"/>
            <a:ext cx="1520266" cy="41377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7C38A1E1-98D3-1C89-265D-D08338AAC9BA}"/>
              </a:ext>
            </a:extLst>
          </p:cNvPr>
          <p:cNvSpPr txBox="1"/>
          <p:nvPr/>
        </p:nvSpPr>
        <p:spPr>
          <a:xfrm rot="1009814">
            <a:off x="4123877" y="1874032"/>
            <a:ext cx="13093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000000"/>
                </a:solidFill>
              </a:rPr>
              <a:t>Calvin et al., 2017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C214CC92-7081-5CBF-BBCD-60B90107D9D2}"/>
              </a:ext>
            </a:extLst>
          </p:cNvPr>
          <p:cNvSpPr/>
          <p:nvPr/>
        </p:nvSpPr>
        <p:spPr>
          <a:xfrm>
            <a:off x="5626100" y="3759800"/>
            <a:ext cx="1397000" cy="965200"/>
          </a:xfrm>
          <a:prstGeom prst="roundRect">
            <a:avLst/>
          </a:prstGeom>
          <a:solidFill>
            <a:srgbClr val="B1D8DD"/>
          </a:solidFill>
          <a:ln>
            <a:solidFill>
              <a:srgbClr val="B1D8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Trade Futures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F8B7D63A-5F6F-E07B-FEAC-3B0512D3DFF6}"/>
              </a:ext>
            </a:extLst>
          </p:cNvPr>
          <p:cNvSpPr/>
          <p:nvPr/>
        </p:nvSpPr>
        <p:spPr>
          <a:xfrm>
            <a:off x="5626100" y="5463696"/>
            <a:ext cx="1397000" cy="965200"/>
          </a:xfrm>
          <a:prstGeom prst="roundRect">
            <a:avLst/>
          </a:prstGeom>
          <a:solidFill>
            <a:srgbClr val="B1D8DD"/>
          </a:solidFill>
          <a:ln>
            <a:solidFill>
              <a:srgbClr val="B1D8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Climate Futures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B86C00E-7008-63CE-FBFA-91BD70443B3C}"/>
              </a:ext>
            </a:extLst>
          </p:cNvPr>
          <p:cNvSpPr txBox="1"/>
          <p:nvPr/>
        </p:nvSpPr>
        <p:spPr>
          <a:xfrm>
            <a:off x="63500" y="7521373"/>
            <a:ext cx="2374900" cy="424732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Energy Transition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09A90A8-558D-9FA9-87BC-914D19F48ABA}"/>
              </a:ext>
            </a:extLst>
          </p:cNvPr>
          <p:cNvSpPr/>
          <p:nvPr/>
        </p:nvSpPr>
        <p:spPr>
          <a:xfrm>
            <a:off x="2708834" y="7251139"/>
            <a:ext cx="1397000" cy="965200"/>
          </a:xfrm>
          <a:prstGeom prst="rect">
            <a:avLst/>
          </a:prstGeom>
          <a:solidFill>
            <a:srgbClr val="94E7E4"/>
          </a:solidFill>
          <a:ln>
            <a:solidFill>
              <a:srgbClr val="94E7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Future Change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41E60CE-AF64-869A-F46E-36D3BCAF3C97}"/>
              </a:ext>
            </a:extLst>
          </p:cNvPr>
          <p:cNvCxnSpPr>
            <a:cxnSpLocks/>
            <a:stCxn id="52" idx="3"/>
            <a:endCxn id="53" idx="1"/>
          </p:cNvCxnSpPr>
          <p:nvPr/>
        </p:nvCxnSpPr>
        <p:spPr>
          <a:xfrm>
            <a:off x="2438400" y="7733739"/>
            <a:ext cx="27043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97BCCA8E-030F-BCB5-A5C4-4CD625CA8974}"/>
              </a:ext>
            </a:extLst>
          </p:cNvPr>
          <p:cNvSpPr/>
          <p:nvPr/>
        </p:nvSpPr>
        <p:spPr>
          <a:xfrm>
            <a:off x="5626100" y="7246006"/>
            <a:ext cx="1397000" cy="965200"/>
          </a:xfrm>
          <a:prstGeom prst="roundRect">
            <a:avLst/>
          </a:prstGeom>
          <a:solidFill>
            <a:srgbClr val="B1D8DD"/>
          </a:solidFill>
          <a:ln>
            <a:solidFill>
              <a:srgbClr val="B1D8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Energy Futures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02BC2F8-E966-4736-853E-E5A4D0CA64E6}"/>
              </a:ext>
            </a:extLst>
          </p:cNvPr>
          <p:cNvCxnSpPr>
            <a:cxnSpLocks/>
            <a:stCxn id="53" idx="3"/>
            <a:endCxn id="58" idx="1"/>
          </p:cNvCxnSpPr>
          <p:nvPr/>
        </p:nvCxnSpPr>
        <p:spPr>
          <a:xfrm flipV="1">
            <a:off x="4105834" y="7728606"/>
            <a:ext cx="1520266" cy="51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F59A7FCF-987D-0A67-1483-348E86C6CA5D}"/>
              </a:ext>
            </a:extLst>
          </p:cNvPr>
          <p:cNvSpPr/>
          <p:nvPr/>
        </p:nvSpPr>
        <p:spPr>
          <a:xfrm>
            <a:off x="10096500" y="3021104"/>
            <a:ext cx="3469716" cy="3000044"/>
          </a:xfrm>
          <a:prstGeom prst="ellipse">
            <a:avLst/>
          </a:prstGeom>
          <a:noFill/>
          <a:ln w="57150">
            <a:solidFill>
              <a:srgbClr val="5BAA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GCAM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0A3EB22-E0E8-3FA4-EB55-0628C7CB8598}"/>
              </a:ext>
            </a:extLst>
          </p:cNvPr>
          <p:cNvCxnSpPr>
            <a:cxnSpLocks/>
            <a:stCxn id="40" idx="3"/>
            <a:endCxn id="62" idx="2"/>
          </p:cNvCxnSpPr>
          <p:nvPr/>
        </p:nvCxnSpPr>
        <p:spPr>
          <a:xfrm>
            <a:off x="7023100" y="2331478"/>
            <a:ext cx="3073400" cy="218964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308945F-60E3-96D3-3FB6-1C11069544FC}"/>
              </a:ext>
            </a:extLst>
          </p:cNvPr>
          <p:cNvCxnSpPr>
            <a:cxnSpLocks/>
            <a:stCxn id="46" idx="3"/>
            <a:endCxn id="62" idx="2"/>
          </p:cNvCxnSpPr>
          <p:nvPr/>
        </p:nvCxnSpPr>
        <p:spPr>
          <a:xfrm>
            <a:off x="7023100" y="4242400"/>
            <a:ext cx="3073400" cy="27872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7646B23E-0499-FAC2-4417-601924E91315}"/>
              </a:ext>
            </a:extLst>
          </p:cNvPr>
          <p:cNvCxnSpPr>
            <a:cxnSpLocks/>
            <a:stCxn id="49" idx="3"/>
            <a:endCxn id="62" idx="2"/>
          </p:cNvCxnSpPr>
          <p:nvPr/>
        </p:nvCxnSpPr>
        <p:spPr>
          <a:xfrm flipV="1">
            <a:off x="7023100" y="4521126"/>
            <a:ext cx="3073400" cy="142517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90A2C4C2-A9DF-7EB1-B018-14C05D8068F1}"/>
              </a:ext>
            </a:extLst>
          </p:cNvPr>
          <p:cNvCxnSpPr>
            <a:cxnSpLocks/>
            <a:stCxn id="58" idx="3"/>
            <a:endCxn id="62" idx="2"/>
          </p:cNvCxnSpPr>
          <p:nvPr/>
        </p:nvCxnSpPr>
        <p:spPr>
          <a:xfrm flipV="1">
            <a:off x="7023100" y="4521126"/>
            <a:ext cx="3073400" cy="320748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A757B7A9-AC87-DA25-FD00-0C714C8AF260}"/>
              </a:ext>
            </a:extLst>
          </p:cNvPr>
          <p:cNvSpPr txBox="1"/>
          <p:nvPr/>
        </p:nvSpPr>
        <p:spPr>
          <a:xfrm>
            <a:off x="5468293" y="1611691"/>
            <a:ext cx="17719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000000"/>
                </a:solidFill>
              </a:rPr>
              <a:t>12 Socioeconomic Futures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5BC8314-205D-DD77-1DAE-AF0612CE25A0}"/>
              </a:ext>
            </a:extLst>
          </p:cNvPr>
          <p:cNvSpPr txBox="1"/>
          <p:nvPr/>
        </p:nvSpPr>
        <p:spPr>
          <a:xfrm>
            <a:off x="5699633" y="3563112"/>
            <a:ext cx="13093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000000"/>
                </a:solidFill>
              </a:rPr>
              <a:t>5 Trade Futures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9B0274C-8B82-1691-0C70-ABACDCE46756}"/>
              </a:ext>
            </a:extLst>
          </p:cNvPr>
          <p:cNvSpPr txBox="1"/>
          <p:nvPr/>
        </p:nvSpPr>
        <p:spPr>
          <a:xfrm>
            <a:off x="5537291" y="5227477"/>
            <a:ext cx="17779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000000"/>
                </a:solidFill>
              </a:rPr>
              <a:t>2 RCPs * 4 GCMs * 2 GGCMs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9BEA01E-4CF5-EE7F-315A-B19A08B3AE5A}"/>
              </a:ext>
            </a:extLst>
          </p:cNvPr>
          <p:cNvSpPr txBox="1"/>
          <p:nvPr/>
        </p:nvSpPr>
        <p:spPr>
          <a:xfrm>
            <a:off x="5502834" y="7012958"/>
            <a:ext cx="17779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000000"/>
                </a:solidFill>
              </a:rPr>
              <a:t> 8 Energy Transitions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0CEF7246-014B-E03A-B342-1192710F5790}"/>
              </a:ext>
            </a:extLst>
          </p:cNvPr>
          <p:cNvCxnSpPr>
            <a:cxnSpLocks/>
            <a:endCxn id="81" idx="2"/>
          </p:cNvCxnSpPr>
          <p:nvPr/>
        </p:nvCxnSpPr>
        <p:spPr>
          <a:xfrm flipV="1">
            <a:off x="9715500" y="2314035"/>
            <a:ext cx="1931358" cy="17150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B18A5E00-02F4-2CEE-B576-9E5F72CE87FD}"/>
              </a:ext>
            </a:extLst>
          </p:cNvPr>
          <p:cNvSpPr txBox="1"/>
          <p:nvPr/>
        </p:nvSpPr>
        <p:spPr>
          <a:xfrm>
            <a:off x="10483004" y="1889303"/>
            <a:ext cx="2327708" cy="424732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7040 Scenarios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40F0225-C2EB-89BE-91CA-AAE7D647DBE5}"/>
              </a:ext>
            </a:extLst>
          </p:cNvPr>
          <p:cNvCxnSpPr>
            <a:cxnSpLocks/>
            <a:stCxn id="58" idx="3"/>
          </p:cNvCxnSpPr>
          <p:nvPr/>
        </p:nvCxnSpPr>
        <p:spPr>
          <a:xfrm>
            <a:off x="7023100" y="7728606"/>
            <a:ext cx="1878013" cy="0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A8F403D-C983-1863-4615-CF549214AB6A}"/>
              </a:ext>
            </a:extLst>
          </p:cNvPr>
          <p:cNvSpPr txBox="1"/>
          <p:nvPr/>
        </p:nvSpPr>
        <p:spPr>
          <a:xfrm>
            <a:off x="8886825" y="7129463"/>
            <a:ext cx="2920164" cy="1089529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No New Nuclear</a:t>
            </a:r>
          </a:p>
          <a:p>
            <a:r>
              <a:rPr lang="en-US" dirty="0">
                <a:solidFill>
                  <a:srgbClr val="000000"/>
                </a:solidFill>
              </a:rPr>
              <a:t>Bioenergy Availability</a:t>
            </a:r>
          </a:p>
          <a:p>
            <a:r>
              <a:rPr lang="en-US" dirty="0">
                <a:solidFill>
                  <a:srgbClr val="000000"/>
                </a:solidFill>
              </a:rPr>
              <a:t>CCS Availability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6D5BBDF-C8DC-3E4E-DEEF-B62441FA385F}"/>
              </a:ext>
            </a:extLst>
          </p:cNvPr>
          <p:cNvCxnSpPr>
            <a:cxnSpLocks/>
          </p:cNvCxnSpPr>
          <p:nvPr/>
        </p:nvCxnSpPr>
        <p:spPr>
          <a:xfrm>
            <a:off x="7018338" y="2323168"/>
            <a:ext cx="896937" cy="0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34C39FE-8E2C-1707-0ED1-9FCFCF074A47}"/>
              </a:ext>
            </a:extLst>
          </p:cNvPr>
          <p:cNvSpPr txBox="1"/>
          <p:nvPr/>
        </p:nvSpPr>
        <p:spPr>
          <a:xfrm>
            <a:off x="7924801" y="1724025"/>
            <a:ext cx="1919288" cy="1089529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Alter Irrigation Technologies across SSPs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748AD2E-0810-C9D1-BC73-BF5120D2D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6678" y="3843084"/>
            <a:ext cx="3067801" cy="19045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D5B10EB-8BA7-2F65-BA0C-1D8EB8C69910}"/>
              </a:ext>
            </a:extLst>
          </p:cNvPr>
          <p:cNvSpPr txBox="1"/>
          <p:nvPr/>
        </p:nvSpPr>
        <p:spPr>
          <a:xfrm>
            <a:off x="854733" y="6255735"/>
            <a:ext cx="1309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000000"/>
                </a:solidFill>
              </a:rPr>
              <a:t>ISIMIP2B impacts derived from CMIP5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7F5BED-8BBE-FEF7-D3FD-B3304AD0EAE6}"/>
              </a:ext>
            </a:extLst>
          </p:cNvPr>
          <p:cNvSpPr txBox="1"/>
          <p:nvPr/>
        </p:nvSpPr>
        <p:spPr>
          <a:xfrm>
            <a:off x="4143678" y="5335201"/>
            <a:ext cx="1555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000000"/>
                </a:solidFill>
              </a:rPr>
              <a:t>2 Gridded Crop Models</a:t>
            </a:r>
          </a:p>
        </p:txBody>
      </p:sp>
    </p:spTree>
    <p:extLst>
      <p:ext uri="{BB962C8B-B14F-4D97-AF65-F5344CB8AC3E}">
        <p14:creationId xmlns:p14="http://schemas.microsoft.com/office/powerpoint/2010/main" val="181557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1D07E8-6D4A-00C7-D2AB-2AEAC6327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031488-BDB8-0DCE-9FA7-819946C4B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Discovery Workflow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B3005AE-6BC5-9E66-FC28-18B7A284CC1D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8958D7-8B0E-4014-3B5C-ADC2E68897DE}"/>
              </a:ext>
            </a:extLst>
          </p:cNvPr>
          <p:cNvSpPr/>
          <p:nvPr/>
        </p:nvSpPr>
        <p:spPr>
          <a:xfrm>
            <a:off x="2708834" y="1435100"/>
            <a:ext cx="1397000" cy="965200"/>
          </a:xfrm>
          <a:prstGeom prst="rect">
            <a:avLst/>
          </a:prstGeom>
          <a:solidFill>
            <a:srgbClr val="94E7E4"/>
          </a:solidFill>
          <a:ln>
            <a:solidFill>
              <a:srgbClr val="94E7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Pop/GDP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AGLU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2228A2-CB18-E74D-FD67-275BE5E1F9B3}"/>
              </a:ext>
            </a:extLst>
          </p:cNvPr>
          <p:cNvSpPr/>
          <p:nvPr/>
        </p:nvSpPr>
        <p:spPr>
          <a:xfrm>
            <a:off x="2708834" y="2538504"/>
            <a:ext cx="1397000" cy="965200"/>
          </a:xfrm>
          <a:prstGeom prst="rect">
            <a:avLst/>
          </a:prstGeom>
          <a:solidFill>
            <a:srgbClr val="94E7E4"/>
          </a:solidFill>
          <a:ln>
            <a:solidFill>
              <a:srgbClr val="94E7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Water Technologies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E00C8F-9D66-2F1E-3F3B-7091382E5C5A}"/>
              </a:ext>
            </a:extLst>
          </p:cNvPr>
          <p:cNvSpPr txBox="1"/>
          <p:nvPr/>
        </p:nvSpPr>
        <p:spPr>
          <a:xfrm>
            <a:off x="282864" y="2021680"/>
            <a:ext cx="2197100" cy="757130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Socioeconomic-Driven Changes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3D6E77-4DA5-F484-7B61-0C8826A82F8A}"/>
              </a:ext>
            </a:extLst>
          </p:cNvPr>
          <p:cNvSpPr/>
          <p:nvPr/>
        </p:nvSpPr>
        <p:spPr>
          <a:xfrm>
            <a:off x="2708834" y="3760697"/>
            <a:ext cx="1397000" cy="965200"/>
          </a:xfrm>
          <a:prstGeom prst="rect">
            <a:avLst/>
          </a:prstGeom>
          <a:solidFill>
            <a:srgbClr val="94E7E4"/>
          </a:solidFill>
          <a:ln>
            <a:solidFill>
              <a:srgbClr val="94E7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Future Change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5F2088-BC41-88FD-E0D7-EE037CFD446C}"/>
              </a:ext>
            </a:extLst>
          </p:cNvPr>
          <p:cNvSpPr/>
          <p:nvPr/>
        </p:nvSpPr>
        <p:spPr>
          <a:xfrm>
            <a:off x="2708834" y="4982890"/>
            <a:ext cx="1397000" cy="965200"/>
          </a:xfrm>
          <a:prstGeom prst="rect">
            <a:avLst/>
          </a:prstGeom>
          <a:solidFill>
            <a:srgbClr val="94E7E4"/>
          </a:solidFill>
          <a:ln>
            <a:solidFill>
              <a:srgbClr val="94E7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Ag Yields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CA3179-8CFF-E44F-B7B7-767724F20B6B}"/>
              </a:ext>
            </a:extLst>
          </p:cNvPr>
          <p:cNvSpPr/>
          <p:nvPr/>
        </p:nvSpPr>
        <p:spPr>
          <a:xfrm>
            <a:off x="2708834" y="6096000"/>
            <a:ext cx="1397000" cy="965200"/>
          </a:xfrm>
          <a:prstGeom prst="rect">
            <a:avLst/>
          </a:prstGeom>
          <a:solidFill>
            <a:srgbClr val="94E7E4"/>
          </a:solidFill>
          <a:ln>
            <a:solidFill>
              <a:srgbClr val="94E7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Water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FED656-762A-E9D9-69B5-EBCF504ABE30}"/>
              </a:ext>
            </a:extLst>
          </p:cNvPr>
          <p:cNvSpPr txBox="1"/>
          <p:nvPr/>
        </p:nvSpPr>
        <p:spPr>
          <a:xfrm>
            <a:off x="241300" y="4030931"/>
            <a:ext cx="2197100" cy="424732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Trade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CAB2A5-55C8-5679-D9C5-298B7F5FE3E6}"/>
              </a:ext>
            </a:extLst>
          </p:cNvPr>
          <p:cNvSpPr txBox="1"/>
          <p:nvPr/>
        </p:nvSpPr>
        <p:spPr>
          <a:xfrm>
            <a:off x="255154" y="5800793"/>
            <a:ext cx="2197100" cy="424732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Climate Impacts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CD7664D-8D7C-5EE2-C44C-70A18993B0E2}"/>
              </a:ext>
            </a:extLst>
          </p:cNvPr>
          <p:cNvCxnSpPr>
            <a:stCxn id="7" idx="3"/>
            <a:endCxn id="5" idx="1"/>
          </p:cNvCxnSpPr>
          <p:nvPr/>
        </p:nvCxnSpPr>
        <p:spPr>
          <a:xfrm flipV="1">
            <a:off x="2479964" y="1917700"/>
            <a:ext cx="228870" cy="4825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7969735-1604-28DE-1E8D-2E83454A14E5}"/>
              </a:ext>
            </a:extLst>
          </p:cNvPr>
          <p:cNvCxnSpPr>
            <a:cxnSpLocks/>
            <a:stCxn id="7" idx="3"/>
            <a:endCxn id="6" idx="1"/>
          </p:cNvCxnSpPr>
          <p:nvPr/>
        </p:nvCxnSpPr>
        <p:spPr>
          <a:xfrm>
            <a:off x="2479964" y="2400245"/>
            <a:ext cx="228870" cy="6208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173477B-A2D4-A7B3-0E91-9C68C4B91E77}"/>
              </a:ext>
            </a:extLst>
          </p:cNvPr>
          <p:cNvCxnSpPr>
            <a:cxnSpLocks/>
            <a:stCxn id="12" idx="3"/>
            <a:endCxn id="9" idx="1"/>
          </p:cNvCxnSpPr>
          <p:nvPr/>
        </p:nvCxnSpPr>
        <p:spPr>
          <a:xfrm>
            <a:off x="2438400" y="4243297"/>
            <a:ext cx="27043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CD8698F-0D19-2A68-9147-7B8B81721F35}"/>
              </a:ext>
            </a:extLst>
          </p:cNvPr>
          <p:cNvCxnSpPr>
            <a:cxnSpLocks/>
            <a:stCxn id="13" idx="3"/>
            <a:endCxn id="10" idx="1"/>
          </p:cNvCxnSpPr>
          <p:nvPr/>
        </p:nvCxnSpPr>
        <p:spPr>
          <a:xfrm flipV="1">
            <a:off x="2452254" y="5465490"/>
            <a:ext cx="256580" cy="54766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BE5CEA0-0076-9F31-1936-A0782085BDEF}"/>
              </a:ext>
            </a:extLst>
          </p:cNvPr>
          <p:cNvCxnSpPr>
            <a:cxnSpLocks/>
            <a:stCxn id="13" idx="3"/>
            <a:endCxn id="11" idx="1"/>
          </p:cNvCxnSpPr>
          <p:nvPr/>
        </p:nvCxnSpPr>
        <p:spPr>
          <a:xfrm>
            <a:off x="2452254" y="6013159"/>
            <a:ext cx="256580" cy="56544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7060068-15A7-CC57-E465-32A8CD3FF7E1}"/>
              </a:ext>
            </a:extLst>
          </p:cNvPr>
          <p:cNvCxnSpPr>
            <a:cxnSpLocks/>
            <a:stCxn id="6" idx="3"/>
            <a:endCxn id="40" idx="1"/>
          </p:cNvCxnSpPr>
          <p:nvPr/>
        </p:nvCxnSpPr>
        <p:spPr>
          <a:xfrm flipV="1">
            <a:off x="4105834" y="2331478"/>
            <a:ext cx="1520266" cy="68962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3D287FA-6CFB-0653-A641-5CB66C439830}"/>
              </a:ext>
            </a:extLst>
          </p:cNvPr>
          <p:cNvSpPr txBox="1"/>
          <p:nvPr/>
        </p:nvSpPr>
        <p:spPr>
          <a:xfrm rot="20133676">
            <a:off x="4113872" y="2506650"/>
            <a:ext cx="13093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000000"/>
                </a:solidFill>
              </a:rPr>
              <a:t>Graham et al., 2018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3B41889-3708-9D11-0BE4-A7233255EF68}"/>
              </a:ext>
            </a:extLst>
          </p:cNvPr>
          <p:cNvCxnSpPr>
            <a:cxnSpLocks/>
            <a:stCxn id="9" idx="3"/>
            <a:endCxn id="46" idx="1"/>
          </p:cNvCxnSpPr>
          <p:nvPr/>
        </p:nvCxnSpPr>
        <p:spPr>
          <a:xfrm flipV="1">
            <a:off x="4105834" y="4242400"/>
            <a:ext cx="1520266" cy="89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440D02E-E9C3-2603-3D78-833835B10193}"/>
              </a:ext>
            </a:extLst>
          </p:cNvPr>
          <p:cNvSpPr txBox="1"/>
          <p:nvPr/>
        </p:nvSpPr>
        <p:spPr>
          <a:xfrm>
            <a:off x="4211311" y="3881146"/>
            <a:ext cx="1309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000000"/>
                </a:solidFill>
              </a:rPr>
              <a:t>Zhao et al., 2022</a:t>
            </a:r>
          </a:p>
          <a:p>
            <a:pPr algn="ctr"/>
            <a:r>
              <a:rPr lang="en-US" sz="900" b="1" dirty="0">
                <a:solidFill>
                  <a:srgbClr val="000000"/>
                </a:solidFill>
              </a:rPr>
              <a:t>Graham et al., 2023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74C02EB-C367-72F2-1247-09257B92A6DA}"/>
              </a:ext>
            </a:extLst>
          </p:cNvPr>
          <p:cNvCxnSpPr>
            <a:cxnSpLocks/>
            <a:stCxn id="10" idx="3"/>
            <a:endCxn id="49" idx="1"/>
          </p:cNvCxnSpPr>
          <p:nvPr/>
        </p:nvCxnSpPr>
        <p:spPr>
          <a:xfrm>
            <a:off x="4105834" y="5465490"/>
            <a:ext cx="1520266" cy="4808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5B24027-9A80-9764-CBC9-1C93161E82B7}"/>
              </a:ext>
            </a:extLst>
          </p:cNvPr>
          <p:cNvCxnSpPr>
            <a:cxnSpLocks/>
            <a:endCxn id="49" idx="1"/>
          </p:cNvCxnSpPr>
          <p:nvPr/>
        </p:nvCxnSpPr>
        <p:spPr>
          <a:xfrm flipV="1">
            <a:off x="4105834" y="5946296"/>
            <a:ext cx="1520266" cy="6323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9976BDA3-1BF4-E2E5-1765-CF4A31F890AE}"/>
              </a:ext>
            </a:extLst>
          </p:cNvPr>
          <p:cNvSpPr txBox="1"/>
          <p:nvPr/>
        </p:nvSpPr>
        <p:spPr>
          <a:xfrm rot="20266812">
            <a:off x="4117252" y="6070103"/>
            <a:ext cx="13093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000000"/>
                </a:solidFill>
              </a:rPr>
              <a:t>Xanthos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46C122F3-7AD3-6561-1655-65726E91591A}"/>
              </a:ext>
            </a:extLst>
          </p:cNvPr>
          <p:cNvSpPr/>
          <p:nvPr/>
        </p:nvSpPr>
        <p:spPr>
          <a:xfrm>
            <a:off x="5626100" y="1848878"/>
            <a:ext cx="1397000" cy="965200"/>
          </a:xfrm>
          <a:prstGeom prst="roundRect">
            <a:avLst/>
          </a:prstGeom>
          <a:solidFill>
            <a:srgbClr val="B1D8DD"/>
          </a:solidFill>
          <a:ln>
            <a:solidFill>
              <a:srgbClr val="B1D8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SSP1-5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4F5C929-F5B3-C7FF-7B35-405345FB0BC1}"/>
              </a:ext>
            </a:extLst>
          </p:cNvPr>
          <p:cNvCxnSpPr>
            <a:cxnSpLocks/>
            <a:stCxn id="5" idx="3"/>
            <a:endCxn id="40" idx="1"/>
          </p:cNvCxnSpPr>
          <p:nvPr/>
        </p:nvCxnSpPr>
        <p:spPr>
          <a:xfrm>
            <a:off x="4105834" y="1917700"/>
            <a:ext cx="1520266" cy="41377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7C38A1E1-98D3-1C89-265D-D08338AAC9BA}"/>
              </a:ext>
            </a:extLst>
          </p:cNvPr>
          <p:cNvSpPr txBox="1"/>
          <p:nvPr/>
        </p:nvSpPr>
        <p:spPr>
          <a:xfrm rot="1009814">
            <a:off x="4123877" y="1874032"/>
            <a:ext cx="13093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000000"/>
                </a:solidFill>
              </a:rPr>
              <a:t>Calvin et al., 2017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C214CC92-7081-5CBF-BBCD-60B90107D9D2}"/>
              </a:ext>
            </a:extLst>
          </p:cNvPr>
          <p:cNvSpPr/>
          <p:nvPr/>
        </p:nvSpPr>
        <p:spPr>
          <a:xfrm>
            <a:off x="5626100" y="3759800"/>
            <a:ext cx="1397000" cy="965200"/>
          </a:xfrm>
          <a:prstGeom prst="roundRect">
            <a:avLst/>
          </a:prstGeom>
          <a:solidFill>
            <a:srgbClr val="B1D8DD"/>
          </a:solidFill>
          <a:ln>
            <a:solidFill>
              <a:srgbClr val="B1D8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Trade Futures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F8B7D63A-5F6F-E07B-FEAC-3B0512D3DFF6}"/>
              </a:ext>
            </a:extLst>
          </p:cNvPr>
          <p:cNvSpPr/>
          <p:nvPr/>
        </p:nvSpPr>
        <p:spPr>
          <a:xfrm>
            <a:off x="5626100" y="5463696"/>
            <a:ext cx="1397000" cy="965200"/>
          </a:xfrm>
          <a:prstGeom prst="roundRect">
            <a:avLst/>
          </a:prstGeom>
          <a:solidFill>
            <a:srgbClr val="B1D8DD"/>
          </a:solidFill>
          <a:ln>
            <a:solidFill>
              <a:srgbClr val="B1D8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Climate Futures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B86C00E-7008-63CE-FBFA-91BD70443B3C}"/>
              </a:ext>
            </a:extLst>
          </p:cNvPr>
          <p:cNvSpPr txBox="1"/>
          <p:nvPr/>
        </p:nvSpPr>
        <p:spPr>
          <a:xfrm>
            <a:off x="63500" y="7521373"/>
            <a:ext cx="2374900" cy="424732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Energy Transition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09A90A8-558D-9FA9-87BC-914D19F48ABA}"/>
              </a:ext>
            </a:extLst>
          </p:cNvPr>
          <p:cNvSpPr/>
          <p:nvPr/>
        </p:nvSpPr>
        <p:spPr>
          <a:xfrm>
            <a:off x="2708834" y="7251139"/>
            <a:ext cx="1397000" cy="965200"/>
          </a:xfrm>
          <a:prstGeom prst="rect">
            <a:avLst/>
          </a:prstGeom>
          <a:solidFill>
            <a:srgbClr val="94E7E4"/>
          </a:solidFill>
          <a:ln>
            <a:solidFill>
              <a:srgbClr val="94E7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Future Change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41E60CE-AF64-869A-F46E-36D3BCAF3C97}"/>
              </a:ext>
            </a:extLst>
          </p:cNvPr>
          <p:cNvCxnSpPr>
            <a:cxnSpLocks/>
            <a:stCxn id="52" idx="3"/>
            <a:endCxn id="53" idx="1"/>
          </p:cNvCxnSpPr>
          <p:nvPr/>
        </p:nvCxnSpPr>
        <p:spPr>
          <a:xfrm>
            <a:off x="2438400" y="7733739"/>
            <a:ext cx="27043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97BCCA8E-030F-BCB5-A5C4-4CD625CA8974}"/>
              </a:ext>
            </a:extLst>
          </p:cNvPr>
          <p:cNvSpPr/>
          <p:nvPr/>
        </p:nvSpPr>
        <p:spPr>
          <a:xfrm>
            <a:off x="5626100" y="7246006"/>
            <a:ext cx="1397000" cy="965200"/>
          </a:xfrm>
          <a:prstGeom prst="roundRect">
            <a:avLst/>
          </a:prstGeom>
          <a:solidFill>
            <a:srgbClr val="B1D8DD"/>
          </a:solidFill>
          <a:ln>
            <a:solidFill>
              <a:srgbClr val="B1D8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Energy Futures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02BC2F8-E966-4736-853E-E5A4D0CA64E6}"/>
              </a:ext>
            </a:extLst>
          </p:cNvPr>
          <p:cNvCxnSpPr>
            <a:cxnSpLocks/>
            <a:stCxn id="53" idx="3"/>
            <a:endCxn id="58" idx="1"/>
          </p:cNvCxnSpPr>
          <p:nvPr/>
        </p:nvCxnSpPr>
        <p:spPr>
          <a:xfrm flipV="1">
            <a:off x="4105834" y="7728606"/>
            <a:ext cx="1520266" cy="51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F59A7FCF-987D-0A67-1483-348E86C6CA5D}"/>
              </a:ext>
            </a:extLst>
          </p:cNvPr>
          <p:cNvSpPr/>
          <p:nvPr/>
        </p:nvSpPr>
        <p:spPr>
          <a:xfrm>
            <a:off x="10096500" y="3021104"/>
            <a:ext cx="3469716" cy="3000044"/>
          </a:xfrm>
          <a:prstGeom prst="ellipse">
            <a:avLst/>
          </a:prstGeom>
          <a:noFill/>
          <a:ln w="57150">
            <a:solidFill>
              <a:srgbClr val="5BAA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GCAM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0A3EB22-E0E8-3FA4-EB55-0628C7CB8598}"/>
              </a:ext>
            </a:extLst>
          </p:cNvPr>
          <p:cNvCxnSpPr>
            <a:cxnSpLocks/>
            <a:stCxn id="40" idx="3"/>
            <a:endCxn id="62" idx="2"/>
          </p:cNvCxnSpPr>
          <p:nvPr/>
        </p:nvCxnSpPr>
        <p:spPr>
          <a:xfrm>
            <a:off x="7023100" y="2331478"/>
            <a:ext cx="3073400" cy="218964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308945F-60E3-96D3-3FB6-1C11069544FC}"/>
              </a:ext>
            </a:extLst>
          </p:cNvPr>
          <p:cNvCxnSpPr>
            <a:cxnSpLocks/>
            <a:stCxn id="46" idx="3"/>
            <a:endCxn id="62" idx="2"/>
          </p:cNvCxnSpPr>
          <p:nvPr/>
        </p:nvCxnSpPr>
        <p:spPr>
          <a:xfrm>
            <a:off x="7023100" y="4242400"/>
            <a:ext cx="3073400" cy="27872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7646B23E-0499-FAC2-4417-601924E91315}"/>
              </a:ext>
            </a:extLst>
          </p:cNvPr>
          <p:cNvCxnSpPr>
            <a:cxnSpLocks/>
            <a:stCxn id="49" idx="3"/>
            <a:endCxn id="62" idx="2"/>
          </p:cNvCxnSpPr>
          <p:nvPr/>
        </p:nvCxnSpPr>
        <p:spPr>
          <a:xfrm flipV="1">
            <a:off x="7023100" y="4521126"/>
            <a:ext cx="3073400" cy="142517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90A2C4C2-A9DF-7EB1-B018-14C05D8068F1}"/>
              </a:ext>
            </a:extLst>
          </p:cNvPr>
          <p:cNvCxnSpPr>
            <a:cxnSpLocks/>
            <a:stCxn id="58" idx="3"/>
            <a:endCxn id="62" idx="2"/>
          </p:cNvCxnSpPr>
          <p:nvPr/>
        </p:nvCxnSpPr>
        <p:spPr>
          <a:xfrm flipV="1">
            <a:off x="7023100" y="4521126"/>
            <a:ext cx="3073400" cy="320748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A757B7A9-AC87-DA25-FD00-0C714C8AF260}"/>
              </a:ext>
            </a:extLst>
          </p:cNvPr>
          <p:cNvSpPr txBox="1"/>
          <p:nvPr/>
        </p:nvSpPr>
        <p:spPr>
          <a:xfrm>
            <a:off x="5468293" y="1611691"/>
            <a:ext cx="17719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000000"/>
                </a:solidFill>
              </a:rPr>
              <a:t>12 Socioeconomic Futures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5BC8314-205D-DD77-1DAE-AF0612CE25A0}"/>
              </a:ext>
            </a:extLst>
          </p:cNvPr>
          <p:cNvSpPr txBox="1"/>
          <p:nvPr/>
        </p:nvSpPr>
        <p:spPr>
          <a:xfrm>
            <a:off x="5699633" y="3563112"/>
            <a:ext cx="13093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000000"/>
                </a:solidFill>
              </a:rPr>
              <a:t>5 Trade Futures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9B0274C-8B82-1691-0C70-ABACDCE46756}"/>
              </a:ext>
            </a:extLst>
          </p:cNvPr>
          <p:cNvSpPr txBox="1"/>
          <p:nvPr/>
        </p:nvSpPr>
        <p:spPr>
          <a:xfrm>
            <a:off x="5537291" y="5227477"/>
            <a:ext cx="17779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000000"/>
                </a:solidFill>
              </a:rPr>
              <a:t>2 RCPs * 4 GCMs * 2 GGCMs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9BEA01E-4CF5-EE7F-315A-B19A08B3AE5A}"/>
              </a:ext>
            </a:extLst>
          </p:cNvPr>
          <p:cNvSpPr txBox="1"/>
          <p:nvPr/>
        </p:nvSpPr>
        <p:spPr>
          <a:xfrm>
            <a:off x="5502834" y="7012958"/>
            <a:ext cx="17779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000000"/>
                </a:solidFill>
              </a:rPr>
              <a:t> 8 Energy Transitions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0CEF7246-014B-E03A-B342-1192710F5790}"/>
              </a:ext>
            </a:extLst>
          </p:cNvPr>
          <p:cNvCxnSpPr>
            <a:cxnSpLocks/>
            <a:endCxn id="81" idx="2"/>
          </p:cNvCxnSpPr>
          <p:nvPr/>
        </p:nvCxnSpPr>
        <p:spPr>
          <a:xfrm flipV="1">
            <a:off x="9715500" y="2314035"/>
            <a:ext cx="1931358" cy="17150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B18A5E00-02F4-2CEE-B576-9E5F72CE87FD}"/>
              </a:ext>
            </a:extLst>
          </p:cNvPr>
          <p:cNvSpPr txBox="1"/>
          <p:nvPr/>
        </p:nvSpPr>
        <p:spPr>
          <a:xfrm>
            <a:off x="10483004" y="1889303"/>
            <a:ext cx="2327708" cy="424732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7040 Scenarios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40F0225-C2EB-89BE-91CA-AAE7D647DBE5}"/>
              </a:ext>
            </a:extLst>
          </p:cNvPr>
          <p:cNvCxnSpPr>
            <a:cxnSpLocks/>
            <a:stCxn id="58" idx="3"/>
          </p:cNvCxnSpPr>
          <p:nvPr/>
        </p:nvCxnSpPr>
        <p:spPr>
          <a:xfrm>
            <a:off x="7023100" y="7728606"/>
            <a:ext cx="1878013" cy="0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A8F403D-C983-1863-4615-CF549214AB6A}"/>
              </a:ext>
            </a:extLst>
          </p:cNvPr>
          <p:cNvSpPr txBox="1"/>
          <p:nvPr/>
        </p:nvSpPr>
        <p:spPr>
          <a:xfrm>
            <a:off x="8886825" y="7129463"/>
            <a:ext cx="2920164" cy="1089529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No New Nuclear</a:t>
            </a:r>
          </a:p>
          <a:p>
            <a:r>
              <a:rPr lang="en-US" dirty="0">
                <a:solidFill>
                  <a:srgbClr val="000000"/>
                </a:solidFill>
              </a:rPr>
              <a:t>Bioenergy Availability</a:t>
            </a:r>
          </a:p>
          <a:p>
            <a:r>
              <a:rPr lang="en-US" dirty="0">
                <a:solidFill>
                  <a:srgbClr val="000000"/>
                </a:solidFill>
              </a:rPr>
              <a:t>CCS Availability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6D5BBDF-C8DC-3E4E-DEEF-B62441FA385F}"/>
              </a:ext>
            </a:extLst>
          </p:cNvPr>
          <p:cNvCxnSpPr>
            <a:cxnSpLocks/>
          </p:cNvCxnSpPr>
          <p:nvPr/>
        </p:nvCxnSpPr>
        <p:spPr>
          <a:xfrm>
            <a:off x="7018338" y="2323168"/>
            <a:ext cx="896937" cy="0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34C39FE-8E2C-1707-0ED1-9FCFCF074A47}"/>
              </a:ext>
            </a:extLst>
          </p:cNvPr>
          <p:cNvSpPr txBox="1"/>
          <p:nvPr/>
        </p:nvSpPr>
        <p:spPr>
          <a:xfrm>
            <a:off x="7924801" y="1724025"/>
            <a:ext cx="1919288" cy="1089529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Alter Irrigation Technologies across SSPs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748AD2E-0810-C9D1-BC73-BF5120D2D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6678" y="3843084"/>
            <a:ext cx="3067801" cy="19045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D5B10EB-8BA7-2F65-BA0C-1D8EB8C69910}"/>
              </a:ext>
            </a:extLst>
          </p:cNvPr>
          <p:cNvSpPr txBox="1"/>
          <p:nvPr/>
        </p:nvSpPr>
        <p:spPr>
          <a:xfrm>
            <a:off x="854733" y="6255735"/>
            <a:ext cx="1309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000000"/>
                </a:solidFill>
              </a:rPr>
              <a:t>ISIMIP2B impacts derived from CMIP5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7F5BED-8BBE-FEF7-D3FD-B3304AD0EAE6}"/>
              </a:ext>
            </a:extLst>
          </p:cNvPr>
          <p:cNvSpPr txBox="1"/>
          <p:nvPr/>
        </p:nvSpPr>
        <p:spPr>
          <a:xfrm>
            <a:off x="4143678" y="5335201"/>
            <a:ext cx="1555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000000"/>
                </a:solidFill>
              </a:rPr>
              <a:t>2 Gridded Crop Models</a:t>
            </a:r>
          </a:p>
        </p:txBody>
      </p:sp>
      <p:sp>
        <p:nvSpPr>
          <p:cNvPr id="23" name="AutoShape 2">
            <a:extLst>
              <a:ext uri="{FF2B5EF4-FFF2-40B4-BE49-F238E27FC236}">
                <a16:creationId xmlns:a16="http://schemas.microsoft.com/office/drawing/2014/main" id="{D3428854-91BD-479D-CA2C-629EF9303F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62800" y="396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791C84F-A252-CC09-ED89-196006844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363" y="3016898"/>
            <a:ext cx="7142595" cy="5212702"/>
          </a:xfrm>
          <a:prstGeom prst="rect">
            <a:avLst/>
          </a:prstGeom>
          <a:ln w="28575">
            <a:solidFill>
              <a:srgbClr val="000000"/>
            </a:solidFill>
          </a:ln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5588E4B-136D-E29E-7CD7-4A7BC76446ED}"/>
              </a:ext>
            </a:extLst>
          </p:cNvPr>
          <p:cNvCxnSpPr/>
          <p:nvPr/>
        </p:nvCxnSpPr>
        <p:spPr>
          <a:xfrm flipV="1">
            <a:off x="4114800" y="5126182"/>
            <a:ext cx="2327564" cy="148243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579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F9A54DA6-682D-2BF2-9D0F-83D75968A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832" y="1246096"/>
            <a:ext cx="8547593" cy="683807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55B366-BDEE-184E-5C29-519BC6012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0342C6-F052-B844-6FD4-48251C64A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Global drivers of change are dominated by socioeconomic divergences in the SSPs, but the story becomes increasingly complex with more refined scenario selection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389DFF-93A7-355D-C75D-DF37631CDC10}"/>
              </a:ext>
            </a:extLst>
          </p:cNvPr>
          <p:cNvSpPr txBox="1"/>
          <p:nvPr/>
        </p:nvSpPr>
        <p:spPr>
          <a:xfrm>
            <a:off x="4105834" y="5787480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5EB0BC"/>
                </a:solidFill>
                <a:latin typeface="Arial Nova Cond" panose="020B0506020202020204" pitchFamily="34" charset="0"/>
              </a:rPr>
              <a:t>2100</a:t>
            </a:r>
          </a:p>
        </p:txBody>
      </p:sp>
      <p:pic>
        <p:nvPicPr>
          <p:cNvPr id="18" name="Picture 17" descr="Chart&#10;&#10;Description automatically generated">
            <a:extLst>
              <a:ext uri="{FF2B5EF4-FFF2-40B4-BE49-F238E27FC236}">
                <a16:creationId xmlns:a16="http://schemas.microsoft.com/office/drawing/2014/main" id="{A3783E39-2964-F9A1-EF3A-9E5E0851BC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004" t="24333" r="73" b="43652"/>
          <a:stretch/>
        </p:blipFill>
        <p:spPr>
          <a:xfrm>
            <a:off x="11068408" y="2067118"/>
            <a:ext cx="1269592" cy="342012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09A096E-A025-2DD6-968B-9E2EC02EEA24}"/>
              </a:ext>
            </a:extLst>
          </p:cNvPr>
          <p:cNvSpPr/>
          <p:nvPr/>
        </p:nvSpPr>
        <p:spPr>
          <a:xfrm>
            <a:off x="10075870" y="1421224"/>
            <a:ext cx="992538" cy="47119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486EB0-EDF3-18C9-3B23-603E57395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860" y="4192913"/>
            <a:ext cx="8073374" cy="403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9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B96ED8-A53F-E3FF-861C-20138C08D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F45988-F724-E568-2D25-C64AC6381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0317" y="406401"/>
            <a:ext cx="10067365" cy="1100666"/>
          </a:xfrm>
        </p:spPr>
        <p:txBody>
          <a:bodyPr/>
          <a:lstStyle/>
          <a:p>
            <a:r>
              <a:rPr lang="en-US" sz="2800" dirty="0"/>
              <a:t>Irrigation Water Withdrawals are largely driven by the accessibility of higher efficiency technologies and the water savings associated with such adoption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97F0A4-9E36-C6E6-E547-ED28E880463C}"/>
              </a:ext>
            </a:extLst>
          </p:cNvPr>
          <p:cNvSpPr/>
          <p:nvPr/>
        </p:nvSpPr>
        <p:spPr>
          <a:xfrm>
            <a:off x="6553200" y="4261043"/>
            <a:ext cx="2590800" cy="18965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EA61C32-4343-4670-D3C6-E4BDDA6C14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544" r="20460" b="31641"/>
          <a:stretch/>
        </p:blipFill>
        <p:spPr>
          <a:xfrm>
            <a:off x="0" y="1708707"/>
            <a:ext cx="14630400" cy="50964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3CFF46-5092-C006-BB5B-DB0FE7B76704}"/>
              </a:ext>
            </a:extLst>
          </p:cNvPr>
          <p:cNvSpPr/>
          <p:nvPr/>
        </p:nvSpPr>
        <p:spPr>
          <a:xfrm>
            <a:off x="6042991" y="4571999"/>
            <a:ext cx="2880875" cy="21505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9D82DCAE-ECDB-4D75-1260-A26963785D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93" t="31919" b="26933"/>
          <a:stretch/>
        </p:blipFill>
        <p:spPr>
          <a:xfrm>
            <a:off x="6232707" y="4616636"/>
            <a:ext cx="2530612" cy="225942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C49C340-4563-1215-DFC0-42C6588E64A6}"/>
              </a:ext>
            </a:extLst>
          </p:cNvPr>
          <p:cNvSpPr/>
          <p:nvPr/>
        </p:nvSpPr>
        <p:spPr>
          <a:xfrm>
            <a:off x="1874007" y="3061674"/>
            <a:ext cx="698270" cy="498764"/>
          </a:xfrm>
          <a:prstGeom prst="ellipse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6C73110-1852-1C02-9E58-74E4D48EC961}"/>
              </a:ext>
            </a:extLst>
          </p:cNvPr>
          <p:cNvSpPr/>
          <p:nvPr/>
        </p:nvSpPr>
        <p:spPr>
          <a:xfrm>
            <a:off x="1874007" y="5262095"/>
            <a:ext cx="698270" cy="498764"/>
          </a:xfrm>
          <a:prstGeom prst="ellipse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9B5274A-BFE6-19E7-27D1-D8AF01CCC62B}"/>
              </a:ext>
            </a:extLst>
          </p:cNvPr>
          <p:cNvSpPr/>
          <p:nvPr/>
        </p:nvSpPr>
        <p:spPr>
          <a:xfrm>
            <a:off x="4660326" y="5262095"/>
            <a:ext cx="698270" cy="498764"/>
          </a:xfrm>
          <a:prstGeom prst="ellipse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F63FA9F-91B8-7BAB-1D29-244D643A35D8}"/>
              </a:ext>
            </a:extLst>
          </p:cNvPr>
          <p:cNvSpPr/>
          <p:nvPr/>
        </p:nvSpPr>
        <p:spPr>
          <a:xfrm>
            <a:off x="4660326" y="3061674"/>
            <a:ext cx="698270" cy="498764"/>
          </a:xfrm>
          <a:prstGeom prst="ellipse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1558B05-23E4-16FE-0FBD-BF095D3B6233}"/>
              </a:ext>
            </a:extLst>
          </p:cNvPr>
          <p:cNvSpPr/>
          <p:nvPr/>
        </p:nvSpPr>
        <p:spPr>
          <a:xfrm>
            <a:off x="7463922" y="3061674"/>
            <a:ext cx="698270" cy="498764"/>
          </a:xfrm>
          <a:prstGeom prst="ellipse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54D09-58F3-870E-8CE1-73500DB61EF0}"/>
              </a:ext>
            </a:extLst>
          </p:cNvPr>
          <p:cNvSpPr/>
          <p:nvPr/>
        </p:nvSpPr>
        <p:spPr>
          <a:xfrm>
            <a:off x="10267518" y="3061674"/>
            <a:ext cx="698270" cy="498764"/>
          </a:xfrm>
          <a:prstGeom prst="ellipse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CAD8521-A662-72CC-C6EC-EAEA863EA14B}"/>
              </a:ext>
            </a:extLst>
          </p:cNvPr>
          <p:cNvSpPr/>
          <p:nvPr/>
        </p:nvSpPr>
        <p:spPr>
          <a:xfrm>
            <a:off x="10267518" y="5262095"/>
            <a:ext cx="698270" cy="498764"/>
          </a:xfrm>
          <a:prstGeom prst="ellipse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C362085-A0F1-70CB-AE42-CEBC60D9E072}"/>
              </a:ext>
            </a:extLst>
          </p:cNvPr>
          <p:cNvSpPr/>
          <p:nvPr/>
        </p:nvSpPr>
        <p:spPr>
          <a:xfrm>
            <a:off x="13082266" y="3061674"/>
            <a:ext cx="698270" cy="498764"/>
          </a:xfrm>
          <a:prstGeom prst="ellipse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161C676-676D-BC80-329A-ADC816A85FB2}"/>
              </a:ext>
            </a:extLst>
          </p:cNvPr>
          <p:cNvSpPr/>
          <p:nvPr/>
        </p:nvSpPr>
        <p:spPr>
          <a:xfrm>
            <a:off x="13082266" y="5262095"/>
            <a:ext cx="698270" cy="498764"/>
          </a:xfrm>
          <a:prstGeom prst="ellipse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1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0AFC2BD7-4950-E03B-1AA6-58D32CF877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919" r="20915" b="30351"/>
          <a:stretch/>
        </p:blipFill>
        <p:spPr>
          <a:xfrm>
            <a:off x="0" y="1858780"/>
            <a:ext cx="14620774" cy="520242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E84370-3FE0-B243-DD4C-29B95CE35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54DC88-74A1-73C3-7AB9-16914591B517}"/>
              </a:ext>
            </a:extLst>
          </p:cNvPr>
          <p:cNvSpPr/>
          <p:nvPr/>
        </p:nvSpPr>
        <p:spPr>
          <a:xfrm>
            <a:off x="6118701" y="4571999"/>
            <a:ext cx="2805165" cy="21505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9003C36-F936-2B89-0405-81908D41A4A8}"/>
              </a:ext>
            </a:extLst>
          </p:cNvPr>
          <p:cNvSpPr/>
          <p:nvPr/>
        </p:nvSpPr>
        <p:spPr>
          <a:xfrm>
            <a:off x="1874007" y="3061674"/>
            <a:ext cx="698270" cy="498764"/>
          </a:xfrm>
          <a:prstGeom prst="ellipse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7CC3161-E647-04E8-2FC8-C826EBBA18CF}"/>
              </a:ext>
            </a:extLst>
          </p:cNvPr>
          <p:cNvSpPr/>
          <p:nvPr/>
        </p:nvSpPr>
        <p:spPr>
          <a:xfrm>
            <a:off x="1874007" y="5262095"/>
            <a:ext cx="698270" cy="498764"/>
          </a:xfrm>
          <a:prstGeom prst="ellipse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0FECA74-026F-2F73-2A35-28C82750FB59}"/>
              </a:ext>
            </a:extLst>
          </p:cNvPr>
          <p:cNvSpPr/>
          <p:nvPr/>
        </p:nvSpPr>
        <p:spPr>
          <a:xfrm>
            <a:off x="4660326" y="5262095"/>
            <a:ext cx="698270" cy="498764"/>
          </a:xfrm>
          <a:prstGeom prst="ellipse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C12D1ED-DDD1-48F7-478A-838C52B04DE3}"/>
              </a:ext>
            </a:extLst>
          </p:cNvPr>
          <p:cNvSpPr/>
          <p:nvPr/>
        </p:nvSpPr>
        <p:spPr>
          <a:xfrm>
            <a:off x="4660326" y="3061674"/>
            <a:ext cx="698270" cy="498764"/>
          </a:xfrm>
          <a:prstGeom prst="ellipse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D541DD0-1068-4A0F-F39C-0422680B6376}"/>
              </a:ext>
            </a:extLst>
          </p:cNvPr>
          <p:cNvSpPr/>
          <p:nvPr/>
        </p:nvSpPr>
        <p:spPr>
          <a:xfrm>
            <a:off x="7463922" y="3061674"/>
            <a:ext cx="698270" cy="498764"/>
          </a:xfrm>
          <a:prstGeom prst="ellipse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0F7F054-B387-E235-9F45-DB7A6BA209C4}"/>
              </a:ext>
            </a:extLst>
          </p:cNvPr>
          <p:cNvSpPr/>
          <p:nvPr/>
        </p:nvSpPr>
        <p:spPr>
          <a:xfrm>
            <a:off x="10267518" y="3061674"/>
            <a:ext cx="698270" cy="498764"/>
          </a:xfrm>
          <a:prstGeom prst="ellipse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C314A27-19CC-4374-3EC6-649321CC2D1E}"/>
              </a:ext>
            </a:extLst>
          </p:cNvPr>
          <p:cNvSpPr/>
          <p:nvPr/>
        </p:nvSpPr>
        <p:spPr>
          <a:xfrm>
            <a:off x="10267518" y="5262095"/>
            <a:ext cx="698270" cy="498764"/>
          </a:xfrm>
          <a:prstGeom prst="ellipse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FF138CE-78F8-0802-DC74-39360BEACF73}"/>
              </a:ext>
            </a:extLst>
          </p:cNvPr>
          <p:cNvSpPr/>
          <p:nvPr/>
        </p:nvSpPr>
        <p:spPr>
          <a:xfrm>
            <a:off x="13082266" y="3061674"/>
            <a:ext cx="698270" cy="498764"/>
          </a:xfrm>
          <a:prstGeom prst="ellipse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C3E62C6-89D0-8C6B-A470-D7F29DEC465B}"/>
              </a:ext>
            </a:extLst>
          </p:cNvPr>
          <p:cNvSpPr/>
          <p:nvPr/>
        </p:nvSpPr>
        <p:spPr>
          <a:xfrm>
            <a:off x="13082266" y="5262095"/>
            <a:ext cx="698270" cy="498764"/>
          </a:xfrm>
          <a:prstGeom prst="ellipse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C3F3F9E1-32C9-1F5E-6824-44F9E923BB1F}"/>
              </a:ext>
            </a:extLst>
          </p:cNvPr>
          <p:cNvSpPr txBox="1">
            <a:spLocks/>
          </p:cNvSpPr>
          <p:nvPr/>
        </p:nvSpPr>
        <p:spPr>
          <a:xfrm>
            <a:off x="4155287" y="548238"/>
            <a:ext cx="10067365" cy="1100666"/>
          </a:xfrm>
          <a:prstGeom prst="rect">
            <a:avLst/>
          </a:prstGeom>
        </p:spPr>
        <p:txBody>
          <a:bodyPr lIns="0" tIns="45720" rIns="91440" bIns="45720" anchor="b"/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rgbClr val="31B8C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sz="2600" dirty="0">
                <a:latin typeface="Arial"/>
                <a:cs typeface="Arial"/>
              </a:rPr>
              <a:t>In some basins, despite compounding influences, the main </a:t>
            </a:r>
            <a:r>
              <a:rPr lang="en-US" sz="2600">
                <a:latin typeface="Arial"/>
                <a:cs typeface="Arial"/>
              </a:rPr>
              <a:t>drivers of change for multiple metrics remain consistent across SSPs and RCPs, </a:t>
            </a:r>
            <a:r>
              <a:rPr lang="en-US" sz="2600" dirty="0">
                <a:latin typeface="Arial"/>
                <a:cs typeface="Arial"/>
              </a:rPr>
              <a:t>highlighting the importance of select drivers in some regions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025D7A2-CFD0-14D1-4838-D91617AFC5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93" t="31919" b="26933"/>
          <a:stretch/>
        </p:blipFill>
        <p:spPr>
          <a:xfrm>
            <a:off x="6232707" y="4616636"/>
            <a:ext cx="2530612" cy="225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3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E84370-3FE0-B243-DD4C-29B95CE35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54DC88-74A1-73C3-7AB9-16914591B517}"/>
              </a:ext>
            </a:extLst>
          </p:cNvPr>
          <p:cNvSpPr/>
          <p:nvPr/>
        </p:nvSpPr>
        <p:spPr>
          <a:xfrm>
            <a:off x="6598170" y="4335994"/>
            <a:ext cx="2590800" cy="18965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group of different colored maps&#10;&#10;Description automatically generated">
            <a:extLst>
              <a:ext uri="{FF2B5EF4-FFF2-40B4-BE49-F238E27FC236}">
                <a16:creationId xmlns:a16="http://schemas.microsoft.com/office/drawing/2014/main" id="{503C505E-60B7-BEEE-B633-27308E4E0E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174" t="31870" r="776" b="27480"/>
          <a:stretch/>
        </p:blipFill>
        <p:spPr>
          <a:xfrm>
            <a:off x="6820619" y="4329844"/>
            <a:ext cx="2053087" cy="1935657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D0FECA74-026F-2F73-2A35-28C82750FB59}"/>
              </a:ext>
            </a:extLst>
          </p:cNvPr>
          <p:cNvSpPr/>
          <p:nvPr/>
        </p:nvSpPr>
        <p:spPr>
          <a:xfrm>
            <a:off x="5222630" y="4763331"/>
            <a:ext cx="698270" cy="498764"/>
          </a:xfrm>
          <a:prstGeom prst="ellipse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C12D1ED-DDD1-48F7-478A-838C52B04DE3}"/>
              </a:ext>
            </a:extLst>
          </p:cNvPr>
          <p:cNvSpPr/>
          <p:nvPr/>
        </p:nvSpPr>
        <p:spPr>
          <a:xfrm>
            <a:off x="5222630" y="2790481"/>
            <a:ext cx="698270" cy="498764"/>
          </a:xfrm>
          <a:prstGeom prst="ellipse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D541DD0-1068-4A0F-F39C-0422680B6376}"/>
              </a:ext>
            </a:extLst>
          </p:cNvPr>
          <p:cNvSpPr/>
          <p:nvPr/>
        </p:nvSpPr>
        <p:spPr>
          <a:xfrm>
            <a:off x="7876310" y="2790481"/>
            <a:ext cx="698270" cy="498764"/>
          </a:xfrm>
          <a:prstGeom prst="ellipse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0F7F054-B387-E235-9F45-DB7A6BA209C4}"/>
              </a:ext>
            </a:extLst>
          </p:cNvPr>
          <p:cNvSpPr/>
          <p:nvPr/>
        </p:nvSpPr>
        <p:spPr>
          <a:xfrm>
            <a:off x="10573881" y="2790481"/>
            <a:ext cx="698270" cy="498764"/>
          </a:xfrm>
          <a:prstGeom prst="ellipse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C314A27-19CC-4374-3EC6-649321CC2D1E}"/>
              </a:ext>
            </a:extLst>
          </p:cNvPr>
          <p:cNvSpPr/>
          <p:nvPr/>
        </p:nvSpPr>
        <p:spPr>
          <a:xfrm>
            <a:off x="10573881" y="4763331"/>
            <a:ext cx="698270" cy="498764"/>
          </a:xfrm>
          <a:prstGeom prst="ellipse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hart of multiple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5ADB2E5B-A27F-DAF5-42CB-A52FEBFAC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247966"/>
            <a:ext cx="10472452" cy="6981634"/>
          </a:xfrm>
          <a:prstGeom prst="rect">
            <a:avLst/>
          </a:prstGeom>
        </p:spPr>
      </p:pic>
      <p:pic>
        <p:nvPicPr>
          <p:cNvPr id="6" name="Picture 5" descr="Chart, timeline&#10;&#10;Description automatically generated">
            <a:extLst>
              <a:ext uri="{FF2B5EF4-FFF2-40B4-BE49-F238E27FC236}">
                <a16:creationId xmlns:a16="http://schemas.microsoft.com/office/drawing/2014/main" id="{818B1A39-4608-B25D-D951-64BAB3BFE6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4667" y="1235306"/>
            <a:ext cx="10590985" cy="699595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F5CD69D-CA7B-ADF1-C2B4-12F11BF1C08B}"/>
              </a:ext>
            </a:extLst>
          </p:cNvPr>
          <p:cNvSpPr/>
          <p:nvPr/>
        </p:nvSpPr>
        <p:spPr>
          <a:xfrm>
            <a:off x="4487333" y="6519333"/>
            <a:ext cx="3048000" cy="16929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A4C1C8-A4D8-8141-61DE-E1A7C0041086}"/>
              </a:ext>
            </a:extLst>
          </p:cNvPr>
          <p:cNvSpPr/>
          <p:nvPr/>
        </p:nvSpPr>
        <p:spPr>
          <a:xfrm>
            <a:off x="9139516" y="6519333"/>
            <a:ext cx="3048000" cy="16929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DA57ABC5-B698-3E7B-60D4-F7C55F5558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2004" t="24333" r="73" b="43652"/>
          <a:stretch/>
        </p:blipFill>
        <p:spPr>
          <a:xfrm>
            <a:off x="12424833" y="2404735"/>
            <a:ext cx="1269592" cy="3420129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1D36C38C-5B19-536A-ECF7-A47AD137982C}"/>
              </a:ext>
            </a:extLst>
          </p:cNvPr>
          <p:cNvSpPr txBox="1">
            <a:spLocks/>
          </p:cNvSpPr>
          <p:nvPr/>
        </p:nvSpPr>
        <p:spPr>
          <a:xfrm>
            <a:off x="4155287" y="215729"/>
            <a:ext cx="10067365" cy="1100666"/>
          </a:xfrm>
          <a:prstGeom prst="rect">
            <a:avLst/>
          </a:prstGeom>
        </p:spPr>
        <p:txBody>
          <a:bodyPr lIns="0" anchor="b"/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rgbClr val="31B8C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sz="2600" dirty="0"/>
              <a:t>In some basins, despite compounding influences, the main drivers of change remain consistent across SSPs and RCPs, highlighting the importance of certain drivers</a:t>
            </a:r>
          </a:p>
        </p:txBody>
      </p:sp>
      <p:pic>
        <p:nvPicPr>
          <p:cNvPr id="15" name="Picture 14" descr="Chart, waterfall chart&#10;&#10;Description automatically generated">
            <a:extLst>
              <a:ext uri="{FF2B5EF4-FFF2-40B4-BE49-F238E27FC236}">
                <a16:creationId xmlns:a16="http://schemas.microsoft.com/office/drawing/2014/main" id="{D7A60310-7722-5546-BB93-76C919ED13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973" t="75210" r="38960" b="2366"/>
          <a:stretch/>
        </p:blipFill>
        <p:spPr>
          <a:xfrm>
            <a:off x="7502370" y="6523318"/>
            <a:ext cx="1577879" cy="156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68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NNL_Option_4">
  <a:themeElements>
    <a:clrScheme name="PNNL">
      <a:dk1>
        <a:srgbClr val="616265"/>
      </a:dk1>
      <a:lt1>
        <a:srgbClr val="FFFFFF"/>
      </a:lt1>
      <a:dk2>
        <a:srgbClr val="D77600"/>
      </a:dk2>
      <a:lt2>
        <a:srgbClr val="B3B3B3"/>
      </a:lt2>
      <a:accent1>
        <a:srgbClr val="A63F1E"/>
      </a:accent1>
      <a:accent2>
        <a:srgbClr val="191C1F"/>
      </a:accent2>
      <a:accent3>
        <a:srgbClr val="F4AA00"/>
      </a:accent3>
      <a:accent4>
        <a:srgbClr val="007836"/>
      </a:accent4>
      <a:accent5>
        <a:srgbClr val="C10435"/>
      </a:accent5>
      <a:accent6>
        <a:srgbClr val="00338E"/>
      </a:accent6>
      <a:hlink>
        <a:srgbClr val="003698"/>
      </a:hlink>
      <a:folHlink>
        <a:srgbClr val="8A0752"/>
      </a:folHlink>
    </a:clrScheme>
    <a:fontScheme name="PNN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NNL_Plain.potx" id="{0782FAF7-70BE-4A7B-A9AB-04CE0CD8A8DE}" vid="{2CD97732-1318-4B64-80C1-95496D5ABA22}"/>
    </a:ext>
  </a:extLst>
</a:theme>
</file>

<file path=ppt/theme/theme2.xml><?xml version="1.0" encoding="utf-8"?>
<a:theme xmlns:a="http://schemas.openxmlformats.org/drawingml/2006/main" name="1_PNNL_Option_4">
  <a:themeElements>
    <a:clrScheme name="PNNL">
      <a:dk1>
        <a:srgbClr val="616265"/>
      </a:dk1>
      <a:lt1>
        <a:srgbClr val="FFFFFF"/>
      </a:lt1>
      <a:dk2>
        <a:srgbClr val="D77600"/>
      </a:dk2>
      <a:lt2>
        <a:srgbClr val="B3B3B3"/>
      </a:lt2>
      <a:accent1>
        <a:srgbClr val="A63F1E"/>
      </a:accent1>
      <a:accent2>
        <a:srgbClr val="191C1F"/>
      </a:accent2>
      <a:accent3>
        <a:srgbClr val="F4AA00"/>
      </a:accent3>
      <a:accent4>
        <a:srgbClr val="007836"/>
      </a:accent4>
      <a:accent5>
        <a:srgbClr val="C10435"/>
      </a:accent5>
      <a:accent6>
        <a:srgbClr val="00338E"/>
      </a:accent6>
      <a:hlink>
        <a:srgbClr val="003698"/>
      </a:hlink>
      <a:folHlink>
        <a:srgbClr val="8A0752"/>
      </a:folHlink>
    </a:clrScheme>
    <a:fontScheme name="PNN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NNL_Plain.potx" id="{0782FAF7-70BE-4A7B-A9AB-04CE0CD8A8DE}" vid="{2CD97732-1318-4B64-80C1-95496D5ABA22}"/>
    </a:ext>
  </a:extLst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PNNL_Option_4</Template>
  <TotalTime>65733</TotalTime>
  <Words>1705</Words>
  <Application>Microsoft Macintosh PowerPoint</Application>
  <PresentationFormat>Custom</PresentationFormat>
  <Paragraphs>277</Paragraphs>
  <Slides>23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Arial</vt:lpstr>
      <vt:lpstr>Arial Nova Cond</vt:lpstr>
      <vt:lpstr>Calibri</vt:lpstr>
      <vt:lpstr>Calibri (body)</vt:lpstr>
      <vt:lpstr>Calibri Light</vt:lpstr>
      <vt:lpstr>Cambria Math</vt:lpstr>
      <vt:lpstr>Century Gothic</vt:lpstr>
      <vt:lpstr>Gill Sans MT</vt:lpstr>
      <vt:lpstr>Helvetica</vt:lpstr>
      <vt:lpstr>Oswald SemiBold</vt:lpstr>
      <vt:lpstr>Wingdings</vt:lpstr>
      <vt:lpstr>PNNL_Option_4</vt:lpstr>
      <vt:lpstr>1_PNNL_Option_4</vt:lpstr>
      <vt:lpstr>8_Office Theme</vt:lpstr>
      <vt:lpstr>Uncovering Key Drivers of Future Virtual Water Trade and Global Water Use</vt:lpstr>
      <vt:lpstr>Introduction – Virtual Water Trade in History </vt:lpstr>
      <vt:lpstr>Goal – Increase the Robustness of our Projections using the Global Change Analysis Model</vt:lpstr>
      <vt:lpstr>Scenario Discovery Workflow</vt:lpstr>
      <vt:lpstr>Scenario Discovery Workflow</vt:lpstr>
      <vt:lpstr>Global drivers of change are dominated by socioeconomic divergences in the SSPs, but the story becomes increasingly complex with more refined scenario selection</vt:lpstr>
      <vt:lpstr>Irrigation Water Withdrawals are largely driven by the accessibility of higher efficiency technologies and the water savings associated with such adoption</vt:lpstr>
      <vt:lpstr>PowerPoint Presentation</vt:lpstr>
      <vt:lpstr>PowerPoint Presentation</vt:lpstr>
      <vt:lpstr>Virtual Blue Water Trade can have differing main drivers in a basin, depending on socioeconomic and climatic conditions – highlighting regional sensitivities to such dynamics</vt:lpstr>
      <vt:lpstr>Virtual Blue Water Trade can have differing main drivers in a basin, depending on socioeconomic and climatic conditions – highlighting regional sensitivities to such dynamics</vt:lpstr>
      <vt:lpstr>Conclusions &amp; Future Work</vt:lpstr>
      <vt:lpstr>PowerPoint Presentation</vt:lpstr>
      <vt:lpstr>PowerPoint Presentation</vt:lpstr>
      <vt:lpstr>Surface Water Supply and Cost Curves in GCAM</vt:lpstr>
      <vt:lpstr>Groundwater Supply and Cost Curves in GCAM</vt:lpstr>
      <vt:lpstr>Surface Water and Groundwater Price Interaction</vt:lpstr>
      <vt:lpstr>Surface Water and Groundwater Price Interaction</vt:lpstr>
      <vt:lpstr>Sectoral Water Demands in GCAM</vt:lpstr>
      <vt:lpstr>Virtual Water within GCAM</vt:lpstr>
      <vt:lpstr>Future Virtual Water Trade Projections </vt:lpstr>
      <vt:lpstr>Main Drivers of Nonrenewable Groundwater Withdrawals (2100)</vt:lpstr>
      <vt:lpstr>Mean Global Electricity Generation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Holland, Timothy</dc:creator>
  <cp:lastModifiedBy>Graham, Neal T</cp:lastModifiedBy>
  <cp:revision>103</cp:revision>
  <dcterms:created xsi:type="dcterms:W3CDTF">2019-10-01T15:57:21Z</dcterms:created>
  <dcterms:modified xsi:type="dcterms:W3CDTF">2024-08-05T14:22:33Z</dcterms:modified>
</cp:coreProperties>
</file>