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8F29-95A7-48F5-B572-CD31857A4E4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632A-9B98-45FF-ABC8-2F977F6D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4aba9231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5" name="Google Shape;195;g264aba9231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3FB4-EE4F-BF70-A6E7-4E32EA0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7E8F-783A-5E7A-AEB5-EF402AC8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911-EE1A-1D7C-C824-39BD68F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7DF-E62C-88F6-6DF9-46E766D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2A56-54AE-0069-EC89-82AFC64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C12C-25E6-B4DA-FCAB-77D4078D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7DFA-AF3A-89C0-0F8A-30D0822F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4B6C-7D1B-FF02-AE84-0C3CB639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63E-CB71-F78C-3BFC-61B6498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F81-AE51-B032-575B-D325E8C6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60E2B-E02E-2C4A-34A6-1BF7625C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E821-DC14-7FFD-D358-CF7B98F1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1EFC-A89E-B7CA-7841-155B88B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62EC-278F-4D1F-61B9-1B581E0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9275-4A7F-EA9D-F333-142DCA8A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4aba92314_0_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64aba92314_0_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64aba92314_0_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g264aba92314_0_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27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4aba92314_0_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64aba92314_0_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64aba92314_0_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64aba92314_0_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g264aba92314_0_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7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4aba92314_0_128"/>
          <p:cNvSpPr/>
          <p:nvPr/>
        </p:nvSpPr>
        <p:spPr>
          <a:xfrm>
            <a:off x="0" y="393699"/>
            <a:ext cx="12192000" cy="23877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0" scaled="0"/>
          </a:gradFill>
          <a:ln>
            <a:noFill/>
          </a:ln>
        </p:spPr>
      </p:sp>
      <p:sp>
        <p:nvSpPr>
          <p:cNvPr id="128" name="Google Shape;128;g264aba92314_0_128"/>
          <p:cNvSpPr txBox="1">
            <a:spLocks noGrp="1"/>
          </p:cNvSpPr>
          <p:nvPr>
            <p:ph type="ctrTitle"/>
          </p:nvPr>
        </p:nvSpPr>
        <p:spPr>
          <a:xfrm>
            <a:off x="187419" y="393699"/>
            <a:ext cx="8630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64aba92314_0_128"/>
          <p:cNvSpPr txBox="1">
            <a:spLocks noGrp="1"/>
          </p:cNvSpPr>
          <p:nvPr>
            <p:ph type="subTitle" idx="1"/>
          </p:nvPr>
        </p:nvSpPr>
        <p:spPr>
          <a:xfrm>
            <a:off x="187419" y="3026833"/>
            <a:ext cx="8630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6A6A"/>
              </a:buClr>
              <a:buSzPts val="2400"/>
              <a:buNone/>
              <a:defRPr sz="2400">
                <a:solidFill>
                  <a:srgbClr val="6A6A6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0" name="Google Shape;130;g264aba92314_0_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3994" y="4570300"/>
            <a:ext cx="5138005" cy="192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987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4aba92314_0_1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64aba92314_0_1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g264aba92314_0_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64aba92314_0_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64aba92314_0_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g264aba92314_0_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17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4aba92314_0_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64aba92314_0_1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264aba92314_0_1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264aba92314_0_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64aba92314_0_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64aba92314_0_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g264aba92314_0_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08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4aba92314_0_1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64aba92314_0_1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g264aba92314_0_1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264aba92314_0_1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g264aba92314_0_1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264aba92314_0_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64aba92314_0_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264aba92314_0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g264aba92314_0_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25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4aba92314_0_1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64aba92314_0_1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6" name="Google Shape;166;g264aba92314_0_1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g264aba92314_0_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64aba92314_0_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64aba92314_0_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g264aba92314_0_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46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4aba92314_0_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264aba92314_0_1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g264aba92314_0_1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g264aba92314_0_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264aba92314_0_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264aba92314_0_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g264aba92314_0_1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56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7D6-D76C-CBE8-0693-ACB742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5C9-244D-5656-43CC-76D0B0DF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B1E1-E230-106A-68A1-A7DB1F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CC39-7CC7-AD08-0AF1-3AE9981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5D45-3787-7BCB-0958-3395479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4aba92314_0_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264aba92314_0_181"/>
          <p:cNvSpPr txBox="1">
            <a:spLocks noGrp="1"/>
          </p:cNvSpPr>
          <p:nvPr>
            <p:ph type="body" idx="1"/>
          </p:nvPr>
        </p:nvSpPr>
        <p:spPr>
          <a:xfrm rot="5400000">
            <a:off x="4077300" y="-1413475"/>
            <a:ext cx="40374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264aba92314_0_1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264aba92314_0_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264aba92314_0_1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5" name="Google Shape;185;g264aba92314_0_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157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4aba92314_0_18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264aba92314_0_18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264aba92314_0_1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264aba92314_0_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264aba92314_0_1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g264aba92314_0_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7083" y="6237962"/>
            <a:ext cx="1653432" cy="620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91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B90-F5E1-F2A3-9D58-13009ECF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423-F9CF-0620-B6A3-622E4D20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3ADC-4D20-65EA-08FC-0066C82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8ABE-B47E-4EE1-26A3-B44146B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16D5-C522-94BF-FFF4-8DD6892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72E-2F6B-6FF3-054E-D0235EBC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7F9-793E-71FD-9BD0-C65E5FFB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D3BD-6C28-1112-01EE-FFEA934F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6288-2515-C536-CC55-78404E4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8FB9-3478-7D47-361D-D51CC96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F57D-0866-97B0-688A-B2794D0C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AE7-E9EA-A10A-8432-7012CF2C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70E2-9417-E69E-98FC-B40EA0E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2582-2478-E90D-895E-0A43C342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D34C-12A5-6360-D459-09553A02B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B4D8-A20D-1D12-FC4F-F4905B8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A36-E627-2858-8988-24E43EE1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83490-036E-E89D-63AE-1C8E3A2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59E2-2DA1-AB08-613C-A9BBC486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CEB-50F4-F8CF-1A93-96B15FEE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FD8-6565-2A4A-3DA1-6D4B755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932D-DF5B-397A-642D-6978D91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F388A-57C3-4895-99CB-0331BC2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CADB2-00B7-626B-F287-37D0B1B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B2F8E-1CFE-E088-E860-13A9282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AF1C-028F-9676-7F13-2EB3ED1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8BF-DB5D-A7D2-28E3-A619A2AA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6F4-0D5E-C8DD-7F91-602DEF6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AC61-4A3E-D4F3-DE29-A6ACC443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5BA6-0A43-95E3-B4D1-F10486C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D161-F384-15B6-6FA9-0C10326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6C4-46CA-8AA2-4FCF-EFB5CDD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D9B-9991-00E6-5060-46F335E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F21A-511F-E42A-B14A-0E857B6A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F3BD-06EC-32F7-CE10-1EC259AF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F2E57-078D-FFCB-9B6B-A6E4682F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ACDE-D4BF-55D6-4C28-2BB1544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7216-3679-1491-2347-5718914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21CB2-B89B-5170-BFC7-16CA5D4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C3BB-A878-D274-2BED-3B972F6E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AF32-7C39-DA4A-C92C-42C6D17B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9033-1576-AECA-74FA-DCB2FCD7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300C-BB3D-B785-20DE-1120F11E3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4aba92314_0_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g264aba92314_0_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04" name="Google Shape;104;g264aba92314_0_103"/>
          <p:cNvGrpSpPr/>
          <p:nvPr/>
        </p:nvGrpSpPr>
        <p:grpSpPr>
          <a:xfrm>
            <a:off x="3981" y="5958275"/>
            <a:ext cx="12188053" cy="900148"/>
            <a:chOff x="-546280" y="7333362"/>
            <a:chExt cx="13024207" cy="1059371"/>
          </a:xfrm>
        </p:grpSpPr>
        <p:pic>
          <p:nvPicPr>
            <p:cNvPr id="105" name="Google Shape;105;g264aba92314_0_10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264aba92314_0_103"/>
            <p:cNvPicPr preferRelativeResize="0"/>
            <p:nvPr/>
          </p:nvPicPr>
          <p:blipFill rotWithShape="1">
            <a:blip r:embed="rId13">
              <a:alphaModFix/>
            </a:blip>
            <a:srcRect b="45498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264aba92314_0_103"/>
            <p:cNvPicPr preferRelativeResize="0"/>
            <p:nvPr/>
          </p:nvPicPr>
          <p:blipFill rotWithShape="1">
            <a:blip r:embed="rId14">
              <a:alphaModFix/>
            </a:blip>
            <a:srcRect b="-1142"/>
            <a:stretch/>
          </p:blipFill>
          <p:spPr>
            <a:xfrm>
              <a:off x="-546279" y="7333362"/>
              <a:ext cx="13004798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g264aba92314_0_103"/>
            <p:cNvSpPr/>
            <p:nvPr/>
          </p:nvSpPr>
          <p:spPr>
            <a:xfrm>
              <a:off x="-546279" y="7845233"/>
              <a:ext cx="13004700" cy="54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57350" tIns="57350" rIns="57350" bIns="57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9" name="Google Shape;109;g264aba92314_0_10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g264aba92314_0_103"/>
            <p:cNvPicPr preferRelativeResize="0"/>
            <p:nvPr/>
          </p:nvPicPr>
          <p:blipFill rotWithShape="1">
            <a:blip r:embed="rId16">
              <a:alphaModFix/>
            </a:blip>
            <a:srcRect l="42591" t="15880" b="10427"/>
            <a:stretch/>
          </p:blipFill>
          <p:spPr>
            <a:xfrm>
              <a:off x="-468544" y="7779383"/>
              <a:ext cx="1642682" cy="497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g264aba92314_0_10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848154" y="7805871"/>
              <a:ext cx="501773" cy="5027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g264aba92314_0_103"/>
          <p:cNvSpPr txBox="1">
            <a:spLocks noGrp="1"/>
          </p:cNvSpPr>
          <p:nvPr>
            <p:ph type="dt" idx="10"/>
          </p:nvPr>
        </p:nvSpPr>
        <p:spPr>
          <a:xfrm>
            <a:off x="4912988" y="6371208"/>
            <a:ext cx="88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g264aba92314_0_103"/>
          <p:cNvSpPr txBox="1">
            <a:spLocks noGrp="1"/>
          </p:cNvSpPr>
          <p:nvPr>
            <p:ph type="ftr" idx="11"/>
          </p:nvPr>
        </p:nvSpPr>
        <p:spPr>
          <a:xfrm>
            <a:off x="5908601" y="6371208"/>
            <a:ext cx="36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g264aba92314_0_103"/>
          <p:cNvSpPr txBox="1">
            <a:spLocks noGrp="1"/>
          </p:cNvSpPr>
          <p:nvPr>
            <p:ph type="sldNum" idx="12"/>
          </p:nvPr>
        </p:nvSpPr>
        <p:spPr>
          <a:xfrm>
            <a:off x="9651366" y="6357133"/>
            <a:ext cx="87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282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creen&#10;&#10;Description automatically generated">
            <a:extLst>
              <a:ext uri="{FF2B5EF4-FFF2-40B4-BE49-F238E27FC236}">
                <a16:creationId xmlns:a16="http://schemas.microsoft.com/office/drawing/2014/main" id="{25639C0F-9B4F-BD94-C197-B64F09CF1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8" b="13606"/>
          <a:stretch/>
        </p:blipFill>
        <p:spPr bwMode="auto">
          <a:xfrm>
            <a:off x="-12617" y="2165132"/>
            <a:ext cx="5267790" cy="3909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close-up of a map&#10;&#10;Description automatically generated">
            <a:extLst>
              <a:ext uri="{FF2B5EF4-FFF2-40B4-BE49-F238E27FC236}">
                <a16:creationId xmlns:a16="http://schemas.microsoft.com/office/drawing/2014/main" id="{C83ED784-0CB2-86CE-44F1-30AC9AD81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12" y="1110676"/>
            <a:ext cx="8981740" cy="4531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8D00C-6FC5-5A6D-3BFD-76D149364605}"/>
              </a:ext>
            </a:extLst>
          </p:cNvPr>
          <p:cNvSpPr txBox="1"/>
          <p:nvPr/>
        </p:nvSpPr>
        <p:spPr>
          <a:xfrm>
            <a:off x="151918" y="-63058"/>
            <a:ext cx="117037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Initialized Earth system predictions with E3SMv2 and CESM2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Gerald Meehl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3-year hindcast case study to determine the effects of the 2019-2020 Australian wildfire smoke on multi-year La Niña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4EEEF-0796-C0E7-30A9-81E84CDF3BA5}"/>
              </a:ext>
            </a:extLst>
          </p:cNvPr>
          <p:cNvSpPr txBox="1"/>
          <p:nvPr/>
        </p:nvSpPr>
        <p:spPr>
          <a:xfrm>
            <a:off x="151918" y="1679400"/>
            <a:ext cx="7126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Fasullo et al., 2023,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Science Advances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Meehl et al., 2024,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Nature Communications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pending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44A85-CAAE-0CC0-60DC-649A7CFBFB47}"/>
              </a:ext>
            </a:extLst>
          </p:cNvPr>
          <p:cNvSpPr txBox="1"/>
          <p:nvPr/>
        </p:nvSpPr>
        <p:spPr>
          <a:xfrm>
            <a:off x="9690539" y="2837790"/>
            <a:ext cx="2690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Year 3:  Aug. 2021-July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87E57-3041-D7FC-10AB-2C2600F50B38}"/>
              </a:ext>
            </a:extLst>
          </p:cNvPr>
          <p:cNvSpPr/>
          <p:nvPr/>
        </p:nvSpPr>
        <p:spPr>
          <a:xfrm>
            <a:off x="5255173" y="4351283"/>
            <a:ext cx="2511972" cy="262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B5577-32BA-D8F9-D6BF-244D5DF27C16}"/>
              </a:ext>
            </a:extLst>
          </p:cNvPr>
          <p:cNvSpPr txBox="1"/>
          <p:nvPr/>
        </p:nvSpPr>
        <p:spPr>
          <a:xfrm>
            <a:off x="5192111" y="3662975"/>
            <a:ext cx="26696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 sets of coupled feedbacks: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--intensified Walker Circulation drives stronger trades/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Bjerknes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feedbacks/cooler SSTs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--negative convective heating anomaly in western eq. Pacific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drives Gill-type response, Ekman pumping, and increased off-equatorial ocean heat content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Differences in Simulated and Observed Tropical Tropospheric Warming   Stephen Po-Chedley, Ben Santer, John Fasullo, Stephan Fueglistaler, Nick Siler, Qiang Fu, Elizabeth Barnes, Zack Labe, Mark Zelinka, Céline Bonfils, Philip Cameron-Smith, Jeff Painter</dc:title>
  <dc:creator>Prichard, Michelle E</dc:creator>
  <cp:lastModifiedBy>Prichard, Michelle E</cp:lastModifiedBy>
  <cp:revision>4</cp:revision>
  <dcterms:created xsi:type="dcterms:W3CDTF">2024-08-16T16:57:15Z</dcterms:created>
  <dcterms:modified xsi:type="dcterms:W3CDTF">2024-08-16T17:00:28Z</dcterms:modified>
</cp:coreProperties>
</file>