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538" r:id="rId2"/>
    <p:sldId id="1539" r:id="rId3"/>
    <p:sldId id="1540" r:id="rId4"/>
    <p:sldId id="154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8F29-95A7-48F5-B572-CD31857A4E4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632A-9B98-45FF-ABC8-2F977F6D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57CC67-1C76-DC7F-CEDC-56D9477132C0}"/>
              </a:ext>
            </a:extLst>
          </p:cNvPr>
          <p:cNvSpPr/>
          <p:nvPr/>
        </p:nvSpPr>
        <p:spPr>
          <a:xfrm>
            <a:off x="381000" y="1312004"/>
            <a:ext cx="11430000" cy="42774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The Role of Sulfate Aerosol Forcing and Air-Sea Feedbacks in Generating Strong Seasonality of Climate Change over the 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Mid-latitude Oceans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Daniel Vimont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Jack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Zweifel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Sagar Rathod, Tristan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L'Ecuyer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and David Henderson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University of Wisconsin-Madison, Contact: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dvimont@wisc.edu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EESD RGMA Project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DE-SC0022029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Poster #104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A5672B-09EC-65CF-1007-D483CBE5F1B3}"/>
              </a:ext>
            </a:extLst>
          </p:cNvPr>
          <p:cNvSpPr/>
          <p:nvPr/>
        </p:nvSpPr>
        <p:spPr>
          <a:xfrm>
            <a:off x="113660" y="113161"/>
            <a:ext cx="12006072" cy="66751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2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57CC67-1C76-DC7F-CEDC-56D9477132C0}"/>
              </a:ext>
            </a:extLst>
          </p:cNvPr>
          <p:cNvSpPr/>
          <p:nvPr/>
        </p:nvSpPr>
        <p:spPr>
          <a:xfrm>
            <a:off x="92964" y="91440"/>
            <a:ext cx="12006072" cy="15735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The Role of Sulfate Aerosol Forcing and Air-Sea Feedbacks in Generating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Strong Seasonality of Climate Change over the Mid-latitude Oceans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Daniel Vimont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Jack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Zweifel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Sagar Rathod, Tristan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L'Ecuyer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and David Henderson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University of Wisconsin-Madison, Contact: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dvimont@wisc.edu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2B87FF6-D575-7A15-C229-60BB4EC69ACF}"/>
              </a:ext>
            </a:extLst>
          </p:cNvPr>
          <p:cNvGrpSpPr/>
          <p:nvPr/>
        </p:nvGrpSpPr>
        <p:grpSpPr>
          <a:xfrm>
            <a:off x="376507" y="1888305"/>
            <a:ext cx="6583680" cy="2295144"/>
            <a:chOff x="492760" y="1593426"/>
            <a:chExt cx="6583680" cy="2295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52B088-505E-DBBC-433C-55679C00EFC0}"/>
                </a:ext>
              </a:extLst>
            </p:cNvPr>
            <p:cNvSpPr/>
            <p:nvPr/>
          </p:nvSpPr>
          <p:spPr>
            <a:xfrm>
              <a:off x="492760" y="1593426"/>
              <a:ext cx="6583680" cy="22951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1" name="Picture 10" descr="A graph of different colored lines&#10;&#10;Description automatically generated with medium confidence">
              <a:extLst>
                <a:ext uri="{FF2B5EF4-FFF2-40B4-BE49-F238E27FC236}">
                  <a16:creationId xmlns:a16="http://schemas.microsoft.com/office/drawing/2014/main" id="{CD3D95BA-6E8E-A9C2-AB0B-4E1D966D74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202" r="-1" b="50000"/>
            <a:stretch/>
          </p:blipFill>
          <p:spPr>
            <a:xfrm>
              <a:off x="584200" y="1683595"/>
              <a:ext cx="6400800" cy="211480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A81CF8-CC95-534A-FFFA-D799E5C74FC5}"/>
              </a:ext>
            </a:extLst>
          </p:cNvPr>
          <p:cNvSpPr txBox="1"/>
          <p:nvPr/>
        </p:nvSpPr>
        <p:spPr>
          <a:xfrm>
            <a:off x="7143067" y="2189491"/>
            <a:ext cx="45809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Since 1970, North Atlantic SST has warmed 50% faster during late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SUMMER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than late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WINTER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FEEAB6-BEF8-57FC-1F3E-2053F4D102B6}"/>
              </a:ext>
            </a:extLst>
          </p:cNvPr>
          <p:cNvGrpSpPr/>
          <p:nvPr/>
        </p:nvGrpSpPr>
        <p:grpSpPr>
          <a:xfrm>
            <a:off x="8046345" y="4279020"/>
            <a:ext cx="3849624" cy="2295144"/>
            <a:chOff x="936978" y="3876828"/>
            <a:chExt cx="3849624" cy="22951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09E82C-7083-CB09-6C70-3C925482B78C}"/>
                </a:ext>
              </a:extLst>
            </p:cNvPr>
            <p:cNvSpPr/>
            <p:nvPr/>
          </p:nvSpPr>
          <p:spPr>
            <a:xfrm>
              <a:off x="936978" y="3876828"/>
              <a:ext cx="3849624" cy="229514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5" name="Picture 14" descr="A graph of different colors and numbers&#10;&#10;Description automatically generated with medium confidence">
              <a:extLst>
                <a:ext uri="{FF2B5EF4-FFF2-40B4-BE49-F238E27FC236}">
                  <a16:creationId xmlns:a16="http://schemas.microsoft.com/office/drawing/2014/main" id="{B47FF1E6-9404-50C4-0BD8-D6F52547FD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4717"/>
            <a:stretch/>
          </p:blipFill>
          <p:spPr>
            <a:xfrm>
              <a:off x="1026777" y="3995642"/>
              <a:ext cx="3670026" cy="211226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A7E20C-E74A-B827-95BD-1C6FFA2E4DEF}"/>
              </a:ext>
            </a:extLst>
          </p:cNvPr>
          <p:cNvSpPr txBox="1"/>
          <p:nvPr/>
        </p:nvSpPr>
        <p:spPr>
          <a:xfrm>
            <a:off x="1297895" y="4807635"/>
            <a:ext cx="6583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Sulfate aerosols are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FIVE TIMES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more abundant during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SUMMER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than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WINTER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despite no seasonality in SO</a:t>
            </a:r>
            <a:r>
              <a:rPr kumimoji="0" lang="en-US" sz="2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2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emissions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A5672B-09EC-65CF-1007-D483CBE5F1B3}"/>
              </a:ext>
            </a:extLst>
          </p:cNvPr>
          <p:cNvSpPr/>
          <p:nvPr/>
        </p:nvSpPr>
        <p:spPr>
          <a:xfrm>
            <a:off x="113660" y="113161"/>
            <a:ext cx="12006072" cy="66751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1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57CC67-1C76-DC7F-CEDC-56D9477132C0}"/>
              </a:ext>
            </a:extLst>
          </p:cNvPr>
          <p:cNvSpPr/>
          <p:nvPr/>
        </p:nvSpPr>
        <p:spPr>
          <a:xfrm>
            <a:off x="92964" y="91440"/>
            <a:ext cx="12006072" cy="15735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The Role of Sulfate Aerosol Forcing and Air-Sea Feedbacks in Generating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Strong Seasonality of Climate Change over the Mid-latitude Oceans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Daniel Vimont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Jack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Zweifel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Sagar Rathod, Tristan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L'Ecuyer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and David Henderson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University of Wisconsin-Madison, Contact: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dvimont@wisc.edu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A5672B-09EC-65CF-1007-D483CBE5F1B3}"/>
              </a:ext>
            </a:extLst>
          </p:cNvPr>
          <p:cNvSpPr/>
          <p:nvPr/>
        </p:nvSpPr>
        <p:spPr>
          <a:xfrm>
            <a:off x="113660" y="113161"/>
            <a:ext cx="12006072" cy="66751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901C4-3D4B-562C-1E09-394ECDFDBFB2}"/>
              </a:ext>
            </a:extLst>
          </p:cNvPr>
          <p:cNvSpPr txBox="1"/>
          <p:nvPr/>
        </p:nvSpPr>
        <p:spPr>
          <a:xfrm>
            <a:off x="407098" y="18728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Why do sulfate aerosols exhibit strong seasonality?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3398A9-8E23-CA72-2FA9-900D4885F5CF}"/>
              </a:ext>
            </a:extLst>
          </p:cNvPr>
          <p:cNvGrpSpPr/>
          <p:nvPr/>
        </p:nvGrpSpPr>
        <p:grpSpPr>
          <a:xfrm>
            <a:off x="498538" y="2918154"/>
            <a:ext cx="3474720" cy="3617715"/>
            <a:chOff x="498538" y="2682186"/>
            <a:chExt cx="3474720" cy="36177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80F899-869D-B212-1B4C-767D1A7E37D9}"/>
                </a:ext>
              </a:extLst>
            </p:cNvPr>
            <p:cNvSpPr/>
            <p:nvPr/>
          </p:nvSpPr>
          <p:spPr>
            <a:xfrm>
              <a:off x="498538" y="2682186"/>
              <a:ext cx="3474720" cy="36177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93A9A0-ED96-26EA-38D8-DFD55153E598}"/>
                </a:ext>
              </a:extLst>
            </p:cNvPr>
            <p:cNvGrpSpPr/>
            <p:nvPr/>
          </p:nvGrpSpPr>
          <p:grpSpPr>
            <a:xfrm>
              <a:off x="934095" y="3187100"/>
              <a:ext cx="2743200" cy="2930236"/>
              <a:chOff x="826112" y="3180682"/>
              <a:chExt cx="2743200" cy="3006573"/>
            </a:xfrm>
          </p:grpSpPr>
          <p:pic>
            <p:nvPicPr>
              <p:cNvPr id="19" name="Picture 18" descr="A comparison of the different types of sulfur&#10;&#10;Description automatically generated">
                <a:extLst>
                  <a:ext uri="{FF2B5EF4-FFF2-40B4-BE49-F238E27FC236}">
                    <a16:creationId xmlns:a16="http://schemas.microsoft.com/office/drawing/2014/main" id="{5840F40F-9E57-00BF-A3A1-51693173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716" t="51907" r="51583" b="25640"/>
              <a:stretch/>
            </p:blipFill>
            <p:spPr>
              <a:xfrm>
                <a:off x="826112" y="3180682"/>
                <a:ext cx="2743200" cy="1258647"/>
              </a:xfrm>
              <a:prstGeom prst="rect">
                <a:avLst/>
              </a:prstGeom>
            </p:spPr>
          </p:pic>
          <p:pic>
            <p:nvPicPr>
              <p:cNvPr id="20" name="Picture 19" descr="A comparison of the different types of sulfur&#10;&#10;Description automatically generated">
                <a:extLst>
                  <a:ext uri="{FF2B5EF4-FFF2-40B4-BE49-F238E27FC236}">
                    <a16:creationId xmlns:a16="http://schemas.microsoft.com/office/drawing/2014/main" id="{014C29A5-0FCB-1775-F1C4-3B4453A97B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716" t="51907" r="51583" b="16911"/>
              <a:stretch/>
            </p:blipFill>
            <p:spPr>
              <a:xfrm>
                <a:off x="826112" y="4439329"/>
                <a:ext cx="2743200" cy="1747926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DC4459-117A-27EA-8BC1-DD7D5E2549C8}"/>
                </a:ext>
              </a:extLst>
            </p:cNvPr>
            <p:cNvSpPr txBox="1"/>
            <p:nvPr/>
          </p:nvSpPr>
          <p:spPr>
            <a:xfrm>
              <a:off x="934093" y="2682186"/>
              <a:ext cx="2723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CESM2: SO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4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Burden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1970 – 2010 US SO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Emissions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F53D8-2A13-E42A-068F-91D913EE5DFC}"/>
                </a:ext>
              </a:extLst>
            </p:cNvPr>
            <p:cNvSpPr txBox="1"/>
            <p:nvPr/>
          </p:nvSpPr>
          <p:spPr>
            <a:xfrm rot="16200000">
              <a:off x="239585" y="3631623"/>
              <a:ext cx="1077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JANUARY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1BC42F-99D5-DC85-557D-748CF8B994AE}"/>
                </a:ext>
              </a:extLst>
            </p:cNvPr>
            <p:cNvSpPr txBox="1"/>
            <p:nvPr/>
          </p:nvSpPr>
          <p:spPr>
            <a:xfrm rot="16200000">
              <a:off x="472782" y="4783305"/>
              <a:ext cx="610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JULY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BC1AB5-DE28-D882-4158-B70201A77641}"/>
                </a:ext>
              </a:extLst>
            </p:cNvPr>
            <p:cNvSpPr txBox="1"/>
            <p:nvPr/>
          </p:nvSpPr>
          <p:spPr>
            <a:xfrm>
              <a:off x="777801" y="5746953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kg m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2ECE4A7-91B9-897A-FC93-C4AE8AC42ECF}"/>
              </a:ext>
            </a:extLst>
          </p:cNvPr>
          <p:cNvSpPr txBox="1"/>
          <p:nvPr/>
        </p:nvSpPr>
        <p:spPr>
          <a:xfrm>
            <a:off x="4287896" y="1872814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How does sulfate seasonality affect sulfate direct and cloud radiative forcing?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3855C7-9029-A8AA-062A-55042AC51194}"/>
              </a:ext>
            </a:extLst>
          </p:cNvPr>
          <p:cNvGrpSpPr/>
          <p:nvPr/>
        </p:nvGrpSpPr>
        <p:grpSpPr>
          <a:xfrm>
            <a:off x="4358640" y="2918154"/>
            <a:ext cx="3474720" cy="3617715"/>
            <a:chOff x="4409354" y="2682186"/>
            <a:chExt cx="3474720" cy="36177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4343FA-82CA-F272-AE8F-6E2345C3C69B}"/>
                </a:ext>
              </a:extLst>
            </p:cNvPr>
            <p:cNvSpPr/>
            <p:nvPr/>
          </p:nvSpPr>
          <p:spPr>
            <a:xfrm>
              <a:off x="4409354" y="2682186"/>
              <a:ext cx="3474720" cy="36177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27" name="Picture 26" descr="A graph of a graph with numbers and lines&#10;&#10;Description automatically generated with medium confidence">
              <a:extLst>
                <a:ext uri="{FF2B5EF4-FFF2-40B4-BE49-F238E27FC236}">
                  <a16:creationId xmlns:a16="http://schemas.microsoft.com/office/drawing/2014/main" id="{28FF4B9A-56C1-03DE-9976-1C5B85A48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328" t="39117" b="39441"/>
            <a:stretch/>
          </p:blipFill>
          <p:spPr>
            <a:xfrm>
              <a:off x="5122861" y="5347567"/>
              <a:ext cx="2199894" cy="88434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4754AA-694E-8050-86FA-7D840AB6DF5B}"/>
                </a:ext>
              </a:extLst>
            </p:cNvPr>
            <p:cNvGrpSpPr/>
            <p:nvPr/>
          </p:nvGrpSpPr>
          <p:grpSpPr>
            <a:xfrm>
              <a:off x="4642579" y="2715596"/>
              <a:ext cx="2971800" cy="2492490"/>
              <a:chOff x="4451522" y="2908208"/>
              <a:chExt cx="2971800" cy="2492490"/>
            </a:xfrm>
          </p:grpSpPr>
          <p:pic>
            <p:nvPicPr>
              <p:cNvPr id="31" name="Picture 30" descr="A graph of a graph with numbers and lines&#10;&#10;Description automatically generated with medium confidence">
                <a:extLst>
                  <a:ext uri="{FF2B5EF4-FFF2-40B4-BE49-F238E27FC236}">
                    <a16:creationId xmlns:a16="http://schemas.microsoft.com/office/drawing/2014/main" id="{00815A07-AA82-E70E-CA32-93B85D23CF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129" r="29469" b="4795"/>
              <a:stretch/>
            </p:blipFill>
            <p:spPr>
              <a:xfrm>
                <a:off x="4451522" y="2908208"/>
                <a:ext cx="2971800" cy="249249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094B68-76FF-A735-34E0-48B3E931F744}"/>
                  </a:ext>
                </a:extLst>
              </p:cNvPr>
              <p:cNvSpPr/>
              <p:nvPr/>
            </p:nvSpPr>
            <p:spPr>
              <a:xfrm>
                <a:off x="7119232" y="3918860"/>
                <a:ext cx="304090" cy="5548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713EDA-7913-EC8F-09C7-99E20D38F5AA}"/>
                </a:ext>
              </a:extLst>
            </p:cNvPr>
            <p:cNvSpPr txBox="1"/>
            <p:nvPr/>
          </p:nvSpPr>
          <p:spPr>
            <a:xfrm rot="16200000">
              <a:off x="4329833" y="3915896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 m</a:t>
              </a:r>
              <a:r>
                <a:rPr kumimoji="0" lang="en-US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0BEE35-F998-317F-D6FC-3F382C3EBF86}"/>
                </a:ext>
              </a:extLst>
            </p:cNvPr>
            <p:cNvSpPr txBox="1"/>
            <p:nvPr/>
          </p:nvSpPr>
          <p:spPr>
            <a:xfrm>
              <a:off x="5859625" y="5142803"/>
              <a:ext cx="6815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Month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7574B5-F551-D32E-57B8-EC25E950D49F}"/>
              </a:ext>
            </a:extLst>
          </p:cNvPr>
          <p:cNvGrpSpPr/>
          <p:nvPr/>
        </p:nvGrpSpPr>
        <p:grpSpPr>
          <a:xfrm>
            <a:off x="8218742" y="2918154"/>
            <a:ext cx="3474720" cy="3617715"/>
            <a:chOff x="8256546" y="2682185"/>
            <a:chExt cx="3474720" cy="361771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290B6D0-2E6C-A091-EE9C-68E1B0D7D409}"/>
                </a:ext>
              </a:extLst>
            </p:cNvPr>
            <p:cNvSpPr/>
            <p:nvPr/>
          </p:nvSpPr>
          <p:spPr>
            <a:xfrm>
              <a:off x="8256546" y="2682185"/>
              <a:ext cx="3474720" cy="361771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0CF9999-2395-4D6A-FBE8-D857FFA2E999}"/>
                    </a:ext>
                  </a:extLst>
                </p:cNvPr>
                <p:cNvSpPr txBox="1"/>
                <p:nvPr/>
              </p:nvSpPr>
              <p:spPr>
                <a:xfrm>
                  <a:off x="8502311" y="2887744"/>
                  <a:ext cx="2983189" cy="5375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𝜌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𝑐𝐻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𝑑𝑡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B0CF9999-2395-4D6A-FBE8-D857FFA2E9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2311" y="2887744"/>
                  <a:ext cx="2983189" cy="537519"/>
                </a:xfrm>
                <a:prstGeom prst="rect">
                  <a:avLst/>
                </a:prstGeom>
                <a:blipFill>
                  <a:blip r:embed="rId5"/>
                  <a:stretch>
                    <a:fillRect l="-1695" t="-2273" r="-2119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Picture 35" descr="A graph of different types of data&#10;&#10;Description automatically generated with medium confidence">
              <a:extLst>
                <a:ext uri="{FF2B5EF4-FFF2-40B4-BE49-F238E27FC236}">
                  <a16:creationId xmlns:a16="http://schemas.microsoft.com/office/drawing/2014/main" id="{EAD33CC6-7DD5-A450-1303-C2783B4DEF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4837" t="14943" r="25376" b="27821"/>
            <a:stretch/>
          </p:blipFill>
          <p:spPr>
            <a:xfrm>
              <a:off x="8428716" y="3553037"/>
              <a:ext cx="3169372" cy="2678874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281C86F-D068-B26D-63B0-1489757F876F}"/>
              </a:ext>
            </a:extLst>
          </p:cNvPr>
          <p:cNvSpPr txBox="1"/>
          <p:nvPr/>
        </p:nvSpPr>
        <p:spPr>
          <a:xfrm>
            <a:off x="7989475" y="1872814"/>
            <a:ext cx="3972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How do the mean state, radiative forcing, and air-sea feedbacks contribute to SST seasonality?</a:t>
            </a:r>
          </a:p>
        </p:txBody>
      </p:sp>
    </p:spTree>
    <p:extLst>
      <p:ext uri="{BB962C8B-B14F-4D97-AF65-F5344CB8AC3E}">
        <p14:creationId xmlns:p14="http://schemas.microsoft.com/office/powerpoint/2010/main" val="168018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57CC67-1C76-DC7F-CEDC-56D9477132C0}"/>
              </a:ext>
            </a:extLst>
          </p:cNvPr>
          <p:cNvSpPr/>
          <p:nvPr/>
        </p:nvSpPr>
        <p:spPr>
          <a:xfrm>
            <a:off x="381000" y="1312004"/>
            <a:ext cx="11430000" cy="42774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The Role of Sulfate Aerosol Forcing and Air-Sea Feedbacks in Generating Strong Seasonality of Climate Change over the 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Mid-latitude Oceans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Daniel Vimont</a:t>
            </a:r>
            <a:r>
              <a:rPr kumimoji="0" lang="en-US" sz="22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Jack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Zweifel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Sagar Rathod, Tristan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L'Ecuyer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, and David Henderson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University of Wisconsin-Madison, Contact: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dvimont@wisc.edu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EESD RGMA Project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DE-SC0022029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marL="22860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Poster #104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A5672B-09EC-65CF-1007-D483CBE5F1B3}"/>
              </a:ext>
            </a:extLst>
          </p:cNvPr>
          <p:cNvSpPr/>
          <p:nvPr/>
        </p:nvSpPr>
        <p:spPr>
          <a:xfrm>
            <a:off x="113660" y="113161"/>
            <a:ext cx="12006072" cy="66751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6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303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Cambria Math</vt:lpstr>
      <vt:lpstr>Red Hat Display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6</cp:revision>
  <dcterms:created xsi:type="dcterms:W3CDTF">2024-08-16T16:57:15Z</dcterms:created>
  <dcterms:modified xsi:type="dcterms:W3CDTF">2024-08-16T17:04:07Z</dcterms:modified>
</cp:coreProperties>
</file>