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PT Sans Narrow"/>
      <p:regular r:id="rId14"/>
      <p:bold r:id="rId15"/>
    </p:embeddedFont>
    <p:embeddedFont>
      <p:font typeface="Open Sans Medium"/>
      <p:regular r:id="rId16"/>
      <p:bold r:id="rId17"/>
      <p:italic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7.xml"/><Relationship Id="rId22" Type="http://schemas.openxmlformats.org/officeDocument/2006/relationships/font" Target="fonts/OpenSans-italic.fntdata"/><Relationship Id="rId10" Type="http://schemas.openxmlformats.org/officeDocument/2006/relationships/slide" Target="slides/slide6.xml"/><Relationship Id="rId21" Type="http://schemas.openxmlformats.org/officeDocument/2006/relationships/font" Target="fonts/OpenSans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TSansNarrow-bold.fntdata"/><Relationship Id="rId14" Type="http://schemas.openxmlformats.org/officeDocument/2006/relationships/font" Target="fonts/PTSansNarrow-regular.fntdata"/><Relationship Id="rId17" Type="http://schemas.openxmlformats.org/officeDocument/2006/relationships/font" Target="fonts/OpenSansMedium-bold.fntdata"/><Relationship Id="rId16" Type="http://schemas.openxmlformats.org/officeDocument/2006/relationships/font" Target="fonts/OpenSansMedium-regular.fntdata"/><Relationship Id="rId5" Type="http://schemas.openxmlformats.org/officeDocument/2006/relationships/slide" Target="slides/slide1.xml"/><Relationship Id="rId19" Type="http://schemas.openxmlformats.org/officeDocument/2006/relationships/font" Target="fonts/OpenSans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OpenSansMedium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a48e1d7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3a48e1d7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This presentation has 5 minutes allotted to it. The video recording show be at most 4 minutes to leave a minute for clarifying questions before proceeding.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f13041812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f13041812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1304181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f1304181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ba46d6757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ba46d6757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ba46d6757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ba46d6757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ba46d6757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ba46d6757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ba46d6757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ba46d6757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f13041812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f13041812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ba46d6757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ba46d6757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>
            <a:stCxn id="11" idx="3"/>
          </p:cNvCxnSpPr>
          <p:nvPr/>
        </p:nvCxnSpPr>
        <p:spPr>
          <a:xfrm flipH="1" rot="10800000">
            <a:off x="7558950" y="1881350"/>
            <a:ext cx="1382700" cy="420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>
            <a:endCxn id="11" idx="1"/>
          </p:cNvCxnSpPr>
          <p:nvPr/>
        </p:nvCxnSpPr>
        <p:spPr>
          <a:xfrm flipH="1" rot="10800000">
            <a:off x="254250" y="1885550"/>
            <a:ext cx="1374000" cy="690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197688" y="183825"/>
            <a:ext cx="8780663" cy="152400"/>
            <a:chOff x="1346429" y="1011300"/>
            <a:chExt cx="6452100" cy="152400"/>
          </a:xfrm>
        </p:grpSpPr>
        <p:cxnSp>
          <p:nvCxnSpPr>
            <p:cNvPr id="14" name="Google Shape;14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" name="Google Shape;15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6" name="Google Shape;16;p2"/>
          <p:cNvGrpSpPr/>
          <p:nvPr/>
        </p:nvGrpSpPr>
        <p:grpSpPr>
          <a:xfrm>
            <a:off x="211809" y="3969138"/>
            <a:ext cx="8758726" cy="152400"/>
            <a:chOff x="1346435" y="3969088"/>
            <a:chExt cx="6452100" cy="152400"/>
          </a:xfrm>
        </p:grpSpPr>
        <p:cxnSp>
          <p:nvCxnSpPr>
            <p:cNvPr id="17" name="Google Shape;17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9" name="Google Shape;19;p2"/>
          <p:cNvSpPr txBox="1"/>
          <p:nvPr>
            <p:ph type="ctrTitle"/>
          </p:nvPr>
        </p:nvSpPr>
        <p:spPr>
          <a:xfrm>
            <a:off x="247100" y="380175"/>
            <a:ext cx="8731500" cy="1183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628250" y="1603250"/>
            <a:ext cx="59307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1"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69696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2" name="Google Shape;92;p1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11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11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1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99" name="Google Shape;9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ive Title DOE Logo Only">
  <p:cSld name="TITLE_ONLY_1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4"/>
          <p:cNvSpPr txBox="1"/>
          <p:nvPr>
            <p:ph type="ctrTitle"/>
          </p:nvPr>
        </p:nvSpPr>
        <p:spPr>
          <a:xfrm>
            <a:off x="20350" y="761175"/>
            <a:ext cx="9090900" cy="1465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06" name="Google Shape;106;p14"/>
          <p:cNvSpPr txBox="1"/>
          <p:nvPr>
            <p:ph idx="1" type="subTitle"/>
          </p:nvPr>
        </p:nvSpPr>
        <p:spPr>
          <a:xfrm>
            <a:off x="464075" y="2365250"/>
            <a:ext cx="8174400" cy="130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1"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107" name="Google Shape;10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73" y="25552"/>
            <a:ext cx="2022951" cy="655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ive Title No Logo">
  <p:cSld name="TITLE_ONLY_1_1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5"/>
          <p:cNvSpPr txBox="1"/>
          <p:nvPr>
            <p:ph type="ctrTitle"/>
          </p:nvPr>
        </p:nvSpPr>
        <p:spPr>
          <a:xfrm>
            <a:off x="20350" y="761175"/>
            <a:ext cx="9090900" cy="1465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12" name="Google Shape;112;p15"/>
          <p:cNvSpPr txBox="1"/>
          <p:nvPr>
            <p:ph idx="1" type="subTitle"/>
          </p:nvPr>
        </p:nvSpPr>
        <p:spPr>
          <a:xfrm>
            <a:off x="464075" y="2365250"/>
            <a:ext cx="8174400" cy="130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1"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Title">
  <p:cSld name="TITLE_ONLY_1_1_1_2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 txBox="1"/>
          <p:nvPr>
            <p:ph type="ctrTitle"/>
          </p:nvPr>
        </p:nvSpPr>
        <p:spPr>
          <a:xfrm>
            <a:off x="26550" y="1137750"/>
            <a:ext cx="9090900" cy="2563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with no logos">
  <p:cSld name="TITLE_ONLY_1_1_1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 txBox="1"/>
          <p:nvPr>
            <p:ph type="title"/>
          </p:nvPr>
        </p:nvSpPr>
        <p:spPr>
          <a:xfrm>
            <a:off x="28100" y="27225"/>
            <a:ext cx="90972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T Sans Narrow"/>
              <a:buNone/>
              <a:defRPr b="1" sz="3600"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121" name="Google Shape;121;p17"/>
          <p:cNvSpPr txBox="1"/>
          <p:nvPr>
            <p:ph idx="1" type="body"/>
          </p:nvPr>
        </p:nvSpPr>
        <p:spPr>
          <a:xfrm>
            <a:off x="27900" y="809125"/>
            <a:ext cx="9097200" cy="42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2" name="Google Shape;122;p17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247088" y="183825"/>
            <a:ext cx="8731627" cy="152400"/>
            <a:chOff x="1346429" y="1011300"/>
            <a:chExt cx="6452100" cy="152400"/>
          </a:xfrm>
        </p:grpSpPr>
        <p:cxnSp>
          <p:nvCxnSpPr>
            <p:cNvPr id="23" name="Google Shape;23;p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" name="Google Shape;24;p3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5" name="Google Shape;25;p3"/>
          <p:cNvGrpSpPr/>
          <p:nvPr/>
        </p:nvGrpSpPr>
        <p:grpSpPr>
          <a:xfrm>
            <a:off x="239002" y="3969125"/>
            <a:ext cx="8731627" cy="152400"/>
            <a:chOff x="1346435" y="3969088"/>
            <a:chExt cx="6452100" cy="1524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8" name="Google Shape;28;p3"/>
          <p:cNvSpPr txBox="1"/>
          <p:nvPr>
            <p:ph type="ctrTitle"/>
          </p:nvPr>
        </p:nvSpPr>
        <p:spPr>
          <a:xfrm>
            <a:off x="247100" y="380175"/>
            <a:ext cx="8731500" cy="1183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69696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 txBox="1"/>
          <p:nvPr>
            <p:ph type="title"/>
          </p:nvPr>
        </p:nvSpPr>
        <p:spPr>
          <a:xfrm>
            <a:off x="1076300" y="20175"/>
            <a:ext cx="80490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27900" y="697625"/>
            <a:ext cx="9097200" cy="39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RUBISCO_icon.png" id="35" name="Google Shape;3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_logo.png" id="36" name="Google Shape;3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L_logo.png" id="37" name="Google Shape;3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180" y="4631775"/>
            <a:ext cx="772799" cy="39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ar-logo.png" id="38" name="Google Shape;38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7510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logo.png" id="39" name="Google Shape;39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92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62552" y="4617788"/>
            <a:ext cx="1047516" cy="41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94626" y="4614038"/>
            <a:ext cx="419001" cy="41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with no footer">
  <p:cSld name="TITLE_AND_BOD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1076300" y="20175"/>
            <a:ext cx="80490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27900" y="697625"/>
            <a:ext cx="9097200" cy="39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descr="RUBISCO_icon.png" id="45" name="Google Shape;4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type="title"/>
          </p:nvPr>
        </p:nvSpPr>
        <p:spPr>
          <a:xfrm>
            <a:off x="1076300" y="20175"/>
            <a:ext cx="80490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27900" y="732775"/>
            <a:ext cx="4433700" cy="40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6"/>
          <p:cNvSpPr txBox="1"/>
          <p:nvPr>
            <p:ph idx="2" type="body"/>
          </p:nvPr>
        </p:nvSpPr>
        <p:spPr>
          <a:xfrm>
            <a:off x="4603800" y="732775"/>
            <a:ext cx="4521600" cy="40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RUBISCO_icon.png"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UM_logo.png" id="53" name="Google Shape;5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L_logo.png" id="54" name="Google Shape;54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180" y="4631775"/>
            <a:ext cx="772799" cy="39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ar-logo.png" id="55" name="Google Shape;55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7510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logo.png" id="56" name="Google Shape;56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92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62552" y="4617788"/>
            <a:ext cx="1047516" cy="41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94626" y="4614038"/>
            <a:ext cx="419001" cy="41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oter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/>
          <p:nvPr>
            <p:ph type="title"/>
          </p:nvPr>
        </p:nvSpPr>
        <p:spPr>
          <a:xfrm>
            <a:off x="1076300" y="20174"/>
            <a:ext cx="80490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RUBISCO_icon.png" id="62" name="Google Shape;6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UM_logo.png" id="64" name="Google Shape;6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L_logo.png" id="65" name="Google Shape;6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180" y="4631775"/>
            <a:ext cx="772799" cy="39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ar-logo.png" id="66" name="Google Shape;66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7510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logo.png" id="67" name="Google Shape;67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92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62552" y="4617788"/>
            <a:ext cx="1047516" cy="41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94626" y="4614038"/>
            <a:ext cx="419001" cy="41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ive Title">
  <p:cSld name="TITLE_ONLY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RUBISCO_icon.png" id="72" name="Google Shape;7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627" y="24475"/>
            <a:ext cx="1044875" cy="65504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8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8"/>
          <p:cNvSpPr txBox="1"/>
          <p:nvPr>
            <p:ph type="ctrTitle"/>
          </p:nvPr>
        </p:nvSpPr>
        <p:spPr>
          <a:xfrm>
            <a:off x="20350" y="761175"/>
            <a:ext cx="9090900" cy="1465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75" name="Google Shape;75;p8"/>
          <p:cNvSpPr txBox="1"/>
          <p:nvPr>
            <p:ph idx="1" type="subTitle"/>
          </p:nvPr>
        </p:nvSpPr>
        <p:spPr>
          <a:xfrm>
            <a:off x="464075" y="2365250"/>
            <a:ext cx="8174400" cy="130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i="1"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76" name="Google Shape;7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2973" y="25552"/>
            <a:ext cx="2022951" cy="6557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_logo.png" id="77" name="Google Shape;7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L_logo.png" id="78" name="Google Shape;78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4180" y="4631775"/>
            <a:ext cx="772799" cy="39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ar-logo.png" id="79" name="Google Shape;79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27510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logo.png" id="80" name="Google Shape;80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92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62552" y="4617788"/>
            <a:ext cx="1047516" cy="41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94626" y="4614038"/>
            <a:ext cx="419001" cy="41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76300" y="27225"/>
            <a:ext cx="80490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7900" y="809125"/>
            <a:ext cx="90972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hyperlink" Target="https://github.com/rubisco-sfa/ilamb3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ctrTitle"/>
          </p:nvPr>
        </p:nvSpPr>
        <p:spPr>
          <a:xfrm>
            <a:off x="247100" y="380175"/>
            <a:ext cx="8731500" cy="118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Methodological Developments in the International Land Model Benchmarking (ILAMB) Effort</a:t>
            </a:r>
            <a:endParaRPr/>
          </a:p>
        </p:txBody>
      </p:sp>
      <p:sp>
        <p:nvSpPr>
          <p:cNvPr id="128" name="Google Shape;128;p18"/>
          <p:cNvSpPr txBox="1"/>
          <p:nvPr>
            <p:ph idx="1" type="subTitle"/>
          </p:nvPr>
        </p:nvSpPr>
        <p:spPr>
          <a:xfrm>
            <a:off x="1628250" y="1621926"/>
            <a:ext cx="59307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Nathan Collier, Forrest Hoffman, Dave Lawrence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900" y="347175"/>
            <a:ext cx="4281325" cy="42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>
            <p:ph type="title"/>
          </p:nvPr>
        </p:nvSpPr>
        <p:spPr>
          <a:xfrm>
            <a:off x="1076300" y="20175"/>
            <a:ext cx="80490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Heavily Influenced by Tropics</a:t>
            </a:r>
            <a:endParaRPr/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-23075" y="879950"/>
            <a:ext cx="4804800" cy="34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have observed that our current scoring methodology favors performance in the tropics.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Plot shows that for many datasets, the tropics score correlates strongly to the global score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due to our choice of normalizing errors by the variability of the reference data and the use of </a:t>
            </a:r>
            <a:r>
              <a:rPr i="1" lang="en"/>
              <a:t>mass weighting</a:t>
            </a:r>
            <a:endParaRPr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1076300" y="20175"/>
            <a:ext cx="80490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Bias score influence map: gpp | FLUXCOM</a:t>
            </a:r>
            <a:endParaRPr/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3197" y="782800"/>
            <a:ext cx="6143227" cy="37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1076300" y="20175"/>
            <a:ext cx="80490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Change in How We Normalize Errors</a:t>
            </a:r>
            <a:endParaRPr/>
          </a:p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4130000" y="654900"/>
            <a:ext cx="4793400" cy="39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goal is to make errors from different areas of the globe comparable.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Select a set of regions which represent biomes in which errors can be treated as commensurate in order of magnitude.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Inside each region, for each variable, and across a selection of models, compute the 98th quantile of </a:t>
            </a:r>
            <a:r>
              <a:rPr lang="en">
                <a:latin typeface="Open Sans Medium"/>
                <a:ea typeface="Open Sans Medium"/>
                <a:cs typeface="Open Sans Medium"/>
                <a:sym typeface="Open Sans Medium"/>
              </a:rPr>
              <a:t>|bias(x)|</a:t>
            </a:r>
            <a:r>
              <a:rPr lang="en"/>
              <a:t> with respect to all datasets for that variable.</a:t>
            </a:r>
            <a:endParaRPr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278" y="851125"/>
            <a:ext cx="3911276" cy="2844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158275" y="3552450"/>
            <a:ext cx="44292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gpp </a:t>
            </a:r>
            <a:r>
              <a:rPr lang="en"/>
              <a:t>98th error quantile within Whittaker biomes across CMIP5v6 models.</a:t>
            </a:r>
            <a:endParaRPr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1076300" y="20175"/>
            <a:ext cx="80490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CESM2 | gpp | FLUXCOM</a:t>
            </a:r>
            <a:endParaRPr/>
          </a:p>
        </p:txBody>
      </p:sp>
      <p:pic>
        <p:nvPicPr>
          <p:cNvPr id="155" name="Google Shape;1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5325" y="1133726"/>
            <a:ext cx="4996516" cy="299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7382" y="1133725"/>
            <a:ext cx="5031168" cy="3019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/>
          <p:nvPr/>
        </p:nvSpPr>
        <p:spPr>
          <a:xfrm>
            <a:off x="7409075" y="1383675"/>
            <a:ext cx="771000" cy="7710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2"/>
          <p:cNvSpPr/>
          <p:nvPr/>
        </p:nvSpPr>
        <p:spPr>
          <a:xfrm>
            <a:off x="5351675" y="1383675"/>
            <a:ext cx="771000" cy="7710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2"/>
          <p:cNvSpPr txBox="1"/>
          <p:nvPr>
            <p:ph idx="1" type="body"/>
          </p:nvPr>
        </p:nvSpPr>
        <p:spPr>
          <a:xfrm>
            <a:off x="5193850" y="248775"/>
            <a:ext cx="30312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Notice larger bias in high latitudes, anomalous among CMIP models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1076300" y="20175"/>
            <a:ext cx="80490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CESM2 | gpp | FLUXCOM</a:t>
            </a:r>
            <a:endParaRPr/>
          </a:p>
        </p:txBody>
      </p:sp>
      <p:pic>
        <p:nvPicPr>
          <p:cNvPr id="165" name="Google Shape;1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94100"/>
            <a:ext cx="4567800" cy="3322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801" y="1094100"/>
            <a:ext cx="4567799" cy="332204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 txBox="1"/>
          <p:nvPr>
            <p:ph idx="1" type="body"/>
          </p:nvPr>
        </p:nvSpPr>
        <p:spPr>
          <a:xfrm>
            <a:off x="5193850" y="248775"/>
            <a:ext cx="30312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With the new methodology, these areas light up clearly</a:t>
            </a:r>
            <a:endParaRPr/>
          </a:p>
        </p:txBody>
      </p:sp>
      <p:sp>
        <p:nvSpPr>
          <p:cNvPr id="168" name="Google Shape;168;p23"/>
          <p:cNvSpPr/>
          <p:nvPr/>
        </p:nvSpPr>
        <p:spPr>
          <a:xfrm>
            <a:off x="7409075" y="1383675"/>
            <a:ext cx="771000" cy="7710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3"/>
          <p:cNvSpPr/>
          <p:nvPr/>
        </p:nvSpPr>
        <p:spPr>
          <a:xfrm>
            <a:off x="5351675" y="1383675"/>
            <a:ext cx="771000" cy="7710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type="title"/>
          </p:nvPr>
        </p:nvSpPr>
        <p:spPr>
          <a:xfrm>
            <a:off x="1076300" y="20175"/>
            <a:ext cx="80490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Ways to Use</a:t>
            </a:r>
            <a:r>
              <a:rPr lang="en"/>
              <a:t> ILAMB Data</a:t>
            </a:r>
            <a:endParaRPr/>
          </a:p>
        </p:txBody>
      </p:sp>
      <p:pic>
        <p:nvPicPr>
          <p:cNvPr id="175" name="Google Shape;1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648525"/>
            <a:ext cx="6274073" cy="388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type="title"/>
          </p:nvPr>
        </p:nvSpPr>
        <p:spPr>
          <a:xfrm>
            <a:off x="1076300" y="20175"/>
            <a:ext cx="80490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Ways to Use ILAMB Data</a:t>
            </a:r>
            <a:endParaRPr/>
          </a:p>
        </p:txBody>
      </p:sp>
      <p:pic>
        <p:nvPicPr>
          <p:cNvPr id="181" name="Google Shape;18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1045550"/>
            <a:ext cx="6218027" cy="295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1076300" y="20175"/>
            <a:ext cx="80490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ILAMB v3: On the Horizon</a:t>
            </a:r>
            <a:endParaRPr/>
          </a:p>
        </p:txBody>
      </p:sp>
      <p:sp>
        <p:nvSpPr>
          <p:cNvPr id="187" name="Google Shape;187;p26"/>
          <p:cNvSpPr txBox="1"/>
          <p:nvPr>
            <p:ph idx="1" type="body"/>
          </p:nvPr>
        </p:nvSpPr>
        <p:spPr>
          <a:xfrm>
            <a:off x="-98725" y="793150"/>
            <a:ext cx="3371400" cy="35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Shift to xarray as a base object.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Adapt to the way researchers are working.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Working from the bottom up and making soft </a:t>
            </a:r>
            <a:r>
              <a:rPr i="1" lang="en"/>
              <a:t>releases</a:t>
            </a:r>
            <a:r>
              <a:rPr lang="en"/>
              <a:t> as we go.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new capability will be fully documented.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Great time to get me your wish lists.</a:t>
            </a:r>
            <a:endParaRPr/>
          </a:p>
        </p:txBody>
      </p:sp>
      <p:pic>
        <p:nvPicPr>
          <p:cNvPr id="188" name="Google Shape;18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8806" y="640750"/>
            <a:ext cx="5772092" cy="343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6"/>
          <p:cNvSpPr txBox="1"/>
          <p:nvPr/>
        </p:nvSpPr>
        <p:spPr>
          <a:xfrm>
            <a:off x="3261550" y="4021950"/>
            <a:ext cx="577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https://github.com/rubisco-sfa/ilamb3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UBISCO Phase 3">
  <a:themeElements>
    <a:clrScheme name="Tropic">
      <a:dk1>
        <a:srgbClr val="0B74AC"/>
      </a:dk1>
      <a:lt1>
        <a:srgbClr val="FFFFFF"/>
      </a:lt1>
      <a:dk2>
        <a:srgbClr val="696969"/>
      </a:dk2>
      <a:lt2>
        <a:srgbClr val="AC940B"/>
      </a:lt2>
      <a:accent1>
        <a:srgbClr val="AC0B23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1155CC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