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4F62B-EC92-49B7-9A41-85CDF4B7A4D0}" v="4" dt="2024-08-07T00:18:07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4684"/>
  </p:normalViewPr>
  <p:slideViewPr>
    <p:cSldViewPr snapToGrid="0" snapToObjects="1">
      <p:cViewPr varScale="1">
        <p:scale>
          <a:sx n="67" d="100"/>
          <a:sy n="67" d="100"/>
        </p:scale>
        <p:origin x="992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ou" userId="1fcc9fed-f94a-4bd8-934f-de211187d300" providerId="ADAL" clId="{7C34F62B-EC92-49B7-9A41-85CDF4B7A4D0}"/>
    <pc:docChg chg="undo custSel addSld delSld modSld">
      <pc:chgData name="Xin Zhou" userId="1fcc9fed-f94a-4bd8-934f-de211187d300" providerId="ADAL" clId="{7C34F62B-EC92-49B7-9A41-85CDF4B7A4D0}" dt="2024-08-07T00:19:51.468" v="165" actId="1076"/>
      <pc:docMkLst>
        <pc:docMk/>
      </pc:docMkLst>
      <pc:sldChg chg="addSp delSp modSp add mod">
        <pc:chgData name="Xin Zhou" userId="1fcc9fed-f94a-4bd8-934f-de211187d300" providerId="ADAL" clId="{7C34F62B-EC92-49B7-9A41-85CDF4B7A4D0}" dt="2024-08-07T00:19:51.468" v="165" actId="1076"/>
        <pc:sldMkLst>
          <pc:docMk/>
          <pc:sldMk cId="396529301" sldId="262"/>
        </pc:sldMkLst>
        <pc:spChg chg="del">
          <ac:chgData name="Xin Zhou" userId="1fcc9fed-f94a-4bd8-934f-de211187d300" providerId="ADAL" clId="{7C34F62B-EC92-49B7-9A41-85CDF4B7A4D0}" dt="2024-08-07T00:16:18.512" v="130" actId="478"/>
          <ac:spMkLst>
            <pc:docMk/>
            <pc:sldMk cId="396529301" sldId="262"/>
            <ac:spMk id="2" creationId="{34F48798-E577-75EC-C327-2C6389195368}"/>
          </ac:spMkLst>
        </pc:spChg>
        <pc:spChg chg="mod">
          <ac:chgData name="Xin Zhou" userId="1fcc9fed-f94a-4bd8-934f-de211187d300" providerId="ADAL" clId="{7C34F62B-EC92-49B7-9A41-85CDF4B7A4D0}" dt="2024-08-07T00:19:38.026" v="164" actId="1076"/>
          <ac:spMkLst>
            <pc:docMk/>
            <pc:sldMk cId="396529301" sldId="262"/>
            <ac:spMk id="3" creationId="{769C3DC3-9B9F-571E-76A1-39A706C62574}"/>
          </ac:spMkLst>
        </pc:spChg>
        <pc:spChg chg="add mod">
          <ac:chgData name="Xin Zhou" userId="1fcc9fed-f94a-4bd8-934f-de211187d300" providerId="ADAL" clId="{7C34F62B-EC92-49B7-9A41-85CDF4B7A4D0}" dt="2024-08-07T00:19:51.468" v="165" actId="1076"/>
          <ac:spMkLst>
            <pc:docMk/>
            <pc:sldMk cId="396529301" sldId="262"/>
            <ac:spMk id="5" creationId="{CE20889A-6BAF-2EA0-A5AE-6C70E51A09B1}"/>
          </ac:spMkLst>
        </pc:spChg>
        <pc:spChg chg="mod">
          <ac:chgData name="Xin Zhou" userId="1fcc9fed-f94a-4bd8-934f-de211187d300" providerId="ADAL" clId="{7C34F62B-EC92-49B7-9A41-85CDF4B7A4D0}" dt="2024-08-07T00:18:07.603" v="151"/>
          <ac:spMkLst>
            <pc:docMk/>
            <pc:sldMk cId="396529301" sldId="262"/>
            <ac:spMk id="7" creationId="{39E89637-A7A7-D918-3B90-2109C4FFB13B}"/>
          </ac:spMkLst>
        </pc:spChg>
        <pc:spChg chg="mod">
          <ac:chgData name="Xin Zhou" userId="1fcc9fed-f94a-4bd8-934f-de211187d300" providerId="ADAL" clId="{7C34F62B-EC92-49B7-9A41-85CDF4B7A4D0}" dt="2024-08-07T00:18:07.603" v="151"/>
          <ac:spMkLst>
            <pc:docMk/>
            <pc:sldMk cId="396529301" sldId="262"/>
            <ac:spMk id="11" creationId="{7B74E981-169F-F183-AC73-4AB69D0DCA39}"/>
          </ac:spMkLst>
        </pc:spChg>
        <pc:spChg chg="mod">
          <ac:chgData name="Xin Zhou" userId="1fcc9fed-f94a-4bd8-934f-de211187d300" providerId="ADAL" clId="{7C34F62B-EC92-49B7-9A41-85CDF4B7A4D0}" dt="2024-08-07T00:19:38.026" v="164" actId="1076"/>
          <ac:spMkLst>
            <pc:docMk/>
            <pc:sldMk cId="396529301" sldId="262"/>
            <ac:spMk id="17" creationId="{CA4A016A-6014-6AF9-D609-12AC726319C5}"/>
          </ac:spMkLst>
        </pc:spChg>
        <pc:spChg chg="del mod">
          <ac:chgData name="Xin Zhou" userId="1fcc9fed-f94a-4bd8-934f-de211187d300" providerId="ADAL" clId="{7C34F62B-EC92-49B7-9A41-85CDF4B7A4D0}" dt="2024-08-07T00:16:21.878" v="133" actId="478"/>
          <ac:spMkLst>
            <pc:docMk/>
            <pc:sldMk cId="396529301" sldId="262"/>
            <ac:spMk id="19" creationId="{B2CEDB25-6E47-CBFC-23D2-4A54FFF0BFF4}"/>
          </ac:spMkLst>
        </pc:spChg>
        <pc:spChg chg="del mod">
          <ac:chgData name="Xin Zhou" userId="1fcc9fed-f94a-4bd8-934f-de211187d300" providerId="ADAL" clId="{7C34F62B-EC92-49B7-9A41-85CDF4B7A4D0}" dt="2024-08-07T00:16:26.460" v="137" actId="478"/>
          <ac:spMkLst>
            <pc:docMk/>
            <pc:sldMk cId="396529301" sldId="262"/>
            <ac:spMk id="61" creationId="{20CDA21A-DB39-372A-56F9-DC52DC037C84}"/>
          </ac:spMkLst>
        </pc:spChg>
        <pc:spChg chg="del">
          <ac:chgData name="Xin Zhou" userId="1fcc9fed-f94a-4bd8-934f-de211187d300" providerId="ADAL" clId="{7C34F62B-EC92-49B7-9A41-85CDF4B7A4D0}" dt="2024-08-07T00:16:27.782" v="138" actId="478"/>
          <ac:spMkLst>
            <pc:docMk/>
            <pc:sldMk cId="396529301" sldId="262"/>
            <ac:spMk id="70" creationId="{84291FEB-9756-F645-D018-111A38968EDE}"/>
          </ac:spMkLst>
        </pc:spChg>
        <pc:spChg chg="del">
          <ac:chgData name="Xin Zhou" userId="1fcc9fed-f94a-4bd8-934f-de211187d300" providerId="ADAL" clId="{7C34F62B-EC92-49B7-9A41-85CDF4B7A4D0}" dt="2024-08-07T00:16:30.571" v="139" actId="478"/>
          <ac:spMkLst>
            <pc:docMk/>
            <pc:sldMk cId="396529301" sldId="262"/>
            <ac:spMk id="82" creationId="{97F7B5C2-4E9A-1C37-C72D-CF783E4E0E5B}"/>
          </ac:spMkLst>
        </pc:spChg>
        <pc:grpChg chg="add mod">
          <ac:chgData name="Xin Zhou" userId="1fcc9fed-f94a-4bd8-934f-de211187d300" providerId="ADAL" clId="{7C34F62B-EC92-49B7-9A41-85CDF4B7A4D0}" dt="2024-08-07T00:18:26.416" v="153" actId="1076"/>
          <ac:grpSpMkLst>
            <pc:docMk/>
            <pc:sldMk cId="396529301" sldId="262"/>
            <ac:grpSpMk id="6" creationId="{039C797C-4457-688B-78F6-8EFDED8DA098}"/>
          </ac:grpSpMkLst>
        </pc:grpChg>
        <pc:grpChg chg="del">
          <ac:chgData name="Xin Zhou" userId="1fcc9fed-f94a-4bd8-934f-de211187d300" providerId="ADAL" clId="{7C34F62B-EC92-49B7-9A41-85CDF4B7A4D0}" dt="2024-08-07T00:16:19.915" v="131" actId="478"/>
          <ac:grpSpMkLst>
            <pc:docMk/>
            <pc:sldMk cId="396529301" sldId="262"/>
            <ac:grpSpMk id="50" creationId="{F391B87E-3C50-3A9F-E155-6611A3B991AA}"/>
          </ac:grpSpMkLst>
        </pc:grpChg>
        <pc:grpChg chg="del">
          <ac:chgData name="Xin Zhou" userId="1fcc9fed-f94a-4bd8-934f-de211187d300" providerId="ADAL" clId="{7C34F62B-EC92-49B7-9A41-85CDF4B7A4D0}" dt="2024-08-07T00:16:22.872" v="134" actId="478"/>
          <ac:grpSpMkLst>
            <pc:docMk/>
            <pc:sldMk cId="396529301" sldId="262"/>
            <ac:grpSpMk id="80" creationId="{13107E5C-ECB0-0723-D689-1684A695DE23}"/>
          </ac:grpSpMkLst>
        </pc:grpChg>
        <pc:grpChg chg="del">
          <ac:chgData name="Xin Zhou" userId="1fcc9fed-f94a-4bd8-934f-de211187d300" providerId="ADAL" clId="{7C34F62B-EC92-49B7-9A41-85CDF4B7A4D0}" dt="2024-08-07T00:16:23.510" v="135" actId="478"/>
          <ac:grpSpMkLst>
            <pc:docMk/>
            <pc:sldMk cId="396529301" sldId="262"/>
            <ac:grpSpMk id="84" creationId="{09DFC8F4-AF4D-7EAA-C88E-A622866F17A6}"/>
          </ac:grpSpMkLst>
        </pc:grpChg>
        <pc:picChg chg="mod">
          <ac:chgData name="Xin Zhou" userId="1fcc9fed-f94a-4bd8-934f-de211187d300" providerId="ADAL" clId="{7C34F62B-EC92-49B7-9A41-85CDF4B7A4D0}" dt="2024-08-07T00:18:07.603" v="151"/>
          <ac:picMkLst>
            <pc:docMk/>
            <pc:sldMk cId="396529301" sldId="262"/>
            <ac:picMk id="8" creationId="{8F93C1D9-2A3F-E03B-E7A4-BE2B49F4EEDE}"/>
          </ac:picMkLst>
        </pc:picChg>
        <pc:picChg chg="mod">
          <ac:chgData name="Xin Zhou" userId="1fcc9fed-f94a-4bd8-934f-de211187d300" providerId="ADAL" clId="{7C34F62B-EC92-49B7-9A41-85CDF4B7A4D0}" dt="2024-08-07T00:18:07.603" v="151"/>
          <ac:picMkLst>
            <pc:docMk/>
            <pc:sldMk cId="396529301" sldId="262"/>
            <ac:picMk id="9" creationId="{D20A9B9E-A964-3BA6-A8F7-7C22F42E206C}"/>
          </ac:picMkLst>
        </pc:picChg>
      </pc:sldChg>
      <pc:sldChg chg="addSp modSp del mod">
        <pc:chgData name="Xin Zhou" userId="1fcc9fed-f94a-4bd8-934f-de211187d300" providerId="ADAL" clId="{7C34F62B-EC92-49B7-9A41-85CDF4B7A4D0}" dt="2024-08-07T00:18:45.161" v="155" actId="47"/>
        <pc:sldMkLst>
          <pc:docMk/>
          <pc:sldMk cId="3005119216" sldId="542"/>
        </pc:sldMkLst>
        <pc:spChg chg="add mod">
          <ac:chgData name="Xin Zhou" userId="1fcc9fed-f94a-4bd8-934f-de211187d300" providerId="ADAL" clId="{7C34F62B-EC92-49B7-9A41-85CDF4B7A4D0}" dt="2024-08-07T00:11:53.920" v="70" actId="164"/>
          <ac:spMkLst>
            <pc:docMk/>
            <pc:sldMk cId="3005119216" sldId="542"/>
            <ac:spMk id="5" creationId="{7BC2F3A9-9675-CA5D-B9F7-4AD9F4BBA373}"/>
          </ac:spMkLst>
        </pc:spChg>
        <pc:spChg chg="mod">
          <ac:chgData name="Xin Zhou" userId="1fcc9fed-f94a-4bd8-934f-de211187d300" providerId="ADAL" clId="{7C34F62B-EC92-49B7-9A41-85CDF4B7A4D0}" dt="2024-08-07T00:11:53.920" v="70" actId="164"/>
          <ac:spMkLst>
            <pc:docMk/>
            <pc:sldMk cId="3005119216" sldId="542"/>
            <ac:spMk id="6" creationId="{76340B10-A027-DDFC-01A1-7C70CBEF896E}"/>
          </ac:spMkLst>
        </pc:spChg>
        <pc:spChg chg="mod">
          <ac:chgData name="Xin Zhou" userId="1fcc9fed-f94a-4bd8-934f-de211187d300" providerId="ADAL" clId="{7C34F62B-EC92-49B7-9A41-85CDF4B7A4D0}" dt="2024-08-07T00:13:00.826" v="72"/>
          <ac:spMkLst>
            <pc:docMk/>
            <pc:sldMk cId="3005119216" sldId="542"/>
            <ac:spMk id="19" creationId="{88FB6837-9BF2-ED42-B786-83B158C934FB}"/>
          </ac:spMkLst>
        </pc:spChg>
        <pc:grpChg chg="add mod">
          <ac:chgData name="Xin Zhou" userId="1fcc9fed-f94a-4bd8-934f-de211187d300" providerId="ADAL" clId="{7C34F62B-EC92-49B7-9A41-85CDF4B7A4D0}" dt="2024-08-07T00:11:53.920" v="70" actId="164"/>
          <ac:grpSpMkLst>
            <pc:docMk/>
            <pc:sldMk cId="3005119216" sldId="542"/>
            <ac:grpSpMk id="8" creationId="{A5D68B21-F065-CE8D-7D9C-7089C89B8ED5}"/>
          </ac:grpSpMkLst>
        </pc:grpChg>
        <pc:picChg chg="mod">
          <ac:chgData name="Xin Zhou" userId="1fcc9fed-f94a-4bd8-934f-de211187d300" providerId="ADAL" clId="{7C34F62B-EC92-49B7-9A41-85CDF4B7A4D0}" dt="2024-08-07T00:11:53.920" v="70" actId="164"/>
          <ac:picMkLst>
            <pc:docMk/>
            <pc:sldMk cId="3005119216" sldId="542"/>
            <ac:picMk id="2" creationId="{AB264276-DAAF-3F17-82BC-F897621DAB6B}"/>
          </ac:picMkLst>
        </pc:picChg>
        <pc:picChg chg="mod">
          <ac:chgData name="Xin Zhou" userId="1fcc9fed-f94a-4bd8-934f-de211187d300" providerId="ADAL" clId="{7C34F62B-EC92-49B7-9A41-85CDF4B7A4D0}" dt="2024-08-07T00:11:53.920" v="70" actId="164"/>
          <ac:picMkLst>
            <pc:docMk/>
            <pc:sldMk cId="3005119216" sldId="542"/>
            <ac:picMk id="3" creationId="{DD4EEF7C-23FC-E368-E3CF-E0659D2499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05AB9-8AD7-DC48-8764-58C96F489D96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5D27-6586-3744-8E69-02E6350F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952C-98CF-BD4F-B8B2-36083B98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8AD19-F753-BE42-8048-340AE44F2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48E8A-E91C-F640-81F0-86022FBD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07EA-84BA-534F-83FB-FB442464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FAF4-E0D1-A540-BC0E-0AF7E6FF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59A7-38AE-FB4F-AD1D-4B242A62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5C469-E213-4C40-9E03-ABEE24C8B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C7046-C16F-B742-BE9B-F9701306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1A4E-1E47-5D4B-BE09-1B349947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4A5D-B515-2A42-BEFF-1E5CDF34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32719-AF01-AB40-A936-234C75CF9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9839B-65A3-D14B-BD59-021519B00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0DF9-3E5D-BA4D-B49D-68C0E73B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C469-81CD-BC49-923B-F39C3EC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343C-C251-5347-82D1-C54A060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6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0DB2-E233-484A-8EE4-F8A365A6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D1A6-1279-9849-A597-37D270CA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C479-AC79-764A-881D-3BEFC548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8419ED1E-C2E0-A544-AF76-B5CFABAAAB3C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8C500-B02C-7F47-8106-BF7DD4BA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BD7D-BA20-F54E-9DCA-89BF04DD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A942A0B-86DB-7E4F-88C8-4189D7E2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87F81-1A5F-DE4F-89DA-1A8D6B2C1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7731" y="6477000"/>
            <a:ext cx="378427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98C1-6295-B440-9383-A875A33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3784266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August 6</a:t>
            </a:r>
            <a:r>
              <a:rPr lang="en-US" sz="1600" baseline="30000" dirty="0">
                <a:solidFill>
                  <a:schemeClr val="bg1"/>
                </a:solidFill>
                <a:latin typeface="Aptos" panose="020B00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,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D3B7C-BFFA-6847-A836-49138C9D8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84268" y="6477000"/>
            <a:ext cx="4623461" cy="381000"/>
          </a:xfrm>
          <a:prstGeom prst="rect">
            <a:avLst/>
          </a:prstGeom>
          <a:solidFill>
            <a:srgbClr val="3B6BB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ptos" panose="020B0004020202020204" pitchFamily="34" charset="0"/>
              </a:rPr>
              <a:t>HyperFACETS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Overview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706AB7DF-7124-1345-A9A9-355EE703A4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181F-9C85-BC49-801E-F2E41A9D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DA6-77C7-A84D-9B22-4CE3024C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B07B-A6C1-C848-B995-A4F8CC07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24B22-7EDE-114B-96FE-43F272E1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0DB5-13D5-1547-9AE1-73D77DB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4717-28D7-7843-8FC9-B751E09E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336E-5E10-DA49-8525-16D0F667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2F6A5-8AD0-F541-A60A-73837D704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13CD-C8C2-DB44-8DB5-FE939DFA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303A9-62C0-744C-981C-9E3C648A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6CB6A-0D64-364C-B241-5A013E76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EFBB-DC8F-A042-8122-6A1718F1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3747-DC08-9A41-A5DD-D366AC4A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ACFA7-D759-4C43-B87D-681DC7EA2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372DE-9824-3242-A4DB-CB6842794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54512-0D13-8F43-8C13-E78829E95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471DF-B51B-4D49-ADA2-22DEAE33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6E4C7-8FC2-E148-9CCC-2C230A7B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9D30-F39E-9343-8E94-597F70F8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8F99-9E58-7446-8420-EF5FB1BF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3AFF6-1758-2443-BA40-218C7A9C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55B91-C9B5-FC40-87CF-1FE20AB2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4DCC9-FB0C-FF48-AE1D-818910E2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41621-F6B0-5549-9230-9A2E8658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39FF7-51D9-7F46-98FA-212B2D42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8A33-37B5-D541-9528-DB53F990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DA06-2733-4342-89BA-71ABECA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D39A-1113-7340-AEA2-F1DD8535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A795-9842-494A-8F2F-FF40E6EC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FD552-7B3E-3749-BAF7-2790824D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ABD54-1120-374E-861D-3087EF4F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BAFC1-C706-C847-ADD4-C2BBDDE9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59DC-24E4-7C4A-B553-E5E093F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929CC-8E94-8D49-97B6-A39E154D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56C8C-9175-CE40-8EFF-CCC62F5F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FF3DD-A6E2-6344-9633-537E90CA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ED1E-C2E0-A544-AF76-B5CFABAAA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F773B-8159-2541-956B-51CDAAF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0BF59-82E1-994A-9C5E-123E6418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2A0B-86DB-7E4F-88C8-4189D7E2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F752D9-0D1A-2548-A007-C2DBADC2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7A9F9-A6E7-DE4C-8B40-005AD869C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AF876-B4C2-9345-A828-03B52683E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8419ED1E-C2E0-A544-AF76-B5CFABAAAB3C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154A-5DE7-6F4B-8E91-D174CF761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C5E4A-6FB1-DC40-9CCD-B749CE59C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A942A0B-86DB-7E4F-88C8-4189D7E2E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9C3DC3-9B9F-571E-76A1-39A706C62574}"/>
              </a:ext>
            </a:extLst>
          </p:cNvPr>
          <p:cNvSpPr txBox="1">
            <a:spLocks/>
          </p:cNvSpPr>
          <p:nvPr/>
        </p:nvSpPr>
        <p:spPr>
          <a:xfrm>
            <a:off x="1877965" y="55683"/>
            <a:ext cx="7224109" cy="650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Assessing and Modeling the Compound Hazard of Freezing Rain and Wind Gusts</a:t>
            </a:r>
          </a:p>
        </p:txBody>
      </p:sp>
      <p:cxnSp>
        <p:nvCxnSpPr>
          <p:cNvPr id="4" name="直接连接符 12">
            <a:extLst>
              <a:ext uri="{FF2B5EF4-FFF2-40B4-BE49-F238E27FC236}">
                <a16:creationId xmlns:a16="http://schemas.microsoft.com/office/drawing/2014/main" id="{2A6FCC82-C28B-067A-56BA-57469B7E1E62}"/>
              </a:ext>
            </a:extLst>
          </p:cNvPr>
          <p:cNvCxnSpPr>
            <a:cxnSpLocks/>
          </p:cNvCxnSpPr>
          <p:nvPr/>
        </p:nvCxnSpPr>
        <p:spPr>
          <a:xfrm>
            <a:off x="511969" y="1096031"/>
            <a:ext cx="11179971" cy="0"/>
          </a:xfrm>
          <a:prstGeom prst="line">
            <a:avLst/>
          </a:prstGeom>
          <a:ln w="28575">
            <a:solidFill>
              <a:srgbClr val="B31B1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ornell University - Wikipedia">
            <a:extLst>
              <a:ext uri="{FF2B5EF4-FFF2-40B4-BE49-F238E27FC236}">
                <a16:creationId xmlns:a16="http://schemas.microsoft.com/office/drawing/2014/main" id="{69959446-424E-B5AC-A32A-26A0F27F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0" y="156983"/>
            <a:ext cx="808831" cy="8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4A016A-6014-6AF9-D609-12AC726319C5}"/>
              </a:ext>
            </a:extLst>
          </p:cNvPr>
          <p:cNvSpPr txBox="1"/>
          <p:nvPr/>
        </p:nvSpPr>
        <p:spPr>
          <a:xfrm>
            <a:off x="1877965" y="725010"/>
            <a:ext cx="809794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/>
              <a:t>Jacob Coburn</a:t>
            </a:r>
            <a:r>
              <a:rPr lang="en-US" sz="1867" baseline="30000" dirty="0"/>
              <a:t>1</a:t>
            </a:r>
            <a:r>
              <a:rPr lang="en-US" sz="1867" dirty="0"/>
              <a:t>, Rebecca Barthelmie</a:t>
            </a:r>
            <a:r>
              <a:rPr lang="en-US" sz="1867" baseline="30000" dirty="0"/>
              <a:t>1</a:t>
            </a:r>
            <a:r>
              <a:rPr lang="en-US" sz="1867" dirty="0"/>
              <a:t>, and Sara C. Pryor</a:t>
            </a:r>
            <a:r>
              <a:rPr lang="en-US" sz="1867" baseline="30000" dirty="0"/>
              <a:t>1</a:t>
            </a:r>
            <a:r>
              <a:rPr lang="en-US" sz="1867" dirty="0"/>
              <a:t>, 1. Cornell University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74C00A2-CF61-9DC0-80FC-A57FC1ED8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9" y="276152"/>
            <a:ext cx="2633713" cy="495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20889A-6BAF-2EA0-A5AE-6C70E51A09B1}"/>
              </a:ext>
            </a:extLst>
          </p:cNvPr>
          <p:cNvSpPr txBox="1"/>
          <p:nvPr/>
        </p:nvSpPr>
        <p:spPr>
          <a:xfrm>
            <a:off x="511969" y="1434723"/>
            <a:ext cx="61029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ptos" panose="020B0004020202020204" pitchFamily="34" charset="0"/>
              </a:rPr>
              <a:t>Storyline Overview</a:t>
            </a:r>
            <a:endParaRPr lang="en-US" dirty="0">
              <a:latin typeface="Aptos" panose="020B0004020202020204" pitchFamily="34" charset="0"/>
            </a:endParaRPr>
          </a:p>
          <a:p>
            <a:pPr algn="just"/>
            <a:r>
              <a:rPr lang="en-US" dirty="0">
                <a:latin typeface="Aptos" panose="020B0004020202020204" pitchFamily="34" charset="0"/>
              </a:rPr>
              <a:t>C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o-occurrence of freezing rain, ice accumulation + wind gusts (FZG) = significant hazard but quantification challenged by lack of ice accumulation measurements. </a:t>
            </a:r>
            <a:endParaRPr lang="en-US" dirty="0">
              <a:latin typeface="Aptos" panose="020B0004020202020204" pitchFamily="34" charset="0"/>
            </a:endParaRPr>
          </a:p>
          <a:p>
            <a:pPr algn="just"/>
            <a:r>
              <a:rPr lang="en-US" b="1" dirty="0">
                <a:latin typeface="Aptos" panose="020B0004020202020204" pitchFamily="34" charset="0"/>
              </a:rPr>
              <a:t>Methodology</a:t>
            </a:r>
          </a:p>
          <a:p>
            <a:pPr algn="just"/>
            <a:r>
              <a:rPr lang="en-US" dirty="0">
                <a:latin typeface="Aptos" panose="020B0004020202020204" pitchFamily="34" charset="0"/>
              </a:rPr>
              <a:t>Ice accumulation modeled at 883 ASOS stations (2005-2022). 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Geospatial atlas of Sperry–</a:t>
            </a:r>
            <a:r>
              <a:rPr lang="en-US" sz="1800" b="0" i="0" u="none" strike="noStrike" baseline="0" dirty="0" err="1">
                <a:latin typeface="Aptos" panose="020B0004020202020204" pitchFamily="34" charset="0"/>
              </a:rPr>
              <a:t>Piltz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 Ice Accumulation Index (SPIA) &amp; 50 </a:t>
            </a:r>
            <a:r>
              <a:rPr lang="en-US" sz="1800" b="0" i="0" u="none" strike="noStrike" baseline="0" dirty="0" err="1">
                <a:latin typeface="Aptos" panose="020B0004020202020204" pitchFamily="34" charset="0"/>
              </a:rPr>
              <a:t>yr</a:t>
            </a:r>
            <a:r>
              <a:rPr lang="en-US" sz="1800" b="0" i="0" u="none" strike="noStrike" baseline="0" dirty="0">
                <a:latin typeface="Aptos" panose="020B0004020202020204" pitchFamily="34" charset="0"/>
              </a:rPr>
              <a:t> return period event intensities produced.</a:t>
            </a:r>
            <a:endParaRPr lang="en-US" dirty="0">
              <a:latin typeface="Aptos" panose="020B0004020202020204" pitchFamily="34" charset="0"/>
            </a:endParaRPr>
          </a:p>
          <a:p>
            <a:pPr algn="just"/>
            <a:r>
              <a:rPr lang="en-US" b="1" dirty="0">
                <a:latin typeface="Aptos" panose="020B0004020202020204" pitchFamily="34" charset="0"/>
              </a:rPr>
              <a:t>Insights Gained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1-3 FZG events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yr</a:t>
            </a:r>
            <a:r>
              <a:rPr lang="en-US" baseline="30000" dirty="0">
                <a:solidFill>
                  <a:srgbClr val="000000"/>
                </a:solidFill>
                <a:latin typeface="Aptos" panose="020B0004020202020204" pitchFamily="34" charset="0"/>
              </a:rPr>
              <a:t>-1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 occur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in an arc from Texas over the Midwest into the Northeast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50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yr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Return Period values with maximum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ice thickness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of 3–5 cm and wind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gusts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30 ms</a:t>
            </a:r>
            <a:r>
              <a:rPr lang="en-US" sz="1800" b="0" i="1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rPr>
              <a:t>−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 (i.e. SPIA = 5) over much of eastern USA</a:t>
            </a:r>
            <a:endParaRPr lang="en-US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Storylines of FZG identified.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Met context: 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long frontal boundaries of transient midlatitude cyclones or amplification of Rossby waves and associated cold air outbreaks</a:t>
            </a:r>
            <a:endParaRPr lang="en-US" dirty="0">
              <a:latin typeface="Aptos" panose="020B00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9C797C-4457-688B-78F6-8EFDED8DA098}"/>
              </a:ext>
            </a:extLst>
          </p:cNvPr>
          <p:cNvGrpSpPr/>
          <p:nvPr/>
        </p:nvGrpSpPr>
        <p:grpSpPr>
          <a:xfrm>
            <a:off x="6700154" y="1234883"/>
            <a:ext cx="5544207" cy="5438439"/>
            <a:chOff x="6579475" y="955648"/>
            <a:chExt cx="5544207" cy="5438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89637-A7A7-D918-3B90-2109C4FFB13B}"/>
                </a:ext>
              </a:extLst>
            </p:cNvPr>
            <p:cNvSpPr txBox="1"/>
            <p:nvPr/>
          </p:nvSpPr>
          <p:spPr>
            <a:xfrm>
              <a:off x="6579475" y="5801317"/>
              <a:ext cx="5431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Workflow and 50-yr RP SPIA by County Warning Area. </a:t>
              </a:r>
            </a:p>
          </p:txBody>
        </p:sp>
        <p:pic>
          <p:nvPicPr>
            <p:cNvPr id="8" name="Picture 7" descr="A group of maps with different colors&#10;&#10;Description automatically generated">
              <a:extLst>
                <a:ext uri="{FF2B5EF4-FFF2-40B4-BE49-F238E27FC236}">
                  <a16:creationId xmlns:a16="http://schemas.microsoft.com/office/drawing/2014/main" id="{8F93C1D9-2A3F-E03B-E7A4-BE2B49F4E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" t="1136" r="46348" b="59273"/>
            <a:stretch/>
          </p:blipFill>
          <p:spPr>
            <a:xfrm>
              <a:off x="6685755" y="955648"/>
              <a:ext cx="4850139" cy="2496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0A9B9E-A964-3BA6-A8F7-7C22F42E2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00"/>
            <a:stretch/>
          </p:blipFill>
          <p:spPr bwMode="auto">
            <a:xfrm>
              <a:off x="7329654" y="3495525"/>
              <a:ext cx="3874576" cy="2320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74E981-169F-F183-AC73-4AB69D0DCA39}"/>
                </a:ext>
              </a:extLst>
            </p:cNvPr>
            <p:cNvSpPr txBox="1"/>
            <p:nvPr/>
          </p:nvSpPr>
          <p:spPr>
            <a:xfrm>
              <a:off x="6579475" y="6086310"/>
              <a:ext cx="55442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ptos" panose="020B0004020202020204" pitchFamily="34" charset="0"/>
                </a:rPr>
                <a:t>From: </a:t>
              </a:r>
              <a:r>
                <a:rPr lang="fr-FR" sz="1400" b="0" i="0" u="none" strike="noStrike" baseline="0" dirty="0" err="1">
                  <a:latin typeface="Aptos" panose="020B0004020202020204" pitchFamily="34" charset="0"/>
                </a:rPr>
                <a:t>Coburn</a:t>
              </a:r>
              <a:r>
                <a:rPr lang="fr-FR" sz="1400" b="0" i="0" u="none" strike="noStrike" baseline="0" dirty="0">
                  <a:latin typeface="Aptos" panose="020B0004020202020204" pitchFamily="34" charset="0"/>
                </a:rPr>
                <a:t>, </a:t>
              </a:r>
              <a:r>
                <a:rPr lang="fr-FR" sz="1400" b="0" i="0" u="none" strike="noStrike" baseline="0" dirty="0" err="1">
                  <a:latin typeface="Aptos" panose="020B0004020202020204" pitchFamily="34" charset="0"/>
                </a:rPr>
                <a:t>Barthelmie</a:t>
              </a:r>
              <a:r>
                <a:rPr lang="fr-FR" sz="1400" b="0" i="0" u="none" strike="noStrike" baseline="0" dirty="0">
                  <a:latin typeface="Aptos" panose="020B0004020202020204" pitchFamily="34" charset="0"/>
                </a:rPr>
                <a:t> &amp; </a:t>
              </a:r>
              <a:r>
                <a:rPr lang="fr-FR" sz="1400" b="0" i="0" u="none" strike="noStrike" baseline="0" dirty="0" err="1">
                  <a:latin typeface="Aptos" panose="020B0004020202020204" pitchFamily="34" charset="0"/>
                </a:rPr>
                <a:t>Pryor</a:t>
              </a:r>
              <a:r>
                <a:rPr lang="fr-FR" sz="1400" b="0" i="0" u="none" strike="noStrike" baseline="0" dirty="0">
                  <a:latin typeface="Aptos" panose="020B0004020202020204" pitchFamily="34" charset="0"/>
                </a:rPr>
                <a:t> 2024 Environ. </a:t>
              </a:r>
              <a:r>
                <a:rPr lang="fr-FR" sz="1400" b="0" i="0" u="none" strike="noStrike" baseline="0" dirty="0" err="1">
                  <a:latin typeface="Aptos" panose="020B0004020202020204" pitchFamily="34" charset="0"/>
                </a:rPr>
                <a:t>Res</a:t>
              </a:r>
              <a:r>
                <a:rPr lang="fr-FR" sz="1400" b="0" i="0" u="none" strike="noStrike" baseline="0" dirty="0">
                  <a:latin typeface="Aptos" panose="020B0004020202020204" pitchFamily="34" charset="0"/>
                </a:rPr>
                <a:t>. </a:t>
              </a:r>
              <a:r>
                <a:rPr lang="fr-FR" sz="1400" b="0" i="0" u="none" strike="noStrike" baseline="0" dirty="0" err="1">
                  <a:latin typeface="Aptos" panose="020B0004020202020204" pitchFamily="34" charset="0"/>
                </a:rPr>
                <a:t>Lett</a:t>
              </a:r>
              <a:r>
                <a:rPr lang="fr-FR" sz="1400" b="0" i="0" u="none" strike="noStrike" baseline="0" dirty="0">
                  <a:latin typeface="Aptos" panose="020B0004020202020204" pitchFamily="34" charset="0"/>
                </a:rPr>
                <a:t>. 19 044016</a:t>
              </a:r>
              <a:endParaRPr lang="en-US" sz="140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191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 Ullrich</dc:creator>
  <cp:lastModifiedBy>Xin Zhou</cp:lastModifiedBy>
  <cp:revision>166</cp:revision>
  <dcterms:created xsi:type="dcterms:W3CDTF">2020-03-04T20:52:25Z</dcterms:created>
  <dcterms:modified xsi:type="dcterms:W3CDTF">2024-08-07T00:20:00Z</dcterms:modified>
</cp:coreProperties>
</file>