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5"/>
  </p:notesMasterIdLst>
  <p:sldIdLst>
    <p:sldId id="320" r:id="rId2"/>
    <p:sldId id="285" r:id="rId3"/>
    <p:sldId id="295" r:id="rId4"/>
    <p:sldId id="289" r:id="rId5"/>
    <p:sldId id="297" r:id="rId6"/>
    <p:sldId id="338" r:id="rId7"/>
    <p:sldId id="358" r:id="rId8"/>
    <p:sldId id="302" r:id="rId9"/>
    <p:sldId id="322" r:id="rId10"/>
    <p:sldId id="314" r:id="rId11"/>
    <p:sldId id="355" r:id="rId12"/>
    <p:sldId id="326" r:id="rId13"/>
    <p:sldId id="357" r:id="rId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39FF"/>
    <a:srgbClr val="0839FF"/>
    <a:srgbClr val="0933E9"/>
    <a:srgbClr val="00F8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960"/>
    <p:restoredTop sz="94796"/>
  </p:normalViewPr>
  <p:slideViewPr>
    <p:cSldViewPr snapToGrid="0" snapToObjects="1">
      <p:cViewPr>
        <p:scale>
          <a:sx n="103" d="100"/>
          <a:sy n="103" d="100"/>
        </p:scale>
        <p:origin x="1496" y="11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notesMaster" Target="notesMasters/notesMaster1.xml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71505-04E0-2542-A7F9-98D83B0DDACA}" type="datetimeFigureOut">
              <a:rPr lang="en-US" smtClean="0"/>
              <a:t>2/9/18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180E74-4CF7-CD48-A699-0EB8261F45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907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80E74-4CF7-CD48-A699-0EB8261F451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2388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180E74-4CF7-CD48-A699-0EB8261F451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670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6AD-E01D-5841-9967-3876673C7FF1}" type="datetimeFigureOut">
              <a:rPr lang="en-US" smtClean="0"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E7BE-C4DB-F04D-B04B-081D616D2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6AD-E01D-5841-9967-3876673C7FF1}" type="datetimeFigureOut">
              <a:rPr lang="en-US" smtClean="0"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E7BE-C4DB-F04D-B04B-081D616D2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6AD-E01D-5841-9967-3876673C7FF1}" type="datetimeFigureOut">
              <a:rPr lang="en-US" smtClean="0"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E7BE-C4DB-F04D-B04B-081D616D2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6AD-E01D-5841-9967-3876673C7FF1}" type="datetimeFigureOut">
              <a:rPr lang="en-US" smtClean="0"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E7BE-C4DB-F04D-B04B-081D616D2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6AD-E01D-5841-9967-3876673C7FF1}" type="datetimeFigureOut">
              <a:rPr lang="en-US" smtClean="0"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E7BE-C4DB-F04D-B04B-081D616D2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6AD-E01D-5841-9967-3876673C7FF1}" type="datetimeFigureOut">
              <a:rPr lang="en-US" smtClean="0"/>
              <a:t>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E7BE-C4DB-F04D-B04B-081D616D2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6AD-E01D-5841-9967-3876673C7FF1}" type="datetimeFigureOut">
              <a:rPr lang="en-US" smtClean="0"/>
              <a:t>2/9/18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E7BE-C4DB-F04D-B04B-081D616D2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6AD-E01D-5841-9967-3876673C7FF1}" type="datetimeFigureOut">
              <a:rPr lang="en-US" smtClean="0"/>
              <a:t>2/9/18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E7BE-C4DB-F04D-B04B-081D616D2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6AD-E01D-5841-9967-3876673C7FF1}" type="datetimeFigureOut">
              <a:rPr lang="en-US" smtClean="0"/>
              <a:t>2/9/18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E7BE-C4DB-F04D-B04B-081D616D2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6AD-E01D-5841-9967-3876673C7FF1}" type="datetimeFigureOut">
              <a:rPr lang="en-US" smtClean="0"/>
              <a:t>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E7BE-C4DB-F04D-B04B-081D616D2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436AD-E01D-5841-9967-3876673C7FF1}" type="datetimeFigureOut">
              <a:rPr lang="en-US" smtClean="0"/>
              <a:t>2/9/18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F2E7BE-C4DB-F04D-B04B-081D616D20A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C436AD-E01D-5841-9967-3876673C7FF1}" type="datetimeFigureOut">
              <a:rPr lang="en-US" smtClean="0"/>
              <a:t>2/9/18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F2E7BE-C4DB-F04D-B04B-081D616D20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30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4" Type="http://schemas.openxmlformats.org/officeDocument/2006/relationships/image" Target="../media/image3.jpg"/><Relationship Id="rId5" Type="http://schemas.openxmlformats.org/officeDocument/2006/relationships/image" Target="../media/image4.jp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emf"/><Relationship Id="rId3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Relationship Id="rId3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emf"/><Relationship Id="rId3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1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Relationship Id="rId3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8933935" cy="7222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000" b="1" dirty="0" smtClean="0">
              <a:effectLst/>
              <a:latin typeface="Cambria" charset="0"/>
              <a:ea typeface="ＭＳ 明朝" charset="-128"/>
              <a:cs typeface="Times New Roman" charset="0"/>
            </a:endParaRPr>
          </a:p>
          <a:p>
            <a:pPr algn="ctr"/>
            <a:r>
              <a:rPr lang="en-US" sz="3200" b="1" dirty="0" smtClean="0">
                <a:effectLst/>
                <a:latin typeface="Cambria" charset="0"/>
                <a:ea typeface="ＭＳ 明朝" charset="-128"/>
                <a:cs typeface="Times New Roman" charset="0"/>
              </a:rPr>
              <a:t>Can the salt-advection feedback be detected in decadal AMOC variability?  </a:t>
            </a:r>
            <a:endParaRPr lang="en-US" sz="3200" dirty="0" smtClean="0">
              <a:effectLst/>
              <a:latin typeface="Cambria" charset="0"/>
              <a:ea typeface="ＭＳ 明朝" charset="-128"/>
              <a:cs typeface="Times New Roman" charset="0"/>
            </a:endParaRPr>
          </a:p>
          <a:p>
            <a:pPr algn="ctr"/>
            <a:endParaRPr lang="en-US" baseline="30000" dirty="0">
              <a:solidFill>
                <a:srgbClr val="0933E9"/>
              </a:solidFill>
              <a:latin typeface="Cambria" charset="0"/>
              <a:ea typeface="ＭＳ 明朝" charset="-128"/>
              <a:cs typeface="Times New Roman" charset="0"/>
            </a:endParaRPr>
          </a:p>
          <a:p>
            <a:pPr algn="ctr"/>
            <a:r>
              <a:rPr lang="en-US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mbria" charset="0"/>
                <a:ea typeface="ＭＳ 明朝" charset="-128"/>
                <a:cs typeface="Times New Roman" charset="0"/>
              </a:rPr>
              <a:t>1,2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mbria" charset="0"/>
                <a:ea typeface="ＭＳ 明朝" charset="-128"/>
                <a:cs typeface="Times New Roman" charset="0"/>
              </a:rPr>
              <a:t>Wei Cheng, </a:t>
            </a:r>
            <a:r>
              <a:rPr lang="en-US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mbria" charset="0"/>
                <a:ea typeface="ＭＳ 明朝" charset="-128"/>
                <a:cs typeface="Times New Roman" charset="0"/>
              </a:rPr>
              <a:t>3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mbria" charset="0"/>
                <a:ea typeface="ＭＳ 明朝" charset="-128"/>
                <a:cs typeface="Times New Roman" charset="0"/>
              </a:rPr>
              <a:t>Wilbert Weijer, </a:t>
            </a:r>
            <a:r>
              <a:rPr lang="en-US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mbria" charset="0"/>
                <a:ea typeface="ＭＳ 明朝" charset="-128"/>
                <a:cs typeface="Times New Roman" charset="0"/>
              </a:rPr>
              <a:t>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mbria" charset="0"/>
                <a:ea typeface="ＭＳ 明朝" charset="-128"/>
                <a:cs typeface="Times New Roman" charset="0"/>
              </a:rPr>
              <a:t>Who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charset="0"/>
                <a:ea typeface="ＭＳ 明朝" charset="-128"/>
                <a:cs typeface="Times New Roman" charset="0"/>
              </a:rPr>
              <a:t>K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mbria" charset="0"/>
                <a:ea typeface="ＭＳ 明朝" charset="-128"/>
                <a:cs typeface="Times New Roman" charset="0"/>
              </a:rPr>
              <a:t>im, </a:t>
            </a:r>
            <a:r>
              <a:rPr lang="en-US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mbria" charset="0"/>
                <a:ea typeface="ＭＳ 明朝" charset="-128"/>
                <a:cs typeface="Times New Roman" charset="0"/>
              </a:rPr>
              <a:t>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Cambria" charset="0"/>
                <a:ea typeface="ＭＳ 明朝" charset="-128"/>
                <a:cs typeface="Times New Roman" charset="0"/>
              </a:rPr>
              <a:t>Gokhan Danabasoglu, </a:t>
            </a:r>
            <a:r>
              <a:rPr lang="en-US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charset="0"/>
                <a:ea typeface="ＭＳ 明朝" charset="-128"/>
                <a:cs typeface="Times New Roman" charset="0"/>
              </a:rPr>
              <a:t>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charset="0"/>
                <a:ea typeface="ＭＳ 明朝" charset="-128"/>
                <a:cs typeface="Times New Roman" charset="0"/>
              </a:rPr>
              <a:t>Steve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charset="0"/>
                <a:ea typeface="ＭＳ 明朝" charset="-128"/>
                <a:cs typeface="Times New Roman" charset="0"/>
              </a:rPr>
              <a:t>Yeager, </a:t>
            </a:r>
            <a:endParaRPr lang="en-US" b="1" dirty="0" smtClean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Cambria" charset="0"/>
              <a:ea typeface="ＭＳ 明朝" charset="-128"/>
              <a:cs typeface="Times New Roman" charset="0"/>
            </a:endParaRPr>
          </a:p>
          <a:p>
            <a:pPr algn="ctr"/>
            <a:r>
              <a:rPr lang="en-US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charset="0"/>
                <a:ea typeface="ＭＳ 明朝" charset="-128"/>
                <a:cs typeface="Times New Roman" charset="0"/>
              </a:rPr>
              <a:t>4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charset="0"/>
                <a:ea typeface="ＭＳ 明朝" charset="-128"/>
                <a:cs typeface="Times New Roman" charset="0"/>
              </a:rPr>
              <a:t>Peter Gent, </a:t>
            </a:r>
            <a:r>
              <a:rPr lang="en-US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charset="0"/>
                <a:ea typeface="ＭＳ 明朝" charset="-128"/>
                <a:cs typeface="Times New Roman" charset="0"/>
              </a:rPr>
              <a:t>1,2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charset="0"/>
                <a:ea typeface="ＭＳ 明朝" charset="-128"/>
                <a:cs typeface="Times New Roman" charset="0"/>
              </a:rPr>
              <a:t>Dongxiao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charset="0"/>
                <a:ea typeface="ＭＳ 明朝" charset="-128"/>
                <a:cs typeface="Times New Roman" charset="0"/>
              </a:rPr>
              <a:t>Zhang, </a:t>
            </a:r>
            <a:r>
              <a:rPr lang="en-US" b="1" baseline="30000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charset="0"/>
                <a:ea typeface="ＭＳ 明朝" charset="-128"/>
                <a:cs typeface="Times New Roman" charset="0"/>
              </a:rPr>
              <a:t>5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mbria" charset="0"/>
                <a:ea typeface="ＭＳ 明朝" charset="-128"/>
                <a:cs typeface="Times New Roman" charset="0"/>
              </a:rPr>
              <a:t>John 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charset="0"/>
                <a:ea typeface="ＭＳ 明朝" charset="-128"/>
                <a:cs typeface="Times New Roman" charset="0"/>
              </a:rPr>
              <a:t>Chiang, </a:t>
            </a:r>
            <a:r>
              <a:rPr lang="en-US" b="1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charset="0"/>
                <a:ea typeface="ＭＳ 明朝" charset="-128"/>
                <a:cs typeface="Times New Roman" charset="0"/>
              </a:rPr>
              <a:t>3</a:t>
            </a:r>
            <a:r>
              <a:rPr lang="en-US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Cambria" charset="0"/>
                <a:ea typeface="ＭＳ 明朝" charset="-128"/>
                <a:cs typeface="Times New Roman" charset="0"/>
              </a:rPr>
              <a:t>Jiaxu Zhang </a:t>
            </a:r>
          </a:p>
          <a:p>
            <a:pPr algn="ctr"/>
            <a:endParaRPr lang="en-US" b="1" dirty="0" smtClean="0">
              <a:solidFill>
                <a:srgbClr val="0933E9"/>
              </a:solidFill>
              <a:effectLst/>
              <a:latin typeface="Cambria" charset="0"/>
              <a:ea typeface="ＭＳ 明朝" charset="-128"/>
              <a:cs typeface="Times New Roman" charset="0"/>
            </a:endParaRPr>
          </a:p>
          <a:p>
            <a:pPr algn="ctr"/>
            <a:endParaRPr lang="en-US" b="1" baseline="30000" dirty="0" smtClean="0">
              <a:solidFill>
                <a:srgbClr val="0070C0"/>
              </a:solidFill>
              <a:effectLst/>
              <a:latin typeface="Cambria" charset="0"/>
              <a:ea typeface="ＭＳ 明朝" charset="-128"/>
              <a:cs typeface="Times New Roman" charset="0"/>
            </a:endParaRPr>
          </a:p>
          <a:p>
            <a:pPr algn="ctr"/>
            <a:endParaRPr lang="en-US" b="1" baseline="30000" dirty="0">
              <a:solidFill>
                <a:srgbClr val="0070C0"/>
              </a:solidFill>
              <a:latin typeface="Cambria" charset="0"/>
              <a:ea typeface="ＭＳ 明朝" charset="-128"/>
              <a:cs typeface="Times New Roman" charset="0"/>
            </a:endParaRPr>
          </a:p>
          <a:p>
            <a:pPr algn="ctr"/>
            <a:endParaRPr lang="en-US" b="1" baseline="30000" dirty="0" smtClean="0">
              <a:solidFill>
                <a:srgbClr val="0070C0"/>
              </a:solidFill>
              <a:effectLst/>
              <a:latin typeface="Cambria" charset="0"/>
              <a:ea typeface="ＭＳ 明朝" charset="-128"/>
              <a:cs typeface="Times New Roman" charset="0"/>
            </a:endParaRPr>
          </a:p>
          <a:p>
            <a:pPr algn="ctr"/>
            <a:endParaRPr lang="en-US" b="1" baseline="30000" dirty="0">
              <a:solidFill>
                <a:srgbClr val="0070C0"/>
              </a:solidFill>
              <a:latin typeface="Cambria" charset="0"/>
              <a:ea typeface="ＭＳ 明朝" charset="-128"/>
              <a:cs typeface="Times New Roman" charset="0"/>
            </a:endParaRPr>
          </a:p>
          <a:p>
            <a:pPr algn="ctr"/>
            <a:endParaRPr lang="en-US" sz="1400" b="1" baseline="30000" dirty="0" smtClean="0">
              <a:solidFill>
                <a:srgbClr val="0070C0"/>
              </a:solidFill>
              <a:effectLst/>
              <a:latin typeface="Cambria" charset="0"/>
              <a:ea typeface="ＭＳ 明朝" charset="-128"/>
              <a:cs typeface="Times New Roman" charset="0"/>
            </a:endParaRPr>
          </a:p>
          <a:p>
            <a:pPr algn="ctr"/>
            <a:r>
              <a:rPr lang="en-US" sz="1400" b="1" baseline="30000" dirty="0" smtClean="0">
                <a:solidFill>
                  <a:srgbClr val="0070C0"/>
                </a:solidFill>
                <a:effectLst/>
                <a:latin typeface="Cambria" charset="0"/>
                <a:ea typeface="ＭＳ 明朝" charset="-128"/>
                <a:cs typeface="Times New Roman" charset="0"/>
              </a:rPr>
              <a:t>1</a:t>
            </a:r>
            <a:r>
              <a:rPr lang="en-US" sz="1400" b="1" dirty="0" smtClean="0">
                <a:solidFill>
                  <a:srgbClr val="0070C0"/>
                </a:solidFill>
                <a:effectLst/>
                <a:latin typeface="Cambria" charset="0"/>
                <a:ea typeface="ＭＳ 明朝" charset="-128"/>
                <a:cs typeface="Times New Roman" charset="0"/>
              </a:rPr>
              <a:t> Univ. of Washington/JISAO, </a:t>
            </a:r>
            <a:r>
              <a:rPr lang="en-US" sz="1400" b="1" baseline="30000" dirty="0" smtClean="0">
                <a:solidFill>
                  <a:srgbClr val="0070C0"/>
                </a:solidFill>
                <a:effectLst/>
                <a:latin typeface="Cambria" charset="0"/>
                <a:ea typeface="ＭＳ 明朝" charset="-128"/>
                <a:cs typeface="Times New Roman" charset="0"/>
              </a:rPr>
              <a:t>2</a:t>
            </a:r>
            <a:r>
              <a:rPr lang="en-US" sz="1400" b="1" dirty="0" smtClean="0">
                <a:solidFill>
                  <a:srgbClr val="0070C0"/>
                </a:solidFill>
                <a:effectLst/>
                <a:latin typeface="Cambria" charset="0"/>
                <a:ea typeface="ＭＳ 明朝" charset="-128"/>
                <a:cs typeface="Times New Roman" charset="0"/>
              </a:rPr>
              <a:t> NOAA/Pacific Marine Environmental Laboratory</a:t>
            </a:r>
          </a:p>
          <a:p>
            <a:pPr algn="ctr"/>
            <a:r>
              <a:rPr lang="en-US" sz="1400" b="1" baseline="30000" dirty="0" smtClean="0">
                <a:solidFill>
                  <a:srgbClr val="0070C0"/>
                </a:solidFill>
                <a:latin typeface="Cambria" charset="0"/>
                <a:ea typeface="ＭＳ 明朝" charset="-128"/>
                <a:cs typeface="Times New Roman" charset="0"/>
              </a:rPr>
              <a:t>3</a:t>
            </a:r>
            <a:r>
              <a:rPr lang="en-US" sz="1400" b="1" dirty="0" smtClean="0">
                <a:solidFill>
                  <a:srgbClr val="0070C0"/>
                </a:solidFill>
                <a:latin typeface="Cambria" charset="0"/>
                <a:ea typeface="ＭＳ 明朝" charset="-128"/>
                <a:cs typeface="Times New Roman" charset="0"/>
              </a:rPr>
              <a:t> Los Alamos National Laboratory</a:t>
            </a:r>
          </a:p>
          <a:p>
            <a:pPr algn="ctr"/>
            <a:r>
              <a:rPr lang="en-US" sz="1400" b="1" baseline="30000" dirty="0" smtClean="0">
                <a:solidFill>
                  <a:srgbClr val="0070C0"/>
                </a:solidFill>
                <a:latin typeface="Cambria" charset="0"/>
                <a:ea typeface="ＭＳ 明朝" charset="-128"/>
                <a:cs typeface="Times New Roman" charset="0"/>
              </a:rPr>
              <a:t>4</a:t>
            </a:r>
            <a:r>
              <a:rPr lang="en-US" sz="1400" b="1" dirty="0" smtClean="0">
                <a:solidFill>
                  <a:srgbClr val="0070C0"/>
                </a:solidFill>
                <a:effectLst/>
                <a:latin typeface="Cambria" charset="0"/>
                <a:ea typeface="ＭＳ 明朝" charset="-128"/>
                <a:cs typeface="Times New Roman" charset="0"/>
              </a:rPr>
              <a:t> National Center for Atmospheric Research</a:t>
            </a:r>
          </a:p>
          <a:p>
            <a:pPr algn="ctr"/>
            <a:r>
              <a:rPr lang="en-US" sz="1400" b="1" baseline="30000" dirty="0" smtClean="0">
                <a:solidFill>
                  <a:srgbClr val="0070C0"/>
                </a:solidFill>
                <a:effectLst/>
                <a:latin typeface="Cambria" charset="0"/>
                <a:ea typeface="ＭＳ 明朝" charset="-128"/>
                <a:cs typeface="Times New Roman" charset="0"/>
              </a:rPr>
              <a:t>5</a:t>
            </a:r>
            <a:r>
              <a:rPr lang="en-US" sz="1400" b="1" dirty="0" smtClean="0">
                <a:solidFill>
                  <a:srgbClr val="0070C0"/>
                </a:solidFill>
                <a:effectLst/>
                <a:latin typeface="Cambria" charset="0"/>
                <a:ea typeface="ＭＳ 明朝" charset="-128"/>
                <a:cs typeface="Times New Roman" charset="0"/>
              </a:rPr>
              <a:t> University of California Berkeley</a:t>
            </a:r>
          </a:p>
          <a:p>
            <a:pPr algn="ctr"/>
            <a:endParaRPr lang="en-US" sz="1600" b="1" i="1" dirty="0" smtClean="0">
              <a:latin typeface="Cambria" charset="0"/>
              <a:ea typeface="ＭＳ 明朝" charset="-128"/>
              <a:cs typeface="Times New Roman" charset="0"/>
            </a:endParaRPr>
          </a:p>
          <a:p>
            <a:pPr algn="ctr"/>
            <a:endParaRPr lang="en-US" sz="1600" b="1" i="1" dirty="0" smtClean="0">
              <a:latin typeface="Cambria" charset="0"/>
              <a:ea typeface="ＭＳ 明朝" charset="-128"/>
              <a:cs typeface="Times New Roman" charset="0"/>
            </a:endParaRPr>
          </a:p>
          <a:p>
            <a:pPr algn="ctr"/>
            <a:r>
              <a:rPr lang="en-US" sz="2000" b="1" i="1" dirty="0" smtClean="0">
                <a:solidFill>
                  <a:schemeClr val="accent6">
                    <a:lumMod val="50000"/>
                  </a:schemeClr>
                </a:solidFill>
                <a:latin typeface="Cambria" charset="0"/>
                <a:ea typeface="ＭＳ 明朝" charset="-128"/>
                <a:cs typeface="Times New Roman" charset="0"/>
              </a:rPr>
              <a:t>funding from NOAA CVP and DOE RGMA programs</a:t>
            </a:r>
          </a:p>
          <a:p>
            <a:pPr algn="ctr"/>
            <a:endParaRPr lang="en-US" sz="2000" dirty="0" smtClean="0">
              <a:solidFill>
                <a:schemeClr val="accent6">
                  <a:lumMod val="75000"/>
                </a:schemeClr>
              </a:solidFill>
              <a:latin typeface="Cambria" charset="0"/>
              <a:ea typeface="ＭＳ 明朝" charset="-128"/>
              <a:cs typeface="Times New Roman" charset="0"/>
            </a:endParaRPr>
          </a:p>
          <a:p>
            <a:pPr algn="ctr"/>
            <a:endParaRPr lang="en-US" sz="2000" dirty="0">
              <a:solidFill>
                <a:srgbClr val="7030A0"/>
              </a:solidFill>
              <a:latin typeface="Cambria" charset="0"/>
              <a:ea typeface="ＭＳ 明朝" charset="-128"/>
              <a:cs typeface="Times New Roman" charset="0"/>
            </a:endParaRPr>
          </a:p>
          <a:p>
            <a:pPr algn="ctr"/>
            <a:endParaRPr lang="en-US" sz="2000" dirty="0" smtClean="0">
              <a:solidFill>
                <a:srgbClr val="7030A0"/>
              </a:solidFill>
              <a:latin typeface="Cambria" charset="0"/>
              <a:ea typeface="ＭＳ 明朝" charset="-128"/>
              <a:cs typeface="Times New Roman" charset="0"/>
            </a:endParaRPr>
          </a:p>
          <a:p>
            <a:pPr algn="ctr"/>
            <a:endParaRPr lang="en-US" sz="2000" dirty="0" smtClean="0">
              <a:solidFill>
                <a:srgbClr val="7030A0"/>
              </a:solidFill>
              <a:latin typeface="Cambria" charset="0"/>
              <a:ea typeface="ＭＳ 明朝" charset="-128"/>
              <a:cs typeface="Times New Roman" charset="0"/>
            </a:endParaRPr>
          </a:p>
          <a:p>
            <a:pPr algn="ctr"/>
            <a:endParaRPr lang="en-US" sz="1200" dirty="0" smtClean="0">
              <a:solidFill>
                <a:schemeClr val="accent2">
                  <a:lumMod val="50000"/>
                </a:schemeClr>
              </a:solidFill>
              <a:latin typeface="Cambria" charset="0"/>
              <a:ea typeface="ＭＳ 明朝" charset="-128"/>
              <a:cs typeface="Times New Roman" charset="0"/>
            </a:endParaRPr>
          </a:p>
          <a:p>
            <a:pPr algn="ctr"/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latin typeface="Cambria" charset="0"/>
                <a:ea typeface="ＭＳ 明朝" charset="-128"/>
                <a:cs typeface="Times New Roman" charset="0"/>
              </a:rPr>
              <a:t>AGU ocean science meeting, Feb 14, 2018, Portland, OR</a:t>
            </a:r>
          </a:p>
          <a:p>
            <a:pPr algn="ctr"/>
            <a:endParaRPr lang="en-US" b="1" dirty="0">
              <a:solidFill>
                <a:schemeClr val="accent2">
                  <a:lumMod val="50000"/>
                </a:schemeClr>
              </a:solidFill>
              <a:effectLst/>
              <a:latin typeface="Cambria" charset="0"/>
              <a:ea typeface="ＭＳ 明朝" charset="-128"/>
              <a:cs typeface="Times New Roman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28" y="2471179"/>
            <a:ext cx="731520" cy="6965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920" y="2436192"/>
            <a:ext cx="731520" cy="7315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712" y="2436192"/>
            <a:ext cx="1614206" cy="731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407" y="2436192"/>
            <a:ext cx="731520" cy="7315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649" y="2436192"/>
            <a:ext cx="731520" cy="7315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488" y="5020866"/>
            <a:ext cx="1338211" cy="13382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0343" y="5020866"/>
            <a:ext cx="4106947" cy="1329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56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41" y="1933682"/>
            <a:ext cx="0" cy="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1387" y="254082"/>
            <a:ext cx="71099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C000"/>
                </a:solidFill>
              </a:rPr>
              <a:t>However,  north dominates Δ</a:t>
            </a:r>
            <a:r>
              <a:rPr lang="en-US" sz="3200" b="1" dirty="0">
                <a:solidFill>
                  <a:srgbClr val="FFC000"/>
                </a:solidFill>
              </a:rPr>
              <a:t>𝛒</a:t>
            </a:r>
            <a:r>
              <a:rPr lang="en-US" sz="3200" b="1" baseline="-25000" dirty="0" smtClean="0">
                <a:solidFill>
                  <a:srgbClr val="FFC000"/>
                </a:solidFill>
              </a:rPr>
              <a:t>n-s</a:t>
            </a:r>
            <a:endParaRPr lang="en-US" sz="3200" b="1" dirty="0">
              <a:solidFill>
                <a:srgbClr val="FFC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621065"/>
            <a:ext cx="8900632" cy="50066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641300" y="2377952"/>
            <a:ext cx="989985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ESM2M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7641300" y="3883435"/>
            <a:ext cx="104549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CESM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7641301" y="5388918"/>
            <a:ext cx="1045499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dirty="0" smtClean="0"/>
              <a:t>EN4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180062" y="1393003"/>
            <a:ext cx="21439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Red line: S</a:t>
            </a:r>
            <a:r>
              <a:rPr lang="en-US" sz="2400" baseline="-25000" dirty="0" smtClean="0">
                <a:solidFill>
                  <a:srgbClr val="FF0000"/>
                </a:solidFill>
              </a:rPr>
              <a:t>north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7097" y="1390233"/>
            <a:ext cx="21686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Red line: S</a:t>
            </a:r>
            <a:r>
              <a:rPr lang="en-US" sz="2400" baseline="-25000" dirty="0" smtClean="0">
                <a:solidFill>
                  <a:srgbClr val="FF0000"/>
                </a:solidFill>
              </a:rPr>
              <a:t>south</a:t>
            </a:r>
            <a:endParaRPr lang="en-US" sz="2400" baseline="-250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19784" y="875466"/>
            <a:ext cx="2461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Black line: ΔS</a:t>
            </a:r>
            <a:r>
              <a:rPr lang="en-US" sz="2400" baseline="-25000" dirty="0" smtClean="0"/>
              <a:t>n-s</a:t>
            </a:r>
            <a:endParaRPr lang="en-US" sz="2400" baseline="-25000" dirty="0"/>
          </a:p>
        </p:txBody>
      </p:sp>
    </p:spTree>
    <p:extLst>
      <p:ext uri="{BB962C8B-B14F-4D97-AF65-F5344CB8AC3E}">
        <p14:creationId xmlns:p14="http://schemas.microsoft.com/office/powerpoint/2010/main" val="85040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666" y="779242"/>
            <a:ext cx="3600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k</a:t>
            </a:r>
            <a:r>
              <a:rPr lang="en-US" sz="2400" b="1" dirty="0" smtClean="0"/>
              <a:t>ey links of </a:t>
            </a:r>
            <a:r>
              <a:rPr lang="en-US" sz="2400" b="1" smtClean="0"/>
              <a:t>salt-advection </a:t>
            </a:r>
          </a:p>
          <a:p>
            <a:pPr algn="ctr"/>
            <a:r>
              <a:rPr lang="en-US" sz="2400" b="1" dirty="0" smtClean="0"/>
              <a:t>feedback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8" y="2341946"/>
            <a:ext cx="4218117" cy="31221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38921" y="779242"/>
            <a:ext cx="36002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links found in AMOC decadal and longer variability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365" y="2341946"/>
            <a:ext cx="4387835" cy="3168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0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" y="271848"/>
            <a:ext cx="8899122" cy="79406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933E9"/>
                </a:solidFill>
              </a:rPr>
              <a:t>Conclusions</a:t>
            </a:r>
            <a:endParaRPr lang="en-US" sz="2400" b="1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/>
              <a:t>As in other ESMs, salinity bias in GFDL-ESM2M and CESM1 causes a positive bias in Fov(34°S). All layers (thermocline, intermediate, deep water) contribute to this positive bias. </a:t>
            </a:r>
          </a:p>
          <a:p>
            <a:pPr marL="285750" indent="-285750">
              <a:buFont typeface="Arial" charset="0"/>
              <a:buChar char="•"/>
            </a:pPr>
            <a:endParaRPr lang="en-US" sz="2400" b="1" dirty="0"/>
          </a:p>
          <a:p>
            <a:pPr marL="285750" indent="-285750">
              <a:buFont typeface="Arial" charset="0"/>
              <a:buChar char="•"/>
            </a:pPr>
            <a:r>
              <a:rPr lang="en-US" sz="2400" b="1" dirty="0" smtClean="0"/>
              <a:t>Variability in Fov(y</a:t>
            </a:r>
            <a:r>
              <a:rPr lang="en-US" sz="2400" b="1" dirty="0"/>
              <a:t>)</a:t>
            </a:r>
            <a:r>
              <a:rPr lang="en-US" sz="2400" b="1" baseline="-25000" dirty="0"/>
              <a:t> </a:t>
            </a:r>
            <a:r>
              <a:rPr lang="en-US" sz="2400" b="1" dirty="0" smtClean="0"/>
              <a:t>is </a:t>
            </a:r>
            <a:r>
              <a:rPr lang="en-US" sz="2400" b="1" dirty="0"/>
              <a:t>dominated by </a:t>
            </a:r>
            <a:r>
              <a:rPr lang="en-US" sz="2400" b="1" dirty="0" smtClean="0"/>
              <a:t>salinity</a:t>
            </a:r>
            <a:r>
              <a:rPr lang="en-US" sz="2400" b="1" dirty="0"/>
              <a:t> </a:t>
            </a:r>
            <a:r>
              <a:rPr lang="en-US" sz="2400" b="1" dirty="0" smtClean="0"/>
              <a:t>variation except in 20°N–45°N. </a:t>
            </a:r>
            <a:r>
              <a:rPr lang="en-US" sz="2400" b="1" dirty="0"/>
              <a:t>North Atlantic </a:t>
            </a:r>
            <a:r>
              <a:rPr lang="en-US" sz="2400" b="1" dirty="0" smtClean="0"/>
              <a:t>(NA) AMOC </a:t>
            </a:r>
            <a:r>
              <a:rPr lang="en-US" sz="2400" b="1" dirty="0"/>
              <a:t>impacts Fov in the South </a:t>
            </a:r>
            <a:r>
              <a:rPr lang="en-US" sz="2400" b="1" dirty="0" smtClean="0"/>
              <a:t>Atlantic (SA) through salinity perturbation. </a:t>
            </a:r>
            <a:endParaRPr lang="en-US" sz="2400" b="1" dirty="0"/>
          </a:p>
          <a:p>
            <a:pPr marL="342900" indent="-342900">
              <a:buFont typeface="Arial" charset="0"/>
              <a:buChar char="•"/>
            </a:pPr>
            <a:endParaRPr lang="en-US" sz="2400" b="1" dirty="0" smtClean="0"/>
          </a:p>
          <a:p>
            <a:pPr marL="342900" indent="-342900">
              <a:buFont typeface="Arial" charset="0"/>
              <a:buChar char="•"/>
            </a:pPr>
            <a:r>
              <a:rPr lang="en-US" sz="2400" b="1" dirty="0"/>
              <a:t>V</a:t>
            </a:r>
            <a:r>
              <a:rPr lang="en-US" sz="2400" b="1" dirty="0" smtClean="0"/>
              <a:t>ariability in density difference between NA and SA is dominated by NA density variations, SA contribution </a:t>
            </a:r>
            <a:r>
              <a:rPr lang="en-US" sz="2400" b="1" dirty="0"/>
              <a:t>is </a:t>
            </a:r>
            <a:r>
              <a:rPr lang="en-US" sz="2400" b="1" dirty="0" smtClean="0"/>
              <a:t>negligible in comparison.</a:t>
            </a:r>
            <a:endParaRPr lang="en-US" sz="2400" b="1" dirty="0"/>
          </a:p>
          <a:p>
            <a:pPr marL="342900" indent="-342900">
              <a:buFont typeface="Arial" charset="0"/>
              <a:buChar char="•"/>
            </a:pPr>
            <a:endParaRPr lang="en-US" sz="2400" b="1" dirty="0"/>
          </a:p>
          <a:p>
            <a:pPr marL="342900" indent="-342900">
              <a:buFont typeface="Arial" charset="0"/>
              <a:buChar char="•"/>
            </a:pPr>
            <a:r>
              <a:rPr lang="en-US" sz="2400" b="1" dirty="0"/>
              <a:t>In the context of </a:t>
            </a:r>
            <a:r>
              <a:rPr lang="en-US" sz="2400" b="1" dirty="0" smtClean="0"/>
              <a:t>low frequency internal variability</a:t>
            </a:r>
            <a:r>
              <a:rPr lang="en-US" sz="2400" b="1" dirty="0"/>
              <a:t>, feedbacks from </a:t>
            </a:r>
            <a:r>
              <a:rPr lang="en-US" sz="2400" b="1" dirty="0" smtClean="0"/>
              <a:t>Fov (34°S) on NA AMOC cannot </a:t>
            </a:r>
            <a:r>
              <a:rPr lang="en-US" sz="2400" b="1" dirty="0"/>
              <a:t>be detected. This missing link prevents the feedback loop from closing.</a:t>
            </a:r>
          </a:p>
          <a:p>
            <a:pPr marL="285750" indent="-285750">
              <a:buFont typeface="Arial" charset="0"/>
              <a:buChar char="•"/>
            </a:pPr>
            <a:endParaRPr lang="en-US" sz="2400" b="1" dirty="0"/>
          </a:p>
          <a:p>
            <a:pPr marL="342900" indent="-342900">
              <a:buFont typeface="Arial" charset="0"/>
              <a:buChar char="•"/>
            </a:pPr>
            <a:endParaRPr lang="en-US" sz="2400" b="1" dirty="0"/>
          </a:p>
          <a:p>
            <a:pPr marL="342900" indent="-34290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502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34288" y="278520"/>
            <a:ext cx="7914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     </a:t>
            </a:r>
            <a:r>
              <a:rPr lang="en-US" sz="2800" b="1" dirty="0" smtClean="0">
                <a:solidFill>
                  <a:srgbClr val="FFC000"/>
                </a:solidFill>
              </a:rPr>
              <a:t>link 1: AMOC controls F</a:t>
            </a:r>
            <a:r>
              <a:rPr lang="en-US" sz="2800" b="1" baseline="-25000" dirty="0" smtClean="0">
                <a:solidFill>
                  <a:srgbClr val="FFC000"/>
                </a:solidFill>
              </a:rPr>
              <a:t>ov</a:t>
            </a:r>
            <a:r>
              <a:rPr lang="en-US" sz="2800" b="1" dirty="0" smtClean="0">
                <a:solidFill>
                  <a:srgbClr val="FFC000"/>
                </a:solidFill>
              </a:rPr>
              <a:t>(34°S) via v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     concl:  S’ dominates Fov’ except 20°N-45°N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88" y="2053275"/>
            <a:ext cx="7468058" cy="459466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899263" y="1446573"/>
            <a:ext cx="4514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439FF"/>
                </a:solidFill>
              </a:rPr>
              <a:t>F</a:t>
            </a:r>
            <a:r>
              <a:rPr lang="en-US" sz="2400" b="1" baseline="-25000" dirty="0" smtClean="0">
                <a:solidFill>
                  <a:srgbClr val="0439FF"/>
                </a:solidFill>
              </a:rPr>
              <a:t>ov</a:t>
            </a:r>
            <a:r>
              <a:rPr lang="en-US" sz="2400" b="1" dirty="0" smtClean="0">
                <a:solidFill>
                  <a:srgbClr val="0439FF"/>
                </a:solidFill>
              </a:rPr>
              <a:t>(34°S) anomaly decomposition</a:t>
            </a:r>
            <a:endParaRPr lang="en-US" sz="2400" b="1" baseline="-25000" dirty="0">
              <a:solidFill>
                <a:srgbClr val="0439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" y="133806"/>
            <a:ext cx="2038967" cy="15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522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7708" y="265120"/>
            <a:ext cx="874858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70C0"/>
                </a:solidFill>
              </a:rPr>
              <a:t>AMOC stability likely involves the salt-advection feedback. Here we examine the </a:t>
            </a:r>
            <a:r>
              <a:rPr lang="en-US" sz="2400" b="1" dirty="0" smtClean="0">
                <a:solidFill>
                  <a:srgbClr val="0070C0"/>
                </a:solidFill>
              </a:rPr>
              <a:t>key physical links underlying salt-advection feedback in internal variability of the AMOC.</a:t>
            </a:r>
          </a:p>
          <a:p>
            <a:endParaRPr lang="en-US" sz="2400" b="1" dirty="0">
              <a:solidFill>
                <a:srgbClr val="0933E9"/>
              </a:solidFill>
            </a:endParaRPr>
          </a:p>
          <a:p>
            <a:endParaRPr lang="en-US" sz="2400" b="1" dirty="0" smtClean="0">
              <a:solidFill>
                <a:srgbClr val="0933E9"/>
              </a:solidFill>
            </a:endParaRPr>
          </a:p>
          <a:p>
            <a:endParaRPr lang="en-US" sz="2400" b="1" dirty="0">
              <a:solidFill>
                <a:srgbClr val="0933E9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907427" y="2075935"/>
            <a:ext cx="926757" cy="3885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8038" y="1636232"/>
            <a:ext cx="5989584" cy="4433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778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375595" y="544246"/>
                <a:ext cx="7389341" cy="113704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2400" dirty="0"/>
              </a:p>
              <a:p>
                <a:r>
                  <a:rPr lang="en-US" sz="2800" b="1" dirty="0" smtClean="0"/>
                  <a:t>F</a:t>
                </a:r>
                <a:r>
                  <a:rPr lang="en-US" sz="2800" b="1" baseline="-25000" dirty="0" smtClean="0"/>
                  <a:t>ov </a:t>
                </a:r>
                <a:r>
                  <a:rPr lang="en-US" sz="2800" b="1" dirty="0" smtClean="0"/>
                  <a:t>(y)=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 smtClean="0">
                            <a:latin typeface="Cambria Math" charset="0"/>
                          </a:rPr>
                        </m:ctrlPr>
                      </m:fPr>
                      <m:num>
                        <m:r>
                          <a:rPr lang="en-US" sz="2800" b="1" i="1" smtClean="0">
                            <a:latin typeface="Cambria Math" charset="0"/>
                          </a:rPr>
                          <m:t>−</m:t>
                        </m:r>
                        <m:r>
                          <a:rPr lang="en-US" sz="2800" b="1" i="1" smtClean="0">
                            <a:latin typeface="Cambria Math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sz="2800" b="1" i="1" smtClean="0">
                                <a:latin typeface="Cambria Math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charset="0"/>
                              </a:rPr>
                              <m:t>𝑺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charset="0"/>
                              </a:rPr>
                              <m:t>𝒐</m:t>
                            </m:r>
                          </m:sub>
                        </m:sSub>
                      </m:den>
                    </m:f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2800" b="1" i="1" smtClean="0">
                            <a:latin typeface="Cambria Math" charset="0"/>
                          </a:rPr>
                        </m:ctrlPr>
                      </m:naryPr>
                      <m:sub/>
                      <m:sup/>
                      <m:e>
                        <m:bar>
                          <m:barPr>
                            <m:pos m:val="top"/>
                            <m:ctrlPr>
                              <a:rPr lang="en-US" sz="2800" b="1" i="1">
                                <a:latin typeface="Cambria Math" charset="0"/>
                              </a:rPr>
                            </m:ctrlPr>
                          </m:barPr>
                          <m:e>
                            <m:sSup>
                              <m:sSupPr>
                                <m:ctrlPr>
                                  <a:rPr lang="en-US" sz="2800" b="1" i="1">
                                    <a:latin typeface="Cambria Math" charset="0"/>
                                  </a:rPr>
                                </m:ctrlPr>
                              </m:sSupPr>
                              <m:e>
                                <m:r>
                                  <a:rPr lang="en-US" sz="2800" b="1" i="1">
                                    <a:latin typeface="Cambria Math" charset="0"/>
                                  </a:rPr>
                                  <m:t>𝑽</m:t>
                                </m:r>
                              </m:e>
                              <m:sup>
                                <m:r>
                                  <a:rPr lang="en-US" sz="2800" b="1" i="1">
                                    <a:latin typeface="Cambria Math" charset="0"/>
                                  </a:rPr>
                                  <m:t>∗</m:t>
                                </m:r>
                              </m:sup>
                            </m:sSup>
                          </m:e>
                        </m:bar>
                        <m:r>
                          <m:rPr>
                            <m:nor/>
                          </m:rPr>
                          <a:rPr lang="en-US" sz="2800" b="1" dirty="0"/>
                          <m:t> </m:t>
                        </m:r>
                        <m:d>
                          <m:dPr>
                            <m:begChr m:val="⟨"/>
                            <m:endChr m:val="⟩"/>
                            <m:ctrlPr>
                              <a:rPr lang="en-US" sz="2800" b="1" i="1" dirty="0">
                                <a:latin typeface="Cambria Math" charset="0"/>
                              </a:rPr>
                            </m:ctrlPr>
                          </m:dPr>
                          <m:e>
                            <m:r>
                              <a:rPr lang="en-US" sz="2800" b="1" i="1" dirty="0">
                                <a:latin typeface="Cambria Math" charset="0"/>
                              </a:rPr>
                              <m:t>𝑺</m:t>
                            </m:r>
                          </m:e>
                        </m:d>
                      </m:e>
                    </m:nary>
                  </m:oMath>
                </a14:m>
                <a:r>
                  <a:rPr lang="en-US" sz="2800" b="1" dirty="0" err="1" smtClean="0"/>
                  <a:t>dz</a:t>
                </a:r>
                <a:r>
                  <a:rPr lang="en-US" sz="2800" b="1" dirty="0" smtClean="0"/>
                  <a:t>       </a:t>
                </a:r>
                <a:r>
                  <a:rPr lang="en-US" sz="2800" b="1" dirty="0" err="1" smtClean="0"/>
                  <a:t>Drijfhout</a:t>
                </a:r>
                <a:r>
                  <a:rPr lang="en-US" sz="2800" b="1" dirty="0" smtClean="0"/>
                  <a:t> et al. (2011)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595" y="544246"/>
                <a:ext cx="7389341" cy="1137043"/>
              </a:xfrm>
              <a:prstGeom prst="rect">
                <a:avLst/>
              </a:prstGeom>
              <a:blipFill rotWithShape="0">
                <a:blip r:embed="rId3"/>
                <a:stretch>
                  <a:fillRect l="-1733" b="-16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227314" y="1899479"/>
            <a:ext cx="881783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</a:t>
            </a:r>
          </a:p>
          <a:p>
            <a:r>
              <a:rPr lang="en-US" sz="2400" b="1" dirty="0" smtClean="0"/>
              <a:t>F</a:t>
            </a:r>
            <a:r>
              <a:rPr lang="en-US" sz="2400" b="1" baseline="-25000" dirty="0" smtClean="0"/>
              <a:t>ov</a:t>
            </a:r>
            <a:r>
              <a:rPr lang="en-US" sz="2400" b="1" dirty="0" smtClean="0"/>
              <a:t>(y)        –  F</a:t>
            </a:r>
            <a:r>
              <a:rPr lang="en-US" sz="2400" b="1" baseline="-25000" dirty="0" smtClean="0"/>
              <a:t>ov</a:t>
            </a:r>
            <a:r>
              <a:rPr lang="en-US" sz="2400" b="1" dirty="0" smtClean="0"/>
              <a:t> as a function of latitude</a:t>
            </a:r>
          </a:p>
          <a:p>
            <a:r>
              <a:rPr lang="en-US" sz="2400" b="1" dirty="0" smtClean="0"/>
              <a:t>F</a:t>
            </a:r>
            <a:r>
              <a:rPr lang="en-US" sz="2400" b="1" baseline="-25000" dirty="0" smtClean="0"/>
              <a:t>ov</a:t>
            </a:r>
            <a:r>
              <a:rPr lang="en-US" sz="2400" b="1" dirty="0" smtClean="0"/>
              <a:t>(34°S)  –  F</a:t>
            </a:r>
            <a:r>
              <a:rPr lang="en-US" sz="2400" b="1" baseline="-25000" dirty="0" smtClean="0"/>
              <a:t>ov </a:t>
            </a:r>
            <a:r>
              <a:rPr lang="en-US" sz="2400" b="1" dirty="0"/>
              <a:t>(y) at 34°S, the southern boundary of the Atlantic Ocean</a:t>
            </a:r>
            <a:endParaRPr lang="en-US" sz="2400" b="1" dirty="0" smtClean="0"/>
          </a:p>
          <a:p>
            <a:endParaRPr lang="en-US" sz="2400" b="1" dirty="0"/>
          </a:p>
          <a:p>
            <a:r>
              <a:rPr lang="en-US" sz="2400" b="1" dirty="0" smtClean="0"/>
              <a:t> </a:t>
            </a:r>
          </a:p>
          <a:p>
            <a:r>
              <a:rPr lang="en-US" sz="2400" b="1" dirty="0" smtClean="0"/>
              <a:t>ESMs : GFDL-ESM2M </a:t>
            </a:r>
            <a:r>
              <a:rPr lang="en-US" sz="2400" b="1" dirty="0"/>
              <a:t>and </a:t>
            </a:r>
            <a:r>
              <a:rPr lang="en-US" sz="2400" b="1" dirty="0" smtClean="0"/>
              <a:t>CESM1, 1° ocean, pre-industrial control simulations in CMIP5 archive, </a:t>
            </a:r>
            <a:r>
              <a:rPr lang="en-US" sz="2400" b="1" dirty="0"/>
              <a:t>monthly mean fields</a:t>
            </a:r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792754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-316064" y="1542311"/>
                <a:ext cx="169558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bar>
                        <m:barPr>
                          <m:pos m:val="top"/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barPr>
                        <m:e>
                          <m:sSup>
                            <m:sSup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</m:ctrlPr>
                            </m:sSupPr>
                            <m:e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𝑽</m:t>
                              </m:r>
                            </m:e>
                            <m:sup>
                              <m: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 charset="0"/>
                                </a:rPr>
                                <m:t>∗</m:t>
                              </m:r>
                            </m:sup>
                          </m:sSup>
                        </m:e>
                      </m:bar>
                      <m:r>
                        <m:rPr>
                          <m:nor/>
                        </m:rPr>
                        <a:rPr lang="en-US" b="1" dirty="0">
                          <a:solidFill>
                            <a:srgbClr val="FF0000"/>
                          </a:solidFill>
                        </a:rPr>
                        <m:t> 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16064" y="1542311"/>
                <a:ext cx="1695587" cy="400110"/>
              </a:xfrm>
              <a:prstGeom prst="rect">
                <a:avLst/>
              </a:prstGeom>
              <a:blipFill rotWithShape="0">
                <a:blip r:embed="rId2"/>
                <a:stretch>
                  <a:fillRect b="-1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-156640" y="3108482"/>
                <a:ext cx="13767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b="1" i="1" dirty="0" smtClean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</m:ctrlPr>
                        </m:dPr>
                        <m:e>
                          <m:r>
                            <a:rPr lang="en-US" b="1" i="1" dirty="0">
                              <a:solidFill>
                                <a:srgbClr val="FF0000"/>
                              </a:solidFill>
                              <a:latin typeface="Cambria Math" charset="0"/>
                            </a:rPr>
                            <m:t>𝑺</m:t>
                          </m:r>
                        </m:e>
                      </m:d>
                      <m:r>
                        <a:rPr lang="en-US" b="0" i="0" dirty="0" smtClean="0">
                          <a:solidFill>
                            <a:srgbClr val="FF0000"/>
                          </a:solidFill>
                          <a:latin typeface="Cambria Math" charset="0"/>
                        </a:rPr>
                        <m:t>−35</m:t>
                      </m:r>
                    </m:oMath>
                  </m:oMathPara>
                </a14:m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6640" y="3108482"/>
                <a:ext cx="1376737" cy="369332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" t="8435" r="3509" b="8422"/>
          <a:stretch/>
        </p:blipFill>
        <p:spPr>
          <a:xfrm>
            <a:off x="1007216" y="731520"/>
            <a:ext cx="8136784" cy="583203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1187" y="4744717"/>
            <a:ext cx="9160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     F</a:t>
            </a:r>
            <a:r>
              <a:rPr lang="en-US" sz="2000" b="1" baseline="-25000" dirty="0" smtClean="0">
                <a:solidFill>
                  <a:srgbClr val="FF0000"/>
                </a:solidFill>
              </a:rPr>
              <a:t>ov</a:t>
            </a:r>
            <a:endParaRPr lang="en-US" sz="2000" b="1" baseline="-250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26508" y="176554"/>
            <a:ext cx="56593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smtClean="0">
                <a:solidFill>
                  <a:srgbClr val="0070C0"/>
                </a:solidFill>
              </a:rPr>
              <a:t>Background mean </a:t>
            </a:r>
            <a:r>
              <a:rPr lang="en-US" sz="3600" b="1" dirty="0" smtClean="0">
                <a:solidFill>
                  <a:srgbClr val="0070C0"/>
                </a:solidFill>
              </a:rPr>
              <a:t>state </a:t>
            </a:r>
            <a:endParaRPr lang="en-US" sz="36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945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" t="12267" b="11066"/>
          <a:stretch/>
        </p:blipFill>
        <p:spPr>
          <a:xfrm>
            <a:off x="284206" y="616513"/>
            <a:ext cx="4300151" cy="546301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362" y="630193"/>
            <a:ext cx="4732638" cy="562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34288" y="278520"/>
            <a:ext cx="7914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     </a:t>
            </a:r>
            <a:r>
              <a:rPr lang="en-US" sz="2800" b="1" dirty="0" smtClean="0">
                <a:solidFill>
                  <a:srgbClr val="FFC000"/>
                </a:solidFill>
              </a:rPr>
              <a:t>link 1: AMOC controls F</a:t>
            </a:r>
            <a:r>
              <a:rPr lang="en-US" sz="2800" b="1" baseline="-25000" dirty="0" smtClean="0">
                <a:solidFill>
                  <a:srgbClr val="FFC000"/>
                </a:solidFill>
              </a:rPr>
              <a:t>ov</a:t>
            </a:r>
            <a:r>
              <a:rPr lang="en-US" sz="2800" b="1" dirty="0" smtClean="0">
                <a:solidFill>
                  <a:srgbClr val="FFC000"/>
                </a:solidFill>
              </a:rPr>
              <a:t>(34°S) via v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     concl:  S’ dominates Fov’ except 20°N-45°N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" y="133806"/>
            <a:ext cx="2038967" cy="1543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6" t="11199" b="11067"/>
          <a:stretch/>
        </p:blipFill>
        <p:spPr>
          <a:xfrm>
            <a:off x="2182064" y="1532238"/>
            <a:ext cx="6303660" cy="520543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25787" y="1339778"/>
            <a:ext cx="30516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439FF"/>
                </a:solidFill>
              </a:rPr>
              <a:t>F</a:t>
            </a:r>
            <a:r>
              <a:rPr lang="en-US" b="1" baseline="-25000" dirty="0">
                <a:solidFill>
                  <a:srgbClr val="0439FF"/>
                </a:solidFill>
              </a:rPr>
              <a:t>ov</a:t>
            </a:r>
            <a:r>
              <a:rPr lang="en-US" b="1" dirty="0">
                <a:solidFill>
                  <a:srgbClr val="0439FF"/>
                </a:solidFill>
              </a:rPr>
              <a:t>(y) anomaly decomposition</a:t>
            </a:r>
            <a:endParaRPr lang="en-US" b="1" baseline="-25000" dirty="0">
              <a:solidFill>
                <a:srgbClr val="0439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77456" y="1347572"/>
            <a:ext cx="9248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smtClean="0"/>
              <a:t>ESM2M</a:t>
            </a:r>
            <a:endParaRPr 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556054" y="3680453"/>
            <a:ext cx="16689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f</a:t>
            </a:r>
            <a:r>
              <a:rPr lang="en-US" sz="2400" b="1" dirty="0" smtClean="0">
                <a:solidFill>
                  <a:srgbClr val="0070C0"/>
                </a:solidFill>
              </a:rPr>
              <a:t>rom S’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6583" y="2182094"/>
            <a:ext cx="1042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F</a:t>
            </a:r>
            <a:r>
              <a:rPr lang="en-US" sz="2800" b="1" baseline="-25000" dirty="0" smtClean="0">
                <a:solidFill>
                  <a:srgbClr val="0070C0"/>
                </a:solidFill>
              </a:rPr>
              <a:t>ov</a:t>
            </a:r>
            <a:r>
              <a:rPr lang="en-US" sz="2800" b="1" dirty="0" smtClean="0">
                <a:solidFill>
                  <a:srgbClr val="0070C0"/>
                </a:solidFill>
              </a:rPr>
              <a:t>’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6054" y="5317313"/>
            <a:ext cx="1545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f</a:t>
            </a:r>
            <a:r>
              <a:rPr lang="en-US" sz="2400" b="1" dirty="0" smtClean="0">
                <a:solidFill>
                  <a:srgbClr val="0070C0"/>
                </a:solidFill>
              </a:rPr>
              <a:t>rom v’</a:t>
            </a:r>
            <a:endParaRPr 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66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34288" y="278520"/>
            <a:ext cx="79143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     </a:t>
            </a:r>
            <a:r>
              <a:rPr lang="en-US" sz="2800" b="1" dirty="0" smtClean="0">
                <a:solidFill>
                  <a:srgbClr val="FFC000"/>
                </a:solidFill>
              </a:rPr>
              <a:t>link 1: AMOC controls F</a:t>
            </a:r>
            <a:r>
              <a:rPr lang="en-US" sz="2800" b="1" baseline="-25000" dirty="0" smtClean="0">
                <a:solidFill>
                  <a:srgbClr val="FFC000"/>
                </a:solidFill>
              </a:rPr>
              <a:t>ov</a:t>
            </a:r>
            <a:r>
              <a:rPr lang="en-US" sz="2800" b="1" dirty="0" smtClean="0">
                <a:solidFill>
                  <a:srgbClr val="FFC000"/>
                </a:solidFill>
              </a:rPr>
              <a:t>(34°S) via v</a:t>
            </a:r>
          </a:p>
          <a:p>
            <a:r>
              <a:rPr lang="en-US" sz="2800" b="1" dirty="0" smtClean="0">
                <a:solidFill>
                  <a:srgbClr val="FFC000"/>
                </a:solidFill>
              </a:rPr>
              <a:t>     concl</a:t>
            </a:r>
            <a:r>
              <a:rPr lang="en-US" sz="2800" b="1" dirty="0">
                <a:solidFill>
                  <a:srgbClr val="FFC000"/>
                </a:solidFill>
              </a:rPr>
              <a:t>: AMOC influences salinity stratification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81" y="133806"/>
            <a:ext cx="2038967" cy="1543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60" b="5340"/>
          <a:stretch/>
        </p:blipFill>
        <p:spPr>
          <a:xfrm>
            <a:off x="2077473" y="1752853"/>
            <a:ext cx="5843210" cy="482816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23161" y="3178663"/>
            <a:ext cx="2248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(AMOC45N, </a:t>
            </a:r>
            <a:r>
              <a:rPr lang="en-US" sz="2800" b="1" dirty="0" smtClean="0">
                <a:solidFill>
                  <a:srgbClr val="C00000"/>
                </a:solidFill>
              </a:rPr>
              <a:t>S</a:t>
            </a:r>
            <a:r>
              <a:rPr lang="en-US" sz="2800" b="1" baseline="-25000" dirty="0" smtClean="0">
                <a:solidFill>
                  <a:srgbClr val="C00000"/>
                </a:solidFill>
              </a:rPr>
              <a:t>lower</a:t>
            </a:r>
            <a:r>
              <a:rPr lang="en-US" sz="2800" b="1" dirty="0" smtClean="0">
                <a:solidFill>
                  <a:srgbClr val="C00000"/>
                </a:solidFill>
              </a:rPr>
              <a:t>(y</a:t>
            </a:r>
            <a:r>
              <a:rPr lang="en-US" sz="2800" b="1" dirty="0">
                <a:solidFill>
                  <a:srgbClr val="C00000"/>
                </a:solidFill>
              </a:rPr>
              <a:t>)</a:t>
            </a:r>
            <a:r>
              <a:rPr lang="en-US" sz="2800" b="1" dirty="0"/>
              <a:t>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920682" y="2411179"/>
            <a:ext cx="143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</a:t>
            </a:r>
            <a:r>
              <a:rPr lang="en-US" i="1" dirty="0" smtClean="0"/>
              <a:t>oherence</a:t>
            </a:r>
            <a:r>
              <a:rPr lang="en-US" i="1" baseline="30000" dirty="0" smtClean="0"/>
              <a:t>2</a:t>
            </a:r>
            <a:endParaRPr lang="en-US" baseline="30000" dirty="0"/>
          </a:p>
        </p:txBody>
      </p:sp>
      <p:sp>
        <p:nvSpPr>
          <p:cNvPr id="15" name="TextBox 14"/>
          <p:cNvSpPr txBox="1"/>
          <p:nvPr/>
        </p:nvSpPr>
        <p:spPr>
          <a:xfrm>
            <a:off x="8204887" y="4462380"/>
            <a:ext cx="113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phase</a:t>
            </a:r>
            <a:endParaRPr lang="en-US" baseline="30000" dirty="0"/>
          </a:p>
        </p:txBody>
      </p:sp>
      <p:sp>
        <p:nvSpPr>
          <p:cNvPr id="2" name="TextBox 1"/>
          <p:cNvSpPr txBox="1"/>
          <p:nvPr/>
        </p:nvSpPr>
        <p:spPr>
          <a:xfrm>
            <a:off x="3629537" y="1267905"/>
            <a:ext cx="97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ESM2M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048010" y="1308074"/>
            <a:ext cx="866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CESM1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78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18443" y="392780"/>
            <a:ext cx="529994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  </a:t>
            </a:r>
            <a:r>
              <a:rPr lang="en-US" sz="2800" b="1" dirty="0" smtClean="0">
                <a:solidFill>
                  <a:srgbClr val="FFC000"/>
                </a:solidFill>
              </a:rPr>
              <a:t>link 2: F</a:t>
            </a:r>
            <a:r>
              <a:rPr lang="en-US" sz="2800" b="1" baseline="-25000" dirty="0" smtClean="0">
                <a:solidFill>
                  <a:srgbClr val="FFC000"/>
                </a:solidFill>
              </a:rPr>
              <a:t>ov</a:t>
            </a:r>
            <a:r>
              <a:rPr lang="en-US" sz="2800" b="1" dirty="0" smtClean="0">
                <a:solidFill>
                  <a:srgbClr val="FFC000"/>
                </a:solidFill>
              </a:rPr>
              <a:t>(34°S) influences Δ𝛒</a:t>
            </a:r>
            <a:r>
              <a:rPr lang="en-US" sz="2800" b="1" baseline="-25000" dirty="0" smtClean="0">
                <a:solidFill>
                  <a:srgbClr val="FFC000"/>
                </a:solidFill>
              </a:rPr>
              <a:t>n-s</a:t>
            </a:r>
          </a:p>
          <a:p>
            <a:r>
              <a:rPr lang="en-US" sz="2800" b="1" dirty="0">
                <a:solidFill>
                  <a:srgbClr val="FFC000"/>
                </a:solidFill>
              </a:rPr>
              <a:t> </a:t>
            </a:r>
            <a:r>
              <a:rPr lang="en-US" sz="2800" b="1" dirty="0" smtClean="0">
                <a:solidFill>
                  <a:srgbClr val="FFC000"/>
                </a:solidFill>
              </a:rPr>
              <a:t> concl: no such link is detected</a:t>
            </a:r>
            <a:endParaRPr lang="en-US" sz="2800" b="1" baseline="-25000" dirty="0">
              <a:solidFill>
                <a:srgbClr val="FFC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8" y="234778"/>
            <a:ext cx="2244403" cy="160981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46" b="2955"/>
          <a:stretch/>
        </p:blipFill>
        <p:spPr>
          <a:xfrm>
            <a:off x="2260091" y="1846874"/>
            <a:ext cx="5807675" cy="501112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08324" y="2314382"/>
            <a:ext cx="1433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c</a:t>
            </a:r>
            <a:r>
              <a:rPr lang="en-US" i="1" dirty="0" smtClean="0"/>
              <a:t>oherence</a:t>
            </a:r>
            <a:r>
              <a:rPr lang="en-US" i="1" baseline="30000" dirty="0" smtClean="0"/>
              <a:t>2</a:t>
            </a:r>
            <a:endParaRPr lang="en-US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8007179" y="4462380"/>
            <a:ext cx="11368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smtClean="0"/>
              <a:t>phase</a:t>
            </a:r>
            <a:endParaRPr lang="en-US" baseline="30000" dirty="0"/>
          </a:p>
        </p:txBody>
      </p:sp>
      <p:sp>
        <p:nvSpPr>
          <p:cNvPr id="10" name="TextBox 9"/>
          <p:cNvSpPr txBox="1"/>
          <p:nvPr/>
        </p:nvSpPr>
        <p:spPr>
          <a:xfrm>
            <a:off x="323161" y="3178663"/>
            <a:ext cx="22489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(F</a:t>
            </a:r>
            <a:r>
              <a:rPr lang="en-US" sz="2800" b="1" baseline="-25000" dirty="0" smtClean="0"/>
              <a:t>ov</a:t>
            </a:r>
            <a:r>
              <a:rPr lang="en-US" sz="2800" b="1" dirty="0" smtClean="0"/>
              <a:t>(34°S), </a:t>
            </a:r>
            <a:r>
              <a:rPr lang="en-US" sz="2800" b="1" dirty="0">
                <a:solidFill>
                  <a:srgbClr val="C00000"/>
                </a:solidFill>
              </a:rPr>
              <a:t>S</a:t>
            </a:r>
            <a:r>
              <a:rPr lang="en-US" sz="2800" b="1" baseline="-25000" dirty="0">
                <a:solidFill>
                  <a:srgbClr val="C00000"/>
                </a:solidFill>
              </a:rPr>
              <a:t>upper</a:t>
            </a:r>
            <a:r>
              <a:rPr lang="en-US" sz="2800" b="1" dirty="0">
                <a:solidFill>
                  <a:srgbClr val="C00000"/>
                </a:solidFill>
              </a:rPr>
              <a:t>(y)</a:t>
            </a:r>
            <a:r>
              <a:rPr lang="en-US" sz="2800" b="1" dirty="0"/>
              <a:t>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81117" y="1276636"/>
            <a:ext cx="98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ESM2M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090684" y="1276636"/>
            <a:ext cx="9020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CESM1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134935" y="183688"/>
            <a:ext cx="69473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C000"/>
                </a:solidFill>
              </a:rPr>
              <a:t>l</a:t>
            </a:r>
            <a:r>
              <a:rPr lang="en-US" sz="2800" b="1" dirty="0" smtClean="0">
                <a:solidFill>
                  <a:srgbClr val="FFC000"/>
                </a:solidFill>
              </a:rPr>
              <a:t>ink 3: Δ</a:t>
            </a:r>
            <a:r>
              <a:rPr lang="en-US" sz="2800" b="1" dirty="0">
                <a:solidFill>
                  <a:srgbClr val="FFC000"/>
                </a:solidFill>
              </a:rPr>
              <a:t>𝛒</a:t>
            </a:r>
            <a:r>
              <a:rPr lang="en-US" sz="2800" b="1" baseline="-25000" dirty="0" smtClean="0">
                <a:solidFill>
                  <a:srgbClr val="FFC000"/>
                </a:solidFill>
              </a:rPr>
              <a:t>n-s</a:t>
            </a:r>
            <a:r>
              <a:rPr lang="en-US" sz="2800" b="1" dirty="0" smtClean="0">
                <a:solidFill>
                  <a:srgbClr val="FFC000"/>
                </a:solidFill>
              </a:rPr>
              <a:t> influences AMOC variability</a:t>
            </a:r>
            <a:endParaRPr lang="en-US" sz="2800" b="1" dirty="0">
              <a:solidFill>
                <a:srgbClr val="FFC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7224"/>
            <a:ext cx="2134935" cy="15804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935" y="708994"/>
            <a:ext cx="6947316" cy="60041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6967" y="2117958"/>
            <a:ext cx="1445845" cy="2167470"/>
          </a:xfrm>
          <a:prstGeom prst="rect">
            <a:avLst/>
          </a:prstGeom>
          <a:effectLst>
            <a:outerShdw dist="50800" dir="5400000" algn="ctr" rotWithShape="0">
              <a:schemeClr val="bg1"/>
            </a:outerShdw>
          </a:effectLst>
          <a:scene3d>
            <a:camera prst="orthographicFront">
              <a:rot lat="0" lon="10800000" rev="0"/>
            </a:camera>
            <a:lightRig rig="threePt" dir="t"/>
          </a:scene3d>
        </p:spPr>
      </p:pic>
      <p:sp>
        <p:nvSpPr>
          <p:cNvPr id="9" name="TextBox 8"/>
          <p:cNvSpPr txBox="1"/>
          <p:nvPr/>
        </p:nvSpPr>
        <p:spPr>
          <a:xfrm>
            <a:off x="818270" y="4361033"/>
            <a:ext cx="840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0-4km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951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3007</TotalTime>
  <Words>405</Words>
  <Application>Microsoft Macintosh PowerPoint</Application>
  <PresentationFormat>On-screen Show (4:3)</PresentationFormat>
  <Paragraphs>87</Paragraphs>
  <Slides>13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Calibri</vt:lpstr>
      <vt:lpstr>Calibri Light</vt:lpstr>
      <vt:lpstr>Cambria</vt:lpstr>
      <vt:lpstr>Cambria Math</vt:lpstr>
      <vt:lpstr>ＭＳ 明朝</vt:lpstr>
      <vt:lpstr>Times New Roman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Wei Cheng</cp:lastModifiedBy>
  <cp:revision>285</cp:revision>
  <dcterms:created xsi:type="dcterms:W3CDTF">2017-04-28T18:21:25Z</dcterms:created>
  <dcterms:modified xsi:type="dcterms:W3CDTF">2018-02-09T20:05:51Z</dcterms:modified>
</cp:coreProperties>
</file>