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73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8F29-95A7-48F5-B572-CD31857A4E4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632A-9B98-45FF-ABC8-2F977F6D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Pacific Decadal variability impacts global climate and ecosystems,</a:t>
            </a:r>
            <a:endParaRPr lang="en-US" sz="2800" dirty="0"/>
          </a:p>
          <a:p>
            <a:r>
              <a:rPr lang="en-US" sz="2800" dirty="0"/>
              <a:t>Understanding its response to anthropogenic forcing is crucial for improving predictions of PDV; however, this response remains unclear. </a:t>
            </a:r>
          </a:p>
          <a:p>
            <a:r>
              <a:rPr lang="en-US" sz="2800" dirty="0"/>
              <a:t>In this study, we used CESM2 large ensemble in full forcing and single forcing simulations to analysis PDV responses.</a:t>
            </a:r>
          </a:p>
          <a:p>
            <a:r>
              <a:rPr lang="en-US" sz="2800" dirty="0"/>
              <a:t>The two leading EOF modes in Pacific show a PDO-like mode and a NPGO-like mode, consistent to observation. </a:t>
            </a:r>
          </a:p>
          <a:p>
            <a:r>
              <a:rPr lang="en-US" sz="2800" dirty="0"/>
              <a:t>Those are the major two PDV modes we are </a:t>
            </a:r>
            <a:r>
              <a:rPr lang="en-US" sz="2800" dirty="0" err="1"/>
              <a:t>gonna</a:t>
            </a:r>
            <a:r>
              <a:rPr lang="en-US" sz="2800" dirty="0"/>
              <a:t> focus on in this study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30017-E170-2E49-813B-238B28A614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First, we are curious of whether anthropogenic forcing impact long-term response of PDV. </a:t>
            </a:r>
          </a:p>
          <a:p>
            <a:r>
              <a:rPr lang="en-US" dirty="0"/>
              <a:t>Here we applied a commonly used PDV definition, by removing global mean SST before the EOF.</a:t>
            </a:r>
          </a:p>
          <a:p>
            <a:r>
              <a:rPr lang="en-US" dirty="0"/>
              <a:t>We observed strong responses in ensemble mean of both modes. </a:t>
            </a:r>
          </a:p>
          <a:p>
            <a:r>
              <a:rPr lang="en-US" dirty="0"/>
              <a:t>There is a peak phase around 1980 followed by a decreasing trend</a:t>
            </a:r>
          </a:p>
          <a:p>
            <a:r>
              <a:rPr lang="en-US" dirty="0"/>
              <a:t>It looks like it is closed to the mean state changes driven by GHGs and anthropogenic aerosols.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30017-E170-2E49-813B-238B28A614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the single forcing mean state change is represented by the leading EOF pattern of each single forcing ensemble mean SST</a:t>
            </a:r>
          </a:p>
          <a:p>
            <a:r>
              <a:rPr lang="en-US" dirty="0"/>
              <a:t>It shows strong impact on tropical and North Pacific SST, especially in aerosol simulations.</a:t>
            </a:r>
          </a:p>
          <a:p>
            <a:r>
              <a:rPr lang="en-US" dirty="0"/>
              <a:t>Based on both time series and SST mean state patterns, we found SST mean state changes from combination of GHG and aerosols could explain the long-term responses</a:t>
            </a:r>
          </a:p>
          <a:p>
            <a:r>
              <a:rPr lang="en-US" dirty="0"/>
              <a:t>And it is more pronounced in NPGO-</a:t>
            </a:r>
            <a:r>
              <a:rPr lang="en-US" dirty="0" err="1"/>
              <a:t>ish</a:t>
            </a:r>
            <a:r>
              <a:rPr lang="en-US" dirty="0"/>
              <a:t>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30017-E170-2E49-813B-238B28A61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9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 addition to changes in long-term, we also examined PDV variability changes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 removed ensemble mean before applying EOF to get rid of the mean state changes impact. </a:t>
            </a:r>
          </a:p>
          <a:p>
            <a:r>
              <a:rPr lang="en-US" sz="2800" dirty="0"/>
              <a:t>The results show that no significant changes in the variabilities of both modes, whether in full forcing or single forcing.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30017-E170-2E49-813B-238B28A61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30017-E170-2E49-813B-238B28A614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>
            <a:extLst>
              <a:ext uri="{FF2B5EF4-FFF2-40B4-BE49-F238E27FC236}">
                <a16:creationId xmlns:a16="http://schemas.microsoft.com/office/drawing/2014/main" id="{D9AC9662-DBB5-E66E-825A-2C541A994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80" b="40882"/>
          <a:stretch/>
        </p:blipFill>
        <p:spPr bwMode="auto">
          <a:xfrm>
            <a:off x="377148" y="1764336"/>
            <a:ext cx="3703275" cy="4537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955D41-4E72-6151-37C8-38EECD0D52EF}"/>
              </a:ext>
            </a:extLst>
          </p:cNvPr>
          <p:cNvSpPr txBox="1"/>
          <p:nvPr/>
        </p:nvSpPr>
        <p:spPr>
          <a:xfrm>
            <a:off x="320067" y="583009"/>
            <a:ext cx="11837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 GHG and aerosol forcings influence Pacific decadal variability?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CA267-E483-C047-A1B9-3CC2C5B138AE}"/>
              </a:ext>
            </a:extLst>
          </p:cNvPr>
          <p:cNvSpPr txBox="1"/>
          <p:nvPr/>
        </p:nvSpPr>
        <p:spPr>
          <a:xfrm>
            <a:off x="233719" y="1251832"/>
            <a:ext cx="39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CESM2 full-forcing large ensemble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B1CCC-1F8F-D713-21CA-23EB19C279E9}"/>
              </a:ext>
            </a:extLst>
          </p:cNvPr>
          <p:cNvSpPr txBox="1"/>
          <p:nvPr/>
        </p:nvSpPr>
        <p:spPr>
          <a:xfrm>
            <a:off x="320067" y="1695943"/>
            <a:ext cx="27216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EOF1: the Pacific Decadal Oscillation (</a:t>
            </a:r>
            <a:r>
              <a:rPr lang="en-US" sz="1600" b="1" dirty="0"/>
              <a:t>PDO</a:t>
            </a:r>
            <a:r>
              <a:rPr lang="en-US" sz="1600" dirty="0"/>
              <a:t>) mode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5B3D4-0582-99B4-3F26-487C9BD54613}"/>
              </a:ext>
            </a:extLst>
          </p:cNvPr>
          <p:cNvSpPr txBox="1"/>
          <p:nvPr/>
        </p:nvSpPr>
        <p:spPr>
          <a:xfrm>
            <a:off x="377149" y="3734428"/>
            <a:ext cx="27216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EOF2: the North Pacific Gyre Oscillation (</a:t>
            </a:r>
            <a:r>
              <a:rPr lang="en-US" sz="1600" b="1" dirty="0"/>
              <a:t>NPGO</a:t>
            </a:r>
            <a:r>
              <a:rPr lang="en-US" sz="1600" dirty="0"/>
              <a:t>) mode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2F731-91B2-23B8-43A6-8D867260947A}"/>
              </a:ext>
            </a:extLst>
          </p:cNvPr>
          <p:cNvSpPr txBox="1"/>
          <p:nvPr/>
        </p:nvSpPr>
        <p:spPr>
          <a:xfrm>
            <a:off x="4931764" y="3209378"/>
            <a:ext cx="6670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Myriad Pro"/>
                <a:ea typeface="Times New Roman" panose="02020603050405020304" pitchFamily="18" charset="0"/>
              </a:rPr>
              <a:t>Chen Xing</a:t>
            </a:r>
            <a:r>
              <a:rPr lang="en-US" sz="2400" dirty="0">
                <a:effectLst/>
                <a:latin typeface="Myriad Pro"/>
                <a:ea typeface="Times New Roman" panose="02020603050405020304" pitchFamily="18" charset="0"/>
              </a:rPr>
              <a:t>, Samantha Stevenson, Emanuele Di Lorenzo, Matthew Newman, Antonietta Capotondi, John Fasullo, Nicola Maher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9CAEA-8473-31E9-AECA-F3F75AD6A47C}"/>
              </a:ext>
            </a:extLst>
          </p:cNvPr>
          <p:cNvSpPr txBox="1"/>
          <p:nvPr/>
        </p:nvSpPr>
        <p:spPr>
          <a:xfrm>
            <a:off x="3274293" y="1764336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729C8-0641-DD7A-E2D1-F522F14E8050}"/>
              </a:ext>
            </a:extLst>
          </p:cNvPr>
          <p:cNvSpPr txBox="1"/>
          <p:nvPr/>
        </p:nvSpPr>
        <p:spPr>
          <a:xfrm>
            <a:off x="3267704" y="3842149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SST</a:t>
            </a:r>
          </a:p>
        </p:txBody>
      </p:sp>
    </p:spTree>
    <p:extLst>
      <p:ext uri="{BB962C8B-B14F-4D97-AF65-F5344CB8AC3E}">
        <p14:creationId xmlns:p14="http://schemas.microsoft.com/office/powerpoint/2010/main" val="228457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4A17C146-8E8A-2EC9-1C92-F1C8B3EEE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97"/>
          <a:stretch/>
        </p:blipFill>
        <p:spPr bwMode="auto">
          <a:xfrm>
            <a:off x="406399" y="1295400"/>
            <a:ext cx="10464800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68D6C-31DB-D767-EF84-5D472D903846}"/>
              </a:ext>
            </a:extLst>
          </p:cNvPr>
          <p:cNvSpPr txBox="1"/>
          <p:nvPr/>
        </p:nvSpPr>
        <p:spPr>
          <a:xfrm>
            <a:off x="760035" y="1295400"/>
            <a:ext cx="411987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PC time series in CESM2 full-forcing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FD9E0-E1CB-647A-42B1-AFE6921BEE82}"/>
              </a:ext>
            </a:extLst>
          </p:cNvPr>
          <p:cNvSpPr txBox="1"/>
          <p:nvPr/>
        </p:nvSpPr>
        <p:spPr>
          <a:xfrm>
            <a:off x="760035" y="42251"/>
            <a:ext cx="89307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Do GHG and aerosol forcings influence Pacific decadal variability?</a:t>
            </a:r>
          </a:p>
          <a:p>
            <a:r>
              <a:rPr lang="en-US" sz="2800" dirty="0"/>
              <a:t>Are there long-term responses in PDV?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5E001-F979-6489-AD00-C1424200CEE1}"/>
              </a:ext>
            </a:extLst>
          </p:cNvPr>
          <p:cNvSpPr txBox="1"/>
          <p:nvPr/>
        </p:nvSpPr>
        <p:spPr>
          <a:xfrm>
            <a:off x="6553201" y="4980132"/>
            <a:ext cx="48575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Long-term responses represented by the ensemble mean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020FA746-0F91-1D2C-186D-C25F7C1416D1}"/>
              </a:ext>
            </a:extLst>
          </p:cNvPr>
          <p:cNvCxnSpPr>
            <a:cxnSpLocks/>
            <a:stCxn id="16" idx="3"/>
          </p:cNvCxnSpPr>
          <p:nvPr/>
        </p:nvCxnSpPr>
        <p:spPr>
          <a:xfrm flipH="1" flipV="1">
            <a:off x="9893300" y="3169410"/>
            <a:ext cx="1517439" cy="2226221"/>
          </a:xfrm>
          <a:prstGeom prst="curvedConnector4">
            <a:avLst>
              <a:gd name="adj1" fmla="val -15065"/>
              <a:gd name="adj2" fmla="val 109534"/>
            </a:avLst>
          </a:prstGeom>
          <a:ln w="28575">
            <a:prstDash val="lg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2EB87CF-9029-401C-8F45-822841C62F5F}"/>
              </a:ext>
            </a:extLst>
          </p:cNvPr>
          <p:cNvSpPr txBox="1"/>
          <p:nvPr/>
        </p:nvSpPr>
        <p:spPr>
          <a:xfrm>
            <a:off x="5638799" y="3169410"/>
            <a:ext cx="209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PDO-like mode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0E1DD7-F49A-1ABF-683B-A15C04F59894}"/>
              </a:ext>
            </a:extLst>
          </p:cNvPr>
          <p:cNvSpPr txBox="1"/>
          <p:nvPr/>
        </p:nvSpPr>
        <p:spPr>
          <a:xfrm>
            <a:off x="5638799" y="3392176"/>
            <a:ext cx="226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433F3"/>
                </a:solidFill>
              </a:rPr>
              <a:t>The NPGO-like mode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106B6-FE91-A7C5-393C-00BC158532B3}"/>
              </a:ext>
            </a:extLst>
          </p:cNvPr>
          <p:cNvSpPr txBox="1"/>
          <p:nvPr/>
        </p:nvSpPr>
        <p:spPr>
          <a:xfrm>
            <a:off x="654347" y="5106366"/>
            <a:ext cx="422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The PDV definition: Removing global mean SST before applying the EOF</a:t>
            </a:r>
          </a:p>
        </p:txBody>
      </p:sp>
    </p:spTree>
    <p:extLst>
      <p:ext uri="{BB962C8B-B14F-4D97-AF65-F5344CB8AC3E}">
        <p14:creationId xmlns:p14="http://schemas.microsoft.com/office/powerpoint/2010/main" val="259927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4A17C146-8E8A-2EC9-1C92-F1C8B3EEE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97"/>
          <a:stretch/>
        </p:blipFill>
        <p:spPr bwMode="auto">
          <a:xfrm>
            <a:off x="406399" y="1295400"/>
            <a:ext cx="6288089" cy="2358033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2CBC9B3F-EF9B-CFE8-B52A-9F7C91E33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49" b="40372"/>
          <a:stretch/>
        </p:blipFill>
        <p:spPr bwMode="auto">
          <a:xfrm>
            <a:off x="7002589" y="1303066"/>
            <a:ext cx="4994541" cy="5555153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68D6C-31DB-D767-EF84-5D472D903846}"/>
              </a:ext>
            </a:extLst>
          </p:cNvPr>
          <p:cNvSpPr txBox="1"/>
          <p:nvPr/>
        </p:nvSpPr>
        <p:spPr>
          <a:xfrm>
            <a:off x="598488" y="1260596"/>
            <a:ext cx="284925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PC in CESM2 full-forcing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D5380-6F45-8282-FD3D-77F6323DF816}"/>
              </a:ext>
            </a:extLst>
          </p:cNvPr>
          <p:cNvSpPr txBox="1"/>
          <p:nvPr/>
        </p:nvSpPr>
        <p:spPr>
          <a:xfrm>
            <a:off x="7126657" y="1391642"/>
            <a:ext cx="268690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CESM2- GHG</a:t>
            </a:r>
            <a:r>
              <a:rPr lang="en-US" sz="1600" dirty="0"/>
              <a:t> single forcing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DD4D5-962A-0DBE-2809-15D140D0A1DC}"/>
              </a:ext>
            </a:extLst>
          </p:cNvPr>
          <p:cNvSpPr txBox="1"/>
          <p:nvPr/>
        </p:nvSpPr>
        <p:spPr>
          <a:xfrm>
            <a:off x="7126657" y="3878996"/>
            <a:ext cx="268690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CESM2-AAER</a:t>
            </a:r>
            <a:r>
              <a:rPr lang="en-US" sz="1600" dirty="0"/>
              <a:t> single forcing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FD9E0-E1CB-647A-42B1-AFE6921BEE82}"/>
              </a:ext>
            </a:extLst>
          </p:cNvPr>
          <p:cNvSpPr txBox="1"/>
          <p:nvPr/>
        </p:nvSpPr>
        <p:spPr>
          <a:xfrm>
            <a:off x="760035" y="42251"/>
            <a:ext cx="89307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Do GHG and aerosol forcings influence Pacific decadal variability?</a:t>
            </a:r>
          </a:p>
          <a:p>
            <a:r>
              <a:rPr lang="en-US" sz="2800" dirty="0"/>
              <a:t>Are there long-term responses in PDV?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9DE2D-4894-CB97-5534-B7C8FEEA8FB9}"/>
              </a:ext>
            </a:extLst>
          </p:cNvPr>
          <p:cNvSpPr txBox="1"/>
          <p:nvPr/>
        </p:nvSpPr>
        <p:spPr>
          <a:xfrm>
            <a:off x="743876" y="4217550"/>
            <a:ext cx="499454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Mean state changes from GHG or aerosol forcing could explain the long-term response changes in PDV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9B755-89EE-2C64-B45D-A57622006CD2}"/>
              </a:ext>
            </a:extLst>
          </p:cNvPr>
          <p:cNvSpPr txBox="1"/>
          <p:nvPr/>
        </p:nvSpPr>
        <p:spPr>
          <a:xfrm>
            <a:off x="10714040" y="1435462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E3BD0-CC78-7ED8-7A2B-A96E94490829}"/>
              </a:ext>
            </a:extLst>
          </p:cNvPr>
          <p:cNvSpPr/>
          <p:nvPr/>
        </p:nvSpPr>
        <p:spPr>
          <a:xfrm>
            <a:off x="8664317" y="5000530"/>
            <a:ext cx="1963711" cy="58477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3D4D48-B1D4-0CE0-9330-5F22A3F688C2}"/>
              </a:ext>
            </a:extLst>
          </p:cNvPr>
          <p:cNvSpPr/>
          <p:nvPr/>
        </p:nvSpPr>
        <p:spPr>
          <a:xfrm>
            <a:off x="8696797" y="4419634"/>
            <a:ext cx="1470729" cy="49420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C36EC2-8E12-873F-2D03-4CDE0A1A5332}"/>
              </a:ext>
            </a:extLst>
          </p:cNvPr>
          <p:cNvSpPr/>
          <p:nvPr/>
        </p:nvSpPr>
        <p:spPr>
          <a:xfrm>
            <a:off x="8831707" y="2428028"/>
            <a:ext cx="1963711" cy="58477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B91D-3F0A-A191-80E7-8A91EC43C4B6}"/>
              </a:ext>
            </a:extLst>
          </p:cNvPr>
          <p:cNvSpPr txBox="1"/>
          <p:nvPr/>
        </p:nvSpPr>
        <p:spPr>
          <a:xfrm>
            <a:off x="6765820" y="783542"/>
            <a:ext cx="5231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The leading EOF of each single forcing ensemble mean SST to represent the mean state change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20C70-88E1-17A1-8627-BAD150A3301D}"/>
              </a:ext>
            </a:extLst>
          </p:cNvPr>
          <p:cNvSpPr txBox="1"/>
          <p:nvPr/>
        </p:nvSpPr>
        <p:spPr>
          <a:xfrm>
            <a:off x="10714040" y="3895976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SST</a:t>
            </a:r>
          </a:p>
        </p:txBody>
      </p:sp>
    </p:spTree>
    <p:extLst>
      <p:ext uri="{BB962C8B-B14F-4D97-AF65-F5344CB8AC3E}">
        <p14:creationId xmlns:p14="http://schemas.microsoft.com/office/powerpoint/2010/main" val="298905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>
            <a:extLst>
              <a:ext uri="{FF2B5EF4-FFF2-40B4-BE49-F238E27FC236}">
                <a16:creationId xmlns:a16="http://schemas.microsoft.com/office/drawing/2014/main" id="{D9AC9662-DBB5-E66E-825A-2C541A994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80" b="40882"/>
          <a:stretch/>
        </p:blipFill>
        <p:spPr bwMode="auto">
          <a:xfrm>
            <a:off x="377148" y="1659408"/>
            <a:ext cx="3703275" cy="4537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9B1CCC-1F8F-D713-21CA-23EB19C279E9}"/>
              </a:ext>
            </a:extLst>
          </p:cNvPr>
          <p:cNvSpPr txBox="1"/>
          <p:nvPr/>
        </p:nvSpPr>
        <p:spPr>
          <a:xfrm>
            <a:off x="320067" y="1591015"/>
            <a:ext cx="27216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EOF1: the Pacific Decadal Oscillation (</a:t>
            </a:r>
            <a:r>
              <a:rPr lang="en-US" sz="1600" b="1" dirty="0"/>
              <a:t>PDO</a:t>
            </a:r>
            <a:r>
              <a:rPr lang="en-US" sz="1600" dirty="0"/>
              <a:t>) mode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5B3D4-0582-99B4-3F26-487C9BD54613}"/>
              </a:ext>
            </a:extLst>
          </p:cNvPr>
          <p:cNvSpPr txBox="1"/>
          <p:nvPr/>
        </p:nvSpPr>
        <p:spPr>
          <a:xfrm>
            <a:off x="377149" y="3629500"/>
            <a:ext cx="27216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EOF2: the North Pacific Gyre Oscillation (</a:t>
            </a:r>
            <a:r>
              <a:rPr lang="en-US" sz="1600" b="1" dirty="0"/>
              <a:t>NPGO</a:t>
            </a:r>
            <a:r>
              <a:rPr lang="en-US" sz="1600" dirty="0"/>
              <a:t>)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35052-C8D7-5A88-D4BE-F51977D6C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39" b="10769"/>
          <a:stretch/>
        </p:blipFill>
        <p:spPr>
          <a:xfrm>
            <a:off x="4975229" y="1167291"/>
            <a:ext cx="5607827" cy="2140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97EA75-255F-318F-FF05-514734A313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9" r="4446"/>
          <a:stretch/>
        </p:blipFill>
        <p:spPr>
          <a:xfrm>
            <a:off x="5030596" y="3491176"/>
            <a:ext cx="5607827" cy="2316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3ADB9-AFB2-C2CC-EE14-DADCD65FF883}"/>
              </a:ext>
            </a:extLst>
          </p:cNvPr>
          <p:cNvSpPr txBox="1"/>
          <p:nvPr/>
        </p:nvSpPr>
        <p:spPr>
          <a:xfrm>
            <a:off x="5487064" y="5507879"/>
            <a:ext cx="52452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 variabilities remain unchanged after removing the ensemble 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0A0CC-42DD-DB14-4D96-BF06A6C99ABA}"/>
              </a:ext>
            </a:extLst>
          </p:cNvPr>
          <p:cNvSpPr txBox="1"/>
          <p:nvPr/>
        </p:nvSpPr>
        <p:spPr>
          <a:xfrm>
            <a:off x="5641368" y="984207"/>
            <a:ext cx="261821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PC1 in CESM2 full-forcing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8B542-E55E-8F69-BEE8-6B2CEDED2CF1}"/>
              </a:ext>
            </a:extLst>
          </p:cNvPr>
          <p:cNvSpPr txBox="1"/>
          <p:nvPr/>
        </p:nvSpPr>
        <p:spPr>
          <a:xfrm>
            <a:off x="794468" y="31163"/>
            <a:ext cx="89307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Do GHG and aerosol forcings influence Pacific decadal variability?</a:t>
            </a:r>
          </a:p>
          <a:p>
            <a:r>
              <a:rPr lang="en-US" sz="2800" dirty="0"/>
              <a:t>Is variability changed?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4746A6DF-3B40-B513-D31B-AE17968FFBA6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9525000" y="4014660"/>
            <a:ext cx="1207295" cy="1908718"/>
          </a:xfrm>
          <a:prstGeom prst="curvedConnector4">
            <a:avLst>
              <a:gd name="adj1" fmla="val -47337"/>
              <a:gd name="adj2" fmla="val 107460"/>
            </a:avLst>
          </a:prstGeom>
          <a:ln w="28575">
            <a:prstDash val="lg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4173B772-B311-5BD6-E9BE-AD3797A11B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9525001" y="1754059"/>
            <a:ext cx="1207294" cy="4169319"/>
          </a:xfrm>
          <a:prstGeom prst="curvedConnector4">
            <a:avLst>
              <a:gd name="adj1" fmla="val -67324"/>
              <a:gd name="adj2" fmla="val 103415"/>
            </a:avLst>
          </a:prstGeom>
          <a:ln w="28575">
            <a:prstDash val="lg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4C9F77-5EF8-990D-DF82-5636B2415754}"/>
              </a:ext>
            </a:extLst>
          </p:cNvPr>
          <p:cNvSpPr txBox="1"/>
          <p:nvPr/>
        </p:nvSpPr>
        <p:spPr>
          <a:xfrm>
            <a:off x="3248634" y="1663033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C12BF-18A4-A8FF-6B83-003782F98D94}"/>
              </a:ext>
            </a:extLst>
          </p:cNvPr>
          <p:cNvSpPr txBox="1"/>
          <p:nvPr/>
        </p:nvSpPr>
        <p:spPr>
          <a:xfrm>
            <a:off x="3245285" y="3737221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6FA5C-148E-9EED-8A7D-9043C9592D07}"/>
              </a:ext>
            </a:extLst>
          </p:cNvPr>
          <p:cNvSpPr txBox="1"/>
          <p:nvPr/>
        </p:nvSpPr>
        <p:spPr>
          <a:xfrm>
            <a:off x="233719" y="1207385"/>
            <a:ext cx="39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CESM2 full-forcing large ensemble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01A3AC-6824-F9CA-DD13-695452CF0814}"/>
              </a:ext>
            </a:extLst>
          </p:cNvPr>
          <p:cNvSpPr txBox="1"/>
          <p:nvPr/>
        </p:nvSpPr>
        <p:spPr>
          <a:xfrm>
            <a:off x="5030596" y="6346301"/>
            <a:ext cx="725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nsemble mean is removed before applying the EOF</a:t>
            </a:r>
          </a:p>
          <a:p>
            <a:r>
              <a:rPr lang="en-US" sz="1600" i="1" dirty="0">
                <a:latin typeface="Arial" panose="020B0604020202020204" pitchFamily="34" charset="0"/>
                <a:ea typeface="Arial" panose="020B0604020202020204" pitchFamily="34" charset="0"/>
              </a:rPr>
              <a:t>Solid line: ensemble mean; Shading: one STD across ensembles</a:t>
            </a:r>
            <a:r>
              <a:rPr lang="en-US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6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C5F0BF-DD3E-749A-B1F6-0E51889C50FA}"/>
              </a:ext>
            </a:extLst>
          </p:cNvPr>
          <p:cNvSpPr txBox="1"/>
          <p:nvPr/>
        </p:nvSpPr>
        <p:spPr>
          <a:xfrm>
            <a:off x="5641368" y="3288603"/>
            <a:ext cx="261821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PC2 in CESM2 full-forcing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54CAF8-5507-1D40-3BEC-20B0E00929E1}"/>
              </a:ext>
            </a:extLst>
          </p:cNvPr>
          <p:cNvSpPr txBox="1"/>
          <p:nvPr/>
        </p:nvSpPr>
        <p:spPr>
          <a:xfrm rot="16200000">
            <a:off x="9835820" y="1874484"/>
            <a:ext cx="214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B82FF"/>
                </a:solidFill>
              </a:rPr>
              <a:t>30-year moving variance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E1570-0B09-7F8B-1D83-993ADB2539CD}"/>
              </a:ext>
            </a:extLst>
          </p:cNvPr>
          <p:cNvSpPr txBox="1"/>
          <p:nvPr/>
        </p:nvSpPr>
        <p:spPr>
          <a:xfrm rot="16200000">
            <a:off x="9835820" y="4082261"/>
            <a:ext cx="214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B82FF"/>
                </a:solidFill>
              </a:rPr>
              <a:t>30-year moving variance</a:t>
            </a:r>
          </a:p>
        </p:txBody>
      </p:sp>
    </p:spTree>
    <p:extLst>
      <p:ext uri="{BB962C8B-B14F-4D97-AF65-F5344CB8AC3E}">
        <p14:creationId xmlns:p14="http://schemas.microsoft.com/office/powerpoint/2010/main" val="73308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4A17C146-8E8A-2EC9-1C92-F1C8B3EEE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97" r="7398"/>
          <a:stretch/>
        </p:blipFill>
        <p:spPr bwMode="auto">
          <a:xfrm>
            <a:off x="598488" y="982367"/>
            <a:ext cx="5497512" cy="22262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AB1396-B3E5-86EE-89C7-BCFE7EC4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665" y="1277263"/>
            <a:ext cx="3932237" cy="635000"/>
          </a:xfrm>
        </p:spPr>
        <p:txBody>
          <a:bodyPr/>
          <a:lstStyle/>
          <a:p>
            <a:r>
              <a:rPr lang="en-US" dirty="0"/>
              <a:t>Take home message: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AB0D86-A447-6EE1-1B8F-19D2B3866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17873" y="2095500"/>
            <a:ext cx="4867728" cy="40781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Long-term responses of PDV are related to mean state changes from anthropogenic forcings.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While the variability of Pacific decadal variability is not changing from anthropogenic forcings.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Forced mean-state trends is critical for capturing the historical behavior of PDV in model simulations.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68D6C-31DB-D767-EF84-5D472D903846}"/>
              </a:ext>
            </a:extLst>
          </p:cNvPr>
          <p:cNvSpPr txBox="1"/>
          <p:nvPr/>
        </p:nvSpPr>
        <p:spPr>
          <a:xfrm>
            <a:off x="802667" y="919368"/>
            <a:ext cx="365601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PC time series using traditional method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3CBA1C-DD4E-4681-FF28-D30E1A8F8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9" r="4677"/>
          <a:stretch/>
        </p:blipFill>
        <p:spPr>
          <a:xfrm>
            <a:off x="193597" y="3684445"/>
            <a:ext cx="6012332" cy="248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5B233-0FA1-97A5-0E82-0FEF5B3D229B}"/>
              </a:ext>
            </a:extLst>
          </p:cNvPr>
          <p:cNvSpPr txBox="1"/>
          <p:nvPr/>
        </p:nvSpPr>
        <p:spPr>
          <a:xfrm>
            <a:off x="802667" y="3408739"/>
            <a:ext cx="435353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PC time series, ensemble mean removed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B6856-3095-99B7-A332-ACC33CC01A2A}"/>
              </a:ext>
            </a:extLst>
          </p:cNvPr>
          <p:cNvSpPr txBox="1"/>
          <p:nvPr/>
        </p:nvSpPr>
        <p:spPr>
          <a:xfrm rot="16200000">
            <a:off x="5458694" y="4431680"/>
            <a:ext cx="214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B82FF"/>
                </a:solidFill>
              </a:rPr>
              <a:t>30-year moving variance</a:t>
            </a:r>
          </a:p>
        </p:txBody>
      </p:sp>
    </p:spTree>
    <p:extLst>
      <p:ext uri="{BB962C8B-B14F-4D97-AF65-F5344CB8AC3E}">
        <p14:creationId xmlns:p14="http://schemas.microsoft.com/office/powerpoint/2010/main" val="196847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607</Words>
  <Application>Microsoft Office PowerPoint</Application>
  <PresentationFormat>Widescreen</PresentationFormat>
  <Paragraphs>66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Take home message: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2</cp:revision>
  <dcterms:created xsi:type="dcterms:W3CDTF">2024-08-16T16:57:15Z</dcterms:created>
  <dcterms:modified xsi:type="dcterms:W3CDTF">2024-08-16T16:58:53Z</dcterms:modified>
</cp:coreProperties>
</file>