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embeddedFontLst>
    <p:embeddedFont>
      <p:font typeface="Play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hKB+5QbwN4UwtRwjJ99w82WOgG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lay-regular.fntdata"/><Relationship Id="rId8" Type="http://schemas.openxmlformats.org/officeDocument/2006/relationships/font" Target="fonts/Pl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6.png"/><Relationship Id="rId7" Type="http://schemas.openxmlformats.org/officeDocument/2006/relationships/image" Target="../media/image5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12192000" cy="1188720"/>
          </a:xfrm>
          <a:prstGeom prst="rect">
            <a:avLst/>
          </a:prstGeom>
          <a:solidFill>
            <a:srgbClr val="124F9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8909526" y="131283"/>
            <a:ext cx="3282474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en-US" sz="1000" u="none" cap="none" strike="noStrike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r>
              <a:rPr b="0" i="0" lang="en-US" sz="1000" u="none" cap="none" strike="noStrike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Lawrence Livermore National Laboratory,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en-US" sz="1000" u="none" cap="none" strike="noStrike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2</a:t>
            </a:r>
            <a:r>
              <a:rPr b="0" i="0" lang="en-US" sz="1000" u="none" cap="none" strike="noStrike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Sandia National Laboratories,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en-US" sz="1000" u="none" cap="none" strike="noStrike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3</a:t>
            </a:r>
            <a:r>
              <a:rPr b="0" i="0" lang="en-US" sz="1000" u="none" cap="none" strike="noStrike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Lawrence Berkeley National Laboratory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62800" y="94575"/>
            <a:ext cx="80061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Examining Cloud Properties and Cloud Feedbacks in DOE’s Global Storm Resolving Model (SCREAM)</a:t>
            </a:r>
            <a:endParaRPr b="1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04280" y="857022"/>
            <a:ext cx="976454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Li-Wei Chao</a:t>
            </a:r>
            <a:r>
              <a:rPr baseline="30000" lang="en-US" sz="120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r>
              <a:rPr lang="en-US" sz="120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, Mark Zelinka</a:t>
            </a:r>
            <a:r>
              <a:rPr baseline="30000" lang="en-US" sz="120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r>
              <a:rPr lang="en-US" sz="120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, Christopher Terai</a:t>
            </a:r>
            <a:r>
              <a:rPr baseline="30000" lang="en-US" sz="120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r>
              <a:rPr lang="en-US" sz="120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, Hassan Beydoun</a:t>
            </a:r>
            <a:r>
              <a:rPr baseline="30000" lang="en-US" sz="120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r>
              <a:rPr lang="en-US" sz="120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, Benjamin Hillman</a:t>
            </a:r>
            <a:r>
              <a:rPr baseline="30000" lang="en-US" sz="120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2</a:t>
            </a:r>
            <a:r>
              <a:rPr lang="en-US" sz="120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, Noel Keen</a:t>
            </a:r>
            <a:r>
              <a:rPr baseline="30000" lang="en-US" sz="120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3</a:t>
            </a:r>
            <a:r>
              <a:rPr lang="en-US" sz="120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, Peter Caldwell</a:t>
            </a:r>
            <a:r>
              <a:rPr baseline="30000" lang="en-US" sz="120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r>
              <a:rPr lang="en-US" sz="120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, Stephen Klein</a:t>
            </a:r>
            <a:r>
              <a:rPr baseline="30000" lang="en-US" sz="1200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endParaRPr/>
          </a:p>
        </p:txBody>
      </p:sp>
      <p:sp>
        <p:nvSpPr>
          <p:cNvPr id="88" name="Google Shape;88;p1"/>
          <p:cNvSpPr txBox="1"/>
          <p:nvPr/>
        </p:nvSpPr>
        <p:spPr>
          <a:xfrm>
            <a:off x="323385" y="6671104"/>
            <a:ext cx="11868615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u="none" strike="noStrike">
                <a:solidFill>
                  <a:srgbClr val="7F7F7F"/>
                </a:solidFill>
                <a:latin typeface="Avenir"/>
                <a:ea typeface="Avenir"/>
                <a:cs typeface="Avenir"/>
                <a:sym typeface="Avenir"/>
              </a:rPr>
              <a:t>We thank the Regional &amp; Global Model Analysis Program of the Earth &amp; Environmental Systems Sciences Division of the U.S. Department of Energy for supporting this work. </a:t>
            </a:r>
            <a:r>
              <a:rPr lang="en-US" sz="600">
                <a:solidFill>
                  <a:srgbClr val="7F7F7F"/>
                </a:solidFill>
                <a:latin typeface="Avenir"/>
                <a:ea typeface="Avenir"/>
                <a:cs typeface="Avenir"/>
                <a:sym typeface="Avenir"/>
              </a:rPr>
              <a:t>This work was performed under the auspices of the DOE by Lawrence Livermore National Laboratory under Contract DE-AC52-07NA27344. LLNL-POST-867647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148585" y="1493909"/>
            <a:ext cx="3653100" cy="48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Motivations: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0" marL="28575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•"/>
            </a:pPr>
            <a:r>
              <a:rPr lang="en-US" sz="1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Cloud feedback may be poorly represented in traditional global climate models due to their coarse resolution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0" marL="28575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•"/>
            </a:pPr>
            <a:r>
              <a:rPr lang="en-US" sz="1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This study examines how and why the cloud feedbacks in the high-resolution Simple Cloud Resolving E3SM Atmosphere Model (SCREAM) differ from coarse climate models.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Key findings: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AutoNum type="alphaLcParenR"/>
            </a:pPr>
            <a:r>
              <a:rPr lang="en-US" sz="1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The present-day mean state of cloud properties is well reproduced in SCREAM, with biases smaller than most CMIP models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AutoNum type="alphaLcParenR"/>
            </a:pPr>
            <a:r>
              <a:rPr lang="en-US" sz="1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SCREAM simulates a positive total cloud feedback that lies within the range of CMIP models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5363736" y="1309243"/>
            <a:ext cx="73226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(a)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9640358" y="1543011"/>
            <a:ext cx="73226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(b)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00989" y="774494"/>
            <a:ext cx="909022" cy="36576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771284" y="768802"/>
            <a:ext cx="365760" cy="365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040402" y="777340"/>
            <a:ext cx="699314" cy="36576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pic>
        <p:nvPicPr>
          <p:cNvPr id="95" name="Google Shape;95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347199" y="1636743"/>
            <a:ext cx="4507904" cy="502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859333" y="1920544"/>
            <a:ext cx="2294311" cy="34751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807831" y="5395651"/>
            <a:ext cx="1329213" cy="822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2024-08-01T21:05:50Z</dcterms:created>
  <dc:creator>Chao, Li-Wei</dc:creator>
</cp:coreProperties>
</file>