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1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1CB62-10BE-1C4A-957E-B60A417684DB}" type="datetimeFigureOut">
              <a:rPr lang="en-US" smtClean="0"/>
              <a:t>6/5/17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5C4BD4-FC6B-384E-AFB3-FB298BC36695}" type="slidenum">
              <a:rPr lang="en-US" smtClean="0"/>
              <a:t>‹#›</a:t>
            </a:fld>
            <a:endParaRPr lang="en-US"/>
          </a:p>
        </p:txBody>
      </p:sp>
    </p:spTree>
    <p:extLst>
      <p:ext uri="{BB962C8B-B14F-4D97-AF65-F5344CB8AC3E}">
        <p14:creationId xmlns:p14="http://schemas.microsoft.com/office/powerpoint/2010/main" val="1980619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C4BD4-FC6B-384E-AFB3-FB298BC36695}" type="slidenum">
              <a:rPr lang="en-US" smtClean="0"/>
              <a:t>3</a:t>
            </a:fld>
            <a:endParaRPr lang="en-US"/>
          </a:p>
        </p:txBody>
      </p:sp>
    </p:spTree>
    <p:extLst>
      <p:ext uri="{BB962C8B-B14F-4D97-AF65-F5344CB8AC3E}">
        <p14:creationId xmlns:p14="http://schemas.microsoft.com/office/powerpoint/2010/main" val="4235527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743200"/>
            <a:ext cx="7772400" cy="1371600"/>
          </a:xfrm>
        </p:spPr>
        <p:txBody>
          <a:bodyPr anchor="b" anchorCtr="0"/>
          <a:lstStyle/>
          <a:p>
            <a:r>
              <a:rPr lang="en-US" dirty="0" smtClean="0"/>
              <a:t>Click to edit Master title style</a:t>
            </a:r>
            <a:endParaRPr lang="en-US" dirty="0"/>
          </a:p>
        </p:txBody>
      </p:sp>
      <p:sp>
        <p:nvSpPr>
          <p:cNvPr id="3" name="Subtitle 2"/>
          <p:cNvSpPr>
            <a:spLocks noGrp="1"/>
          </p:cNvSpPr>
          <p:nvPr>
            <p:ph type="subTitle" idx="1"/>
          </p:nvPr>
        </p:nvSpPr>
        <p:spPr>
          <a:xfrm>
            <a:off x="685800" y="4343400"/>
            <a:ext cx="7772400" cy="1752600"/>
          </a:xfrm>
        </p:spPr>
        <p:txBody>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FFE9975-C960-C441-A95D-E879884DDE4A}" type="datetimeFigureOut">
              <a:rPr lang="en-US" smtClean="0"/>
              <a:t>6/5/17</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234304966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FFE9975-C960-C441-A95D-E879884DDE4A}" type="datetimeFigureOut">
              <a:rPr lang="en-US" smtClean="0"/>
              <a:t>6/5/17</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35029021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45920"/>
            <a:ext cx="3886200" cy="4114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645920"/>
            <a:ext cx="3886200" cy="4114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FFE9975-C960-C441-A95D-E879884DDE4A}" type="datetimeFigureOut">
              <a:rPr lang="en-US" smtClean="0"/>
              <a:t>6/5/17</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3125155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45920"/>
            <a:ext cx="3886200" cy="4572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31720"/>
            <a:ext cx="3886200" cy="3429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600" y="1645920"/>
            <a:ext cx="3886200" cy="4572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600" y="2331720"/>
            <a:ext cx="3886200" cy="3429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FFE9975-C960-C441-A95D-E879884DDE4A}" type="datetimeFigureOut">
              <a:rPr lang="en-US" smtClean="0"/>
              <a:t>6/5/17</a:t>
            </a:fld>
            <a:endParaRPr lang="en-US"/>
          </a:p>
        </p:txBody>
      </p:sp>
      <p:sp>
        <p:nvSpPr>
          <p:cNvPr id="9" name="Slide Number Placeholder 8"/>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189961987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FFE9975-C960-C441-A95D-E879884DDE4A}" type="datetimeFigureOut">
              <a:rPr lang="en-US" smtClean="0"/>
              <a:t>6/5/17</a:t>
            </a:fld>
            <a:endParaRPr lang="en-US"/>
          </a:p>
        </p:txBody>
      </p:sp>
      <p:sp>
        <p:nvSpPr>
          <p:cNvPr id="5" name="Slide Number Placeholder 4"/>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127021038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E9975-C960-C441-A95D-E879884DDE4A}" type="datetimeFigureOut">
              <a:rPr lang="en-US" smtClean="0"/>
              <a:t>6/5/17</a:t>
            </a:fld>
            <a:endParaRPr lang="en-US"/>
          </a:p>
        </p:txBody>
      </p:sp>
      <p:sp>
        <p:nvSpPr>
          <p:cNvPr id="4" name="Slide Number Placeholder 3"/>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9387392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22960"/>
            <a:ext cx="3200400" cy="1828800"/>
          </a:xfrm>
        </p:spPr>
        <p:txBody>
          <a:bodyPr anchor="t" anchorCtr="0"/>
          <a:lstStyle>
            <a:lvl1pPr algn="l">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886200" y="822960"/>
            <a:ext cx="4800600" cy="493776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834640"/>
            <a:ext cx="3200400" cy="29260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t>6/5/17</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2059078621"/>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229600" cy="594360"/>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685800"/>
            <a:ext cx="82296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57200" y="5212080"/>
            <a:ext cx="82296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t>6/5/17</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5432837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320"/>
            <a:ext cx="8229600" cy="10972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45920"/>
            <a:ext cx="8229600" cy="41148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86200" y="6357008"/>
            <a:ext cx="1371600" cy="137160"/>
          </a:xfrm>
          <a:prstGeom prst="rect">
            <a:avLst/>
          </a:prstGeom>
        </p:spPr>
        <p:txBody>
          <a:bodyPr vert="horz" lIns="0" tIns="0" rIns="0" bIns="0" rtlCol="0" anchor="t" anchorCtr="0"/>
          <a:lstStyle>
            <a:lvl1pPr algn="ctr">
              <a:defRPr sz="700">
                <a:solidFill>
                  <a:schemeClr val="tx1">
                    <a:tint val="75000"/>
                  </a:schemeClr>
                </a:solidFill>
                <a:latin typeface="Arial"/>
                <a:cs typeface="Arial"/>
              </a:defRPr>
            </a:lvl1pPr>
          </a:lstStyle>
          <a:p>
            <a:fld id="{9FFE9975-C960-C441-A95D-E879884DDE4A}" type="datetimeFigureOut">
              <a:rPr lang="en-US" smtClean="0"/>
              <a:pPr/>
              <a:t>6/5/17</a:t>
            </a:fld>
            <a:endParaRPr lang="en-US" dirty="0"/>
          </a:p>
        </p:txBody>
      </p:sp>
      <p:sp>
        <p:nvSpPr>
          <p:cNvPr id="6" name="Slide Number Placeholder 5"/>
          <p:cNvSpPr>
            <a:spLocks noGrp="1"/>
          </p:cNvSpPr>
          <p:nvPr>
            <p:ph type="sldNum" sz="quarter" idx="4"/>
          </p:nvPr>
        </p:nvSpPr>
        <p:spPr>
          <a:xfrm>
            <a:off x="3886200" y="6504908"/>
            <a:ext cx="1371600" cy="137160"/>
          </a:xfrm>
          <a:prstGeom prst="rect">
            <a:avLst/>
          </a:prstGeom>
        </p:spPr>
        <p:txBody>
          <a:bodyPr vert="horz" lIns="0" tIns="0" rIns="0" bIns="0" rtlCol="0" anchor="b" anchorCtr="0"/>
          <a:lstStyle>
            <a:lvl1pPr algn="ctr">
              <a:defRPr sz="800">
                <a:solidFill>
                  <a:schemeClr val="tx1">
                    <a:tint val="75000"/>
                  </a:schemeClr>
                </a:solidFill>
                <a:latin typeface="Arial"/>
                <a:cs typeface="Arial"/>
              </a:defRPr>
            </a:lvl1pPr>
          </a:lstStyle>
          <a:p>
            <a:fld id="{06896CD2-FB3A-5340-99F8-A4C5A2774A87}" type="slidenum">
              <a:rPr lang="en-US" smtClean="0"/>
              <a:pPr/>
              <a:t>‹#›</a:t>
            </a:fld>
            <a:endParaRPr lang="en-US" dirty="0"/>
          </a:p>
        </p:txBody>
      </p:sp>
    </p:spTree>
    <p:extLst>
      <p:ext uri="{BB962C8B-B14F-4D97-AF65-F5344CB8AC3E}">
        <p14:creationId xmlns:p14="http://schemas.microsoft.com/office/powerpoint/2010/main" val="310164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600" b="1" kern="1200">
          <a:solidFill>
            <a:schemeClr val="accent1">
              <a:lumMod val="75000"/>
            </a:schemeClr>
          </a:solidFill>
          <a:latin typeface="Arial"/>
          <a:ea typeface="+mj-ea"/>
          <a:cs typeface="Arial"/>
        </a:defRPr>
      </a:lvl1pPr>
    </p:titleStyle>
    <p:bodyStyle>
      <a:lvl1pPr marL="342900" indent="-342900" algn="l" defTabSz="457200" rtl="0" eaLnBrk="1" latinLnBrk="0" hangingPunct="1">
        <a:spcBef>
          <a:spcPct val="20000"/>
        </a:spcBef>
        <a:buClr>
          <a:schemeClr val="accent1">
            <a:lumMod val="75000"/>
          </a:schemeClr>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lumMod val="75000"/>
          </a:schemeClr>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1">
            <a:lumMod val="75000"/>
          </a:schemeClr>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37628"/>
            <a:ext cx="7772400" cy="677171"/>
          </a:xfrm>
        </p:spPr>
        <p:txBody>
          <a:bodyPr/>
          <a:lstStyle/>
          <a:p>
            <a:pPr algn="ctr"/>
            <a:r>
              <a:rPr lang="en-US" dirty="0" smtClean="0"/>
              <a:t>DECK:  CMIP6 Output Request</a:t>
            </a:r>
            <a:endParaRPr lang="en-US" dirty="0"/>
          </a:p>
        </p:txBody>
      </p:sp>
      <p:sp>
        <p:nvSpPr>
          <p:cNvPr id="3" name="Subtitle 2"/>
          <p:cNvSpPr>
            <a:spLocks noGrp="1"/>
          </p:cNvSpPr>
          <p:nvPr>
            <p:ph type="subTitle" idx="1"/>
          </p:nvPr>
        </p:nvSpPr>
        <p:spPr>
          <a:xfrm>
            <a:off x="685800" y="4343400"/>
            <a:ext cx="7772400" cy="1752600"/>
          </a:xfrm>
        </p:spPr>
        <p:txBody>
          <a:bodyPr/>
          <a:lstStyle/>
          <a:p>
            <a:pPr algn="ctr"/>
            <a:r>
              <a:rPr lang="en-US" dirty="0" smtClean="0"/>
              <a:t>Marcia Branstetter, </a:t>
            </a:r>
            <a:r>
              <a:rPr lang="en-US" dirty="0" err="1" smtClean="0"/>
              <a:t>Salil</a:t>
            </a:r>
            <a:r>
              <a:rPr lang="en-US" dirty="0" smtClean="0"/>
              <a:t> </a:t>
            </a:r>
            <a:r>
              <a:rPr lang="en-US" dirty="0" err="1" smtClean="0"/>
              <a:t>Mahajan</a:t>
            </a:r>
            <a:r>
              <a:rPr lang="en-US" dirty="0" smtClean="0"/>
              <a:t>, and Kate Evans</a:t>
            </a:r>
          </a:p>
          <a:p>
            <a:pPr algn="ctr"/>
            <a:r>
              <a:rPr lang="en-US" dirty="0" smtClean="0"/>
              <a:t>ACME All-Hands</a:t>
            </a:r>
          </a:p>
          <a:p>
            <a:pPr algn="ctr"/>
            <a:r>
              <a:rPr lang="en-US" dirty="0" smtClean="0"/>
              <a:t>June 7, 2017</a:t>
            </a:r>
            <a:endParaRPr lang="en-US" dirty="0"/>
          </a:p>
        </p:txBody>
      </p:sp>
    </p:spTree>
    <p:extLst>
      <p:ext uri="{BB962C8B-B14F-4D97-AF65-F5344CB8AC3E}">
        <p14:creationId xmlns:p14="http://schemas.microsoft.com/office/powerpoint/2010/main" val="23542583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034"/>
            <a:ext cx="8229600" cy="1744877"/>
          </a:xfrm>
        </p:spPr>
        <p:txBody>
          <a:bodyPr/>
          <a:lstStyle/>
          <a:p>
            <a:r>
              <a:rPr lang="en-US" dirty="0" smtClean="0"/>
              <a:t>CMIP6 Atmosphere Fields Not Part of ACME Output (3 </a:t>
            </a:r>
            <a:r>
              <a:rPr lang="en-US" dirty="0" err="1" smtClean="0"/>
              <a:t>hr</a:t>
            </a:r>
            <a:r>
              <a:rPr lang="en-US" dirty="0" smtClean="0"/>
              <a:t>)—</a:t>
            </a:r>
            <a:r>
              <a:rPr lang="en-US" sz="3400" dirty="0" smtClean="0"/>
              <a:t>with Respect to the Master Field List</a:t>
            </a:r>
            <a:endParaRPr lang="en-US" sz="3400" dirty="0"/>
          </a:p>
        </p:txBody>
      </p:sp>
      <p:sp>
        <p:nvSpPr>
          <p:cNvPr id="3" name="Content Placeholder 2"/>
          <p:cNvSpPr>
            <a:spLocks noGrp="1"/>
          </p:cNvSpPr>
          <p:nvPr>
            <p:ph idx="1"/>
          </p:nvPr>
        </p:nvSpPr>
        <p:spPr>
          <a:xfrm>
            <a:off x="153493" y="2268758"/>
            <a:ext cx="8229600" cy="3830280"/>
          </a:xfrm>
        </p:spPr>
        <p:txBody>
          <a:bodyPr/>
          <a:lstStyle/>
          <a:p>
            <a:r>
              <a:rPr lang="en-US" dirty="0" smtClean="0"/>
              <a:t>Surface Upwelling </a:t>
            </a:r>
            <a:r>
              <a:rPr lang="en-US" dirty="0" err="1" smtClean="0"/>
              <a:t>Longwave</a:t>
            </a:r>
            <a:r>
              <a:rPr lang="en-US" dirty="0" smtClean="0"/>
              <a:t> Radiation</a:t>
            </a:r>
          </a:p>
          <a:p>
            <a:r>
              <a:rPr lang="en-US" dirty="0" smtClean="0"/>
              <a:t>Surface Upwelling Shortwave Radiation</a:t>
            </a:r>
          </a:p>
          <a:p>
            <a:r>
              <a:rPr lang="en-US" dirty="0" smtClean="0"/>
              <a:t>Moisture in Upper Portion of Soil Column</a:t>
            </a:r>
          </a:p>
          <a:p>
            <a:r>
              <a:rPr lang="en-US" dirty="0" smtClean="0"/>
              <a:t>Snowfall Flux</a:t>
            </a:r>
          </a:p>
          <a:p>
            <a:r>
              <a:rPr lang="en-US" dirty="0" smtClean="0"/>
              <a:t>Total Run-off</a:t>
            </a:r>
          </a:p>
          <a:p>
            <a:r>
              <a:rPr lang="en-US" dirty="0" smtClean="0"/>
              <a:t>Surface Upwelling Clear-Sky Shortwave Radiation</a:t>
            </a:r>
          </a:p>
          <a:p>
            <a:r>
              <a:rPr lang="en-US" dirty="0" smtClean="0"/>
              <a:t>Surface Diffuse </a:t>
            </a:r>
            <a:r>
              <a:rPr lang="en-US" dirty="0" err="1" smtClean="0"/>
              <a:t>Downwelling</a:t>
            </a:r>
            <a:r>
              <a:rPr lang="en-US" dirty="0" smtClean="0"/>
              <a:t> Shortwave Radiation</a:t>
            </a:r>
            <a:endParaRPr lang="en-US" dirty="0"/>
          </a:p>
        </p:txBody>
      </p:sp>
    </p:spTree>
    <p:extLst>
      <p:ext uri="{BB962C8B-B14F-4D97-AF65-F5344CB8AC3E}">
        <p14:creationId xmlns:p14="http://schemas.microsoft.com/office/powerpoint/2010/main" val="42778637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CMIP6 Atmosphere Fields Not Part of ACME Output </a:t>
            </a:r>
            <a:r>
              <a:rPr lang="en-US" dirty="0" smtClean="0"/>
              <a:t>(Monthly)</a:t>
            </a:r>
            <a:endParaRPr lang="en-US" dirty="0"/>
          </a:p>
        </p:txBody>
      </p:sp>
      <p:sp>
        <p:nvSpPr>
          <p:cNvPr id="3" name="Content Placeholder 2"/>
          <p:cNvSpPr>
            <a:spLocks noGrp="1"/>
          </p:cNvSpPr>
          <p:nvPr>
            <p:ph idx="1"/>
          </p:nvPr>
        </p:nvSpPr>
        <p:spPr/>
        <p:txBody>
          <a:bodyPr numCol="2"/>
          <a:lstStyle/>
          <a:p>
            <a:r>
              <a:rPr lang="en-US" sz="1600" dirty="0" smtClean="0"/>
              <a:t>Snowfall Flux</a:t>
            </a:r>
          </a:p>
          <a:p>
            <a:r>
              <a:rPr lang="en-US" sz="1600" dirty="0" smtClean="0"/>
              <a:t>Evaporation</a:t>
            </a:r>
          </a:p>
          <a:p>
            <a:r>
              <a:rPr lang="en-US" sz="1600" dirty="0" smtClean="0"/>
              <a:t>Surface Snow and Ice Sublimation Flux</a:t>
            </a:r>
          </a:p>
          <a:p>
            <a:r>
              <a:rPr lang="en-US" sz="1600" dirty="0" smtClean="0"/>
              <a:t>Surface Upwelling </a:t>
            </a:r>
            <a:r>
              <a:rPr lang="en-US" sz="1600" dirty="0" err="1" smtClean="0"/>
              <a:t>Longwave</a:t>
            </a:r>
            <a:r>
              <a:rPr lang="en-US" sz="1600" dirty="0" smtClean="0"/>
              <a:t> Radiation</a:t>
            </a:r>
          </a:p>
          <a:p>
            <a:r>
              <a:rPr lang="en-US" sz="1600" dirty="0" smtClean="0"/>
              <a:t>Surface Upwelling Shortwave Radiation</a:t>
            </a:r>
          </a:p>
          <a:p>
            <a:r>
              <a:rPr lang="en-US" sz="1600" dirty="0" smtClean="0"/>
              <a:t>Surface Upwelling Clear-Sky Shortwave Radiation</a:t>
            </a:r>
          </a:p>
          <a:p>
            <a:r>
              <a:rPr lang="en-US" sz="1600" dirty="0" smtClean="0"/>
              <a:t>TOA Incident Shortwave Radiation</a:t>
            </a:r>
          </a:p>
          <a:p>
            <a:r>
              <a:rPr lang="en-US" sz="1600" dirty="0" smtClean="0"/>
              <a:t>TOA Outgoing </a:t>
            </a:r>
            <a:r>
              <a:rPr lang="en-US" sz="1600" dirty="0" err="1" smtClean="0"/>
              <a:t>Longwave</a:t>
            </a:r>
            <a:r>
              <a:rPr lang="en-US" sz="1600" dirty="0" smtClean="0"/>
              <a:t> Radiation</a:t>
            </a:r>
          </a:p>
          <a:p>
            <a:r>
              <a:rPr lang="en-US" sz="1600" dirty="0" smtClean="0"/>
              <a:t>TOA Outgoing Clear-Sky </a:t>
            </a:r>
            <a:r>
              <a:rPr lang="en-US" sz="1600" dirty="0" err="1" smtClean="0"/>
              <a:t>Longwave</a:t>
            </a:r>
            <a:r>
              <a:rPr lang="en-US" sz="1600" dirty="0" smtClean="0"/>
              <a:t> Radiation</a:t>
            </a:r>
          </a:p>
          <a:p>
            <a:r>
              <a:rPr lang="en-US" sz="1600" dirty="0" smtClean="0"/>
              <a:t>TOA Outgoing Clear-Sky Shortwave Radiation</a:t>
            </a:r>
          </a:p>
          <a:p>
            <a:r>
              <a:rPr lang="en-US" sz="1600" dirty="0" smtClean="0"/>
              <a:t>Total Cloud Fraction</a:t>
            </a:r>
          </a:p>
          <a:p>
            <a:r>
              <a:rPr lang="en-US" sz="1600" dirty="0" smtClean="0"/>
              <a:t>Net Downward </a:t>
            </a:r>
            <a:r>
              <a:rPr lang="en-US" sz="1600" dirty="0" err="1" smtClean="0"/>
              <a:t>Radiative</a:t>
            </a:r>
            <a:r>
              <a:rPr lang="en-US" sz="1600" dirty="0" smtClean="0"/>
              <a:t> Flux at Top of Model</a:t>
            </a:r>
          </a:p>
          <a:p>
            <a:r>
              <a:rPr lang="en-US" sz="1600" dirty="0" smtClean="0"/>
              <a:t>Fraction of Time Convection Occurs in Cell</a:t>
            </a:r>
          </a:p>
          <a:p>
            <a:r>
              <a:rPr lang="en-US" sz="1600" dirty="0" smtClean="0"/>
              <a:t>Carbon Mass Flux into Atmosphere Due to All Anthropogenic Emissions of CO2</a:t>
            </a:r>
          </a:p>
          <a:p>
            <a:r>
              <a:rPr lang="en-US" sz="1600" dirty="0" smtClean="0"/>
              <a:t>Carbon Mass Flux into Atmosphere Due to Fossil Fuel Emissions of CO2</a:t>
            </a:r>
          </a:p>
          <a:p>
            <a:r>
              <a:rPr lang="en-US" sz="1600" dirty="0" smtClean="0"/>
              <a:t>Surface Carbon Mass Flux into the Atmosphere Due to Natural Sources</a:t>
            </a:r>
          </a:p>
          <a:p>
            <a:r>
              <a:rPr lang="en-US" sz="1600" dirty="0" smtClean="0"/>
              <a:t>Convective Mass Flux</a:t>
            </a:r>
          </a:p>
          <a:p>
            <a:r>
              <a:rPr lang="en-US" sz="1600" dirty="0" smtClean="0"/>
              <a:t>Total Atmosphere Mass of CO2</a:t>
            </a:r>
          </a:p>
          <a:p>
            <a:r>
              <a:rPr lang="en-US" sz="1600" dirty="0" smtClean="0"/>
              <a:t>Global Mean Mole Fraction of CH4</a:t>
            </a:r>
          </a:p>
          <a:p>
            <a:r>
              <a:rPr lang="en-US" sz="1600" dirty="0" smtClean="0"/>
              <a:t>Global Mean Mole Fraction of N2O</a:t>
            </a:r>
          </a:p>
          <a:p>
            <a:r>
              <a:rPr lang="en-US" sz="1600" dirty="0" smtClean="0"/>
              <a:t>Pressure on Model Levels and Half-Levels</a:t>
            </a:r>
          </a:p>
          <a:p>
            <a:pPr marL="0" indent="0">
              <a:buNone/>
            </a:pPr>
            <a:endParaRPr lang="en-US" sz="1600" dirty="0" smtClean="0"/>
          </a:p>
          <a:p>
            <a:endParaRPr lang="en-US" sz="1600" dirty="0" smtClean="0"/>
          </a:p>
          <a:p>
            <a:endParaRPr lang="en-US" sz="1800" dirty="0" smtClean="0"/>
          </a:p>
          <a:p>
            <a:endParaRPr lang="en-US" sz="1800" dirty="0" smtClean="0"/>
          </a:p>
          <a:p>
            <a:endParaRPr lang="en-US" sz="1800" dirty="0" smtClean="0"/>
          </a:p>
          <a:p>
            <a:endParaRPr lang="en-US" sz="2000" dirty="0" smtClean="0"/>
          </a:p>
          <a:p>
            <a:endParaRPr lang="en-US" dirty="0" smtClean="0"/>
          </a:p>
          <a:p>
            <a:endParaRPr lang="en-US" dirty="0"/>
          </a:p>
        </p:txBody>
      </p:sp>
    </p:spTree>
    <p:extLst>
      <p:ext uri="{BB962C8B-B14F-4D97-AF65-F5344CB8AC3E}">
        <p14:creationId xmlns:p14="http://schemas.microsoft.com/office/powerpoint/2010/main" val="23375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CMIP6 </a:t>
            </a:r>
            <a:r>
              <a:rPr lang="en-US" dirty="0" smtClean="0"/>
              <a:t>Land </a:t>
            </a:r>
            <a:r>
              <a:rPr lang="en-US" dirty="0"/>
              <a:t>Fields Not Part of ACME Output (Monthly)</a:t>
            </a:r>
          </a:p>
        </p:txBody>
      </p:sp>
      <p:sp>
        <p:nvSpPr>
          <p:cNvPr id="3" name="Content Placeholder 2"/>
          <p:cNvSpPr>
            <a:spLocks noGrp="1"/>
          </p:cNvSpPr>
          <p:nvPr>
            <p:ph idx="1"/>
          </p:nvPr>
        </p:nvSpPr>
        <p:spPr/>
        <p:txBody>
          <a:bodyPr numCol="2"/>
          <a:lstStyle/>
          <a:p>
            <a:r>
              <a:rPr lang="en-US" sz="1800" dirty="0" smtClean="0"/>
              <a:t>Percentage Tree Cover</a:t>
            </a:r>
          </a:p>
          <a:p>
            <a:r>
              <a:rPr lang="en-US" sz="1800" dirty="0" smtClean="0"/>
              <a:t>Natural Grass Percentage</a:t>
            </a:r>
          </a:p>
          <a:p>
            <a:r>
              <a:rPr lang="en-US" sz="1800" dirty="0" smtClean="0"/>
              <a:t>Percentage Cover by Shrub</a:t>
            </a:r>
          </a:p>
          <a:p>
            <a:r>
              <a:rPr lang="en-US" sz="1800" dirty="0" smtClean="0"/>
              <a:t>Percentage Crop Cover</a:t>
            </a:r>
          </a:p>
          <a:p>
            <a:r>
              <a:rPr lang="en-US" sz="1800" dirty="0" smtClean="0"/>
              <a:t>Percentage of Land which Is Anthropogenic Pasture</a:t>
            </a:r>
          </a:p>
          <a:p>
            <a:r>
              <a:rPr lang="en-US" sz="1800" dirty="0" smtClean="0"/>
              <a:t>Bare Soil Percentage </a:t>
            </a:r>
          </a:p>
          <a:p>
            <a:r>
              <a:rPr lang="en-US" sz="1800" dirty="0" smtClean="0"/>
              <a:t>Percentage of Grid Cell That Is Land but Neither Vegetation-Covered nor Bare Soil</a:t>
            </a:r>
          </a:p>
          <a:p>
            <a:r>
              <a:rPr lang="en-US" sz="1800" dirty="0" smtClean="0"/>
              <a:t>Burnt Area Percentage</a:t>
            </a:r>
          </a:p>
          <a:p>
            <a:r>
              <a:rPr lang="en-US" sz="1800" dirty="0" smtClean="0"/>
              <a:t>Carbon Mass in Products of </a:t>
            </a:r>
            <a:r>
              <a:rPr lang="en-US" sz="1800" dirty="0" err="1" smtClean="0"/>
              <a:t>Landuse</a:t>
            </a:r>
            <a:r>
              <a:rPr lang="en-US" sz="1800" dirty="0" smtClean="0"/>
              <a:t> Change</a:t>
            </a:r>
          </a:p>
          <a:p>
            <a:r>
              <a:rPr lang="en-US" sz="1800" dirty="0" smtClean="0"/>
              <a:t>Carbon Mass Flux into Atmosphere due to Grazing on Land</a:t>
            </a:r>
          </a:p>
          <a:p>
            <a:r>
              <a:rPr lang="en-US" sz="1800" dirty="0" smtClean="0"/>
              <a:t>Carbon Mass Flux into Atmosphere due to Crop Harvesting</a:t>
            </a:r>
          </a:p>
          <a:p>
            <a:r>
              <a:rPr lang="en-US" sz="1800" dirty="0" smtClean="0"/>
              <a:t>Total Carbon Mass Flux from Vegetation to Litter</a:t>
            </a:r>
          </a:p>
          <a:p>
            <a:r>
              <a:rPr lang="en-US" sz="1800" dirty="0" smtClean="0"/>
              <a:t>Total Carbon Mass Flux from Litter to Soil</a:t>
            </a:r>
          </a:p>
          <a:p>
            <a:r>
              <a:rPr lang="en-US" sz="1800" dirty="0" smtClean="0"/>
              <a:t>Total Carbon Mass Flux from Vegetation Directly to Soil</a:t>
            </a:r>
          </a:p>
          <a:p>
            <a:endParaRPr lang="en-US" dirty="0" smtClean="0"/>
          </a:p>
          <a:p>
            <a:endParaRPr lang="en-US" dirty="0"/>
          </a:p>
        </p:txBody>
      </p:sp>
    </p:spTree>
    <p:extLst>
      <p:ext uri="{BB962C8B-B14F-4D97-AF65-F5344CB8AC3E}">
        <p14:creationId xmlns:p14="http://schemas.microsoft.com/office/powerpoint/2010/main" val="384441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034" y="716657"/>
            <a:ext cx="8229600" cy="1097280"/>
          </a:xfrm>
        </p:spPr>
        <p:txBody>
          <a:bodyPr/>
          <a:lstStyle/>
          <a:p>
            <a:r>
              <a:rPr lang="en-US" dirty="0"/>
              <a:t>CMIP6 Atmosphere Fields </a:t>
            </a:r>
            <a:r>
              <a:rPr lang="en-US" dirty="0" smtClean="0"/>
              <a:t>That Are </a:t>
            </a:r>
            <a:r>
              <a:rPr lang="en-US" dirty="0"/>
              <a:t>Part of ACME Output (Monthly</a:t>
            </a:r>
            <a:r>
              <a:rPr lang="en-US" dirty="0" smtClean="0"/>
              <a:t>)—</a:t>
            </a:r>
            <a:r>
              <a:rPr lang="en-US" sz="3400" dirty="0" smtClean="0"/>
              <a:t>master field list</a:t>
            </a:r>
            <a:endParaRPr lang="en-US" sz="3400" dirty="0"/>
          </a:p>
        </p:txBody>
      </p:sp>
      <p:sp>
        <p:nvSpPr>
          <p:cNvPr id="3" name="Content Placeholder 2"/>
          <p:cNvSpPr>
            <a:spLocks noGrp="1"/>
          </p:cNvSpPr>
          <p:nvPr>
            <p:ph idx="1"/>
          </p:nvPr>
        </p:nvSpPr>
        <p:spPr>
          <a:xfrm>
            <a:off x="343034" y="2045450"/>
            <a:ext cx="8229600" cy="4114800"/>
          </a:xfrm>
        </p:spPr>
        <p:txBody>
          <a:bodyPr/>
          <a:lstStyle/>
          <a:p>
            <a:r>
              <a:rPr lang="en-US" sz="1800" dirty="0" smtClean="0"/>
              <a:t>CH4 volume mixing ratio, CO2 volume mixing ratio, N2O volume mixing ratio, O3 volume mixing ratio</a:t>
            </a:r>
          </a:p>
          <a:p>
            <a:r>
              <a:rPr lang="en-US" sz="1800" dirty="0" smtClean="0"/>
              <a:t>Mass Fraction of Cloud Ice, Mass Fraction of Cloud Liquid Water</a:t>
            </a:r>
          </a:p>
          <a:p>
            <a:r>
              <a:rPr lang="en-US" sz="1800" dirty="0" smtClean="0"/>
              <a:t>Percentage Cloud Cover</a:t>
            </a:r>
          </a:p>
          <a:p>
            <a:r>
              <a:rPr lang="en-US" sz="1800" dirty="0" smtClean="0"/>
              <a:t>Fraction of Time Shallow Convection Occurs</a:t>
            </a:r>
          </a:p>
          <a:p>
            <a:r>
              <a:rPr lang="en-US" sz="1800" dirty="0" smtClean="0"/>
              <a:t>Omega</a:t>
            </a:r>
          </a:p>
          <a:p>
            <a:r>
              <a:rPr lang="en-US" sz="1800" dirty="0" smtClean="0"/>
              <a:t>Radiation:  Surface </a:t>
            </a:r>
            <a:r>
              <a:rPr lang="en-US" sz="1800" dirty="0" err="1" smtClean="0"/>
              <a:t>Downwelling</a:t>
            </a:r>
            <a:r>
              <a:rPr lang="en-US" sz="1800" dirty="0" smtClean="0"/>
              <a:t> </a:t>
            </a:r>
            <a:r>
              <a:rPr lang="en-US" sz="1800" dirty="0" err="1" smtClean="0"/>
              <a:t>Longwave</a:t>
            </a:r>
            <a:r>
              <a:rPr lang="en-US" sz="1800" dirty="0" smtClean="0"/>
              <a:t> Radiation, Surface </a:t>
            </a:r>
            <a:r>
              <a:rPr lang="en-US" sz="1800" dirty="0" err="1" smtClean="0"/>
              <a:t>Downwelling</a:t>
            </a:r>
            <a:r>
              <a:rPr lang="en-US" sz="1800" dirty="0" smtClean="0"/>
              <a:t> Clear-Sky </a:t>
            </a:r>
            <a:r>
              <a:rPr lang="en-US" sz="1800" dirty="0" err="1" smtClean="0"/>
              <a:t>Longwave</a:t>
            </a:r>
            <a:r>
              <a:rPr lang="en-US" sz="1800" dirty="0" smtClean="0"/>
              <a:t> Radiation, Surface </a:t>
            </a:r>
            <a:r>
              <a:rPr lang="en-US" sz="1800" dirty="0" err="1" smtClean="0"/>
              <a:t>Downwelling</a:t>
            </a:r>
            <a:r>
              <a:rPr lang="en-US" sz="1800" dirty="0" smtClean="0"/>
              <a:t> Shortwave Radiation, Surface </a:t>
            </a:r>
            <a:r>
              <a:rPr lang="en-US" sz="1800" dirty="0" err="1" smtClean="0"/>
              <a:t>Downwelling</a:t>
            </a:r>
            <a:r>
              <a:rPr lang="en-US" sz="1800" dirty="0" smtClean="0"/>
              <a:t> Clear-Sky Shortwave Radiation, Top-of-Atmosphere Outgoing Shortwave Radiation</a:t>
            </a:r>
          </a:p>
          <a:p>
            <a:r>
              <a:rPr lang="en-US" sz="1800" dirty="0" smtClean="0"/>
              <a:t>Surface Upward Latent Heat Flux, Surface Upward Sensible Heat Flux</a:t>
            </a:r>
          </a:p>
          <a:p>
            <a:r>
              <a:rPr lang="en-US" sz="1800" dirty="0" err="1" smtClean="0"/>
              <a:t>Geopotential</a:t>
            </a:r>
            <a:r>
              <a:rPr lang="en-US" sz="1800" dirty="0" smtClean="0"/>
              <a:t> Height</a:t>
            </a:r>
          </a:p>
          <a:p>
            <a:endParaRPr lang="en-US" dirty="0"/>
          </a:p>
        </p:txBody>
      </p:sp>
    </p:spTree>
    <p:extLst>
      <p:ext uri="{BB962C8B-B14F-4D97-AF65-F5344CB8AC3E}">
        <p14:creationId xmlns:p14="http://schemas.microsoft.com/office/powerpoint/2010/main" val="2012548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CMIP6 Atmosphere Fields That Are Part of ACME Output (Monthly)</a:t>
            </a:r>
          </a:p>
        </p:txBody>
      </p:sp>
      <p:sp>
        <p:nvSpPr>
          <p:cNvPr id="3" name="Content Placeholder 2"/>
          <p:cNvSpPr>
            <a:spLocks noGrp="1"/>
          </p:cNvSpPr>
          <p:nvPr>
            <p:ph idx="1"/>
          </p:nvPr>
        </p:nvSpPr>
        <p:spPr/>
        <p:txBody>
          <a:bodyPr/>
          <a:lstStyle/>
          <a:p>
            <a:r>
              <a:rPr lang="en-US" sz="1800" dirty="0" smtClean="0"/>
              <a:t>Precipitation: Convective Precipitation(PRECC) and Precipitation (PRECT)</a:t>
            </a:r>
          </a:p>
          <a:p>
            <a:r>
              <a:rPr lang="en-US" sz="1800" dirty="0" smtClean="0"/>
              <a:t>Humidity: Specific Humidity, Near-Surface Specific Humidity, Relative Humidity, Near-Surface Relative Humidity</a:t>
            </a:r>
          </a:p>
          <a:p>
            <a:r>
              <a:rPr lang="en-US" sz="1800" dirty="0" smtClean="0"/>
              <a:t>Pressure: Surface Air Pressure, Sea Level Pressure, Air Pressure at Convective Cloud Base, Air Pressure at Convective Cloud Top</a:t>
            </a:r>
          </a:p>
          <a:p>
            <a:r>
              <a:rPr lang="en-US" sz="1800" dirty="0" smtClean="0"/>
              <a:t>Wind Stress:  Surface Downward Eastward Wind Stress, Surface Downward Northward Wind Stress</a:t>
            </a:r>
          </a:p>
          <a:p>
            <a:r>
              <a:rPr lang="en-US" sz="1800" dirty="0" smtClean="0"/>
              <a:t>Water Path:  Ice Water Path, Water Vapor Path, Condensed Water Path</a:t>
            </a:r>
          </a:p>
          <a:p>
            <a:r>
              <a:rPr lang="en-US" sz="1800" dirty="0" smtClean="0"/>
              <a:t>Temperature:  Air Surface Temperature, Near-Surface Air Temperature, Daily Minimum Near-Surface Air Temperature, Daily Maximum Near-Surface Air Temperature, Surface Temperature</a:t>
            </a:r>
          </a:p>
          <a:p>
            <a:r>
              <a:rPr lang="en-US" sz="1800" dirty="0" smtClean="0"/>
              <a:t>Wind:  Eastward Wind, Northward Wind, Eastward Near-Surface Wind, Near-Surface Wind Speed, Northward Near-Surface Wind</a:t>
            </a:r>
          </a:p>
          <a:p>
            <a:endParaRPr lang="en-US" dirty="0"/>
          </a:p>
        </p:txBody>
      </p:sp>
    </p:spTree>
    <p:extLst>
      <p:ext uri="{BB962C8B-B14F-4D97-AF65-F5344CB8AC3E}">
        <p14:creationId xmlns:p14="http://schemas.microsoft.com/office/powerpoint/2010/main" val="64843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CMIP6 Land </a:t>
            </a:r>
            <a:r>
              <a:rPr lang="en-US" dirty="0" smtClean="0"/>
              <a:t>Fields That Are </a:t>
            </a:r>
            <a:r>
              <a:rPr lang="en-US" dirty="0"/>
              <a:t>Part of ACME Output (Monthly)</a:t>
            </a:r>
          </a:p>
        </p:txBody>
      </p:sp>
      <p:sp>
        <p:nvSpPr>
          <p:cNvPr id="3" name="Content Placeholder 2"/>
          <p:cNvSpPr>
            <a:spLocks noGrp="1"/>
          </p:cNvSpPr>
          <p:nvPr>
            <p:ph idx="1"/>
          </p:nvPr>
        </p:nvSpPr>
        <p:spPr/>
        <p:txBody>
          <a:bodyPr/>
          <a:lstStyle/>
          <a:p>
            <a:r>
              <a:rPr lang="en-US" sz="1800" dirty="0" smtClean="0"/>
              <a:t>Carbon Mass Flux into Atmosphere due to Autotrophic (Plant) Respiration on Land (AR), Carbon Mass Flux into Atmosphere due to Heterotrophic Respiration on Land (HR), Carbon Mass Flux into Atmosphere due to CO2 Emission from Fire</a:t>
            </a:r>
          </a:p>
          <a:p>
            <a:r>
              <a:rPr lang="en-US" sz="1800" dirty="0" smtClean="0"/>
              <a:t>Carbon Mass Flux out of Atmosphere due to Gross Primary Production on Land (GPP), Carbon Mass Flux out of Atmosphere due to Net Primary Production on Land (NPP), Carbon Mass Flux out of Atmosphere due to Net </a:t>
            </a:r>
            <a:r>
              <a:rPr lang="en-US" sz="1800" dirty="0" err="1" smtClean="0"/>
              <a:t>Biospheric</a:t>
            </a:r>
            <a:r>
              <a:rPr lang="en-US" sz="1800" dirty="0" smtClean="0"/>
              <a:t> Production on Land (NBP)</a:t>
            </a:r>
          </a:p>
          <a:p>
            <a:r>
              <a:rPr lang="en-US" sz="1800" dirty="0" smtClean="0"/>
              <a:t>Carbon Mass in Litter Pool, Carbon Mass in Vegetation</a:t>
            </a:r>
          </a:p>
          <a:p>
            <a:r>
              <a:rPr lang="en-US" sz="1800" dirty="0" smtClean="0"/>
              <a:t>Leaf Area Index</a:t>
            </a:r>
          </a:p>
          <a:p>
            <a:r>
              <a:rPr lang="en-US" sz="1800" dirty="0" smtClean="0"/>
              <a:t>Water Content per Unit Area of Soil Layers, Soil Frozen Water Content, Total Soil Moisture Content, Moisture in Upper Portion of Soil Column</a:t>
            </a:r>
          </a:p>
          <a:p>
            <a:r>
              <a:rPr lang="en-US" sz="1800" dirty="0" smtClean="0"/>
              <a:t>Surface Runoff, Total Runoff</a:t>
            </a:r>
          </a:p>
          <a:p>
            <a:r>
              <a:rPr lang="en-US" sz="1800" dirty="0" smtClean="0"/>
              <a:t>Water Evaporation from Soil, Evaporation from Canopy, Transpiration</a:t>
            </a:r>
          </a:p>
          <a:p>
            <a:endParaRPr lang="en-US" sz="1600" dirty="0" smtClean="0"/>
          </a:p>
          <a:p>
            <a:endParaRPr lang="en-US" sz="1600" dirty="0" smtClean="0"/>
          </a:p>
          <a:p>
            <a:endParaRPr lang="en-US" dirty="0"/>
          </a:p>
        </p:txBody>
      </p:sp>
    </p:spTree>
    <p:extLst>
      <p:ext uri="{BB962C8B-B14F-4D97-AF65-F5344CB8AC3E}">
        <p14:creationId xmlns:p14="http://schemas.microsoft.com/office/powerpoint/2010/main" val="103978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80" y="501193"/>
            <a:ext cx="8229600" cy="544003"/>
          </a:xfrm>
        </p:spPr>
        <p:txBody>
          <a:bodyPr/>
          <a:lstStyle/>
          <a:p>
            <a:r>
              <a:rPr lang="en-US" sz="3200" dirty="0" smtClean="0"/>
              <a:t>Storage Just for the Monthly Atmosphere</a:t>
            </a:r>
            <a:endParaRPr lang="en-US" sz="3200" dirty="0"/>
          </a:p>
        </p:txBody>
      </p:sp>
      <p:sp>
        <p:nvSpPr>
          <p:cNvPr id="3" name="Content Placeholder 2"/>
          <p:cNvSpPr>
            <a:spLocks noGrp="1"/>
          </p:cNvSpPr>
          <p:nvPr>
            <p:ph idx="1"/>
          </p:nvPr>
        </p:nvSpPr>
        <p:spPr>
          <a:xfrm>
            <a:off x="457200" y="1227127"/>
            <a:ext cx="8229600" cy="4975929"/>
          </a:xfrm>
        </p:spPr>
        <p:txBody>
          <a:bodyPr/>
          <a:lstStyle/>
          <a:p>
            <a:r>
              <a:rPr lang="en-US" sz="2000" dirty="0" smtClean="0"/>
              <a:t>14 MB per 72 level field per month</a:t>
            </a:r>
          </a:p>
          <a:p>
            <a:r>
              <a:rPr lang="en-US" sz="2000" dirty="0" smtClean="0"/>
              <a:t>196 KB per single level field per month</a:t>
            </a:r>
          </a:p>
          <a:p>
            <a:endParaRPr lang="en-US" sz="2000" dirty="0"/>
          </a:p>
          <a:p>
            <a:r>
              <a:rPr lang="en-US" sz="2000" dirty="0" smtClean="0"/>
              <a:t>71 monthly required CMIP6 </a:t>
            </a:r>
            <a:r>
              <a:rPr lang="en-US" sz="2000" dirty="0" err="1" smtClean="0"/>
              <a:t>atm</a:t>
            </a:r>
            <a:r>
              <a:rPr lang="en-US" sz="2000" dirty="0" smtClean="0"/>
              <a:t> fields (single level): 14 MB </a:t>
            </a:r>
          </a:p>
          <a:p>
            <a:endParaRPr lang="en-US" sz="2000" dirty="0" smtClean="0"/>
          </a:p>
          <a:p>
            <a:r>
              <a:rPr lang="en-US" sz="2000" dirty="0" smtClean="0"/>
              <a:t>---------------------------------------------------------------------------------------</a:t>
            </a:r>
            <a:endParaRPr lang="en-US" sz="2000" dirty="0"/>
          </a:p>
          <a:p>
            <a:r>
              <a:rPr lang="en-US" sz="2000" dirty="0" smtClean="0"/>
              <a:t>A single monthly cam.h0 file from beta1_05: 3.6 GB</a:t>
            </a:r>
          </a:p>
          <a:p>
            <a:r>
              <a:rPr lang="en-US" sz="2000" dirty="0" smtClean="0"/>
              <a:t>1205 floating point fields (excluding mixing ratios)</a:t>
            </a:r>
          </a:p>
          <a:p>
            <a:r>
              <a:rPr lang="en-US" sz="2000" dirty="0" smtClean="0"/>
              <a:t>234 multi-level fields</a:t>
            </a:r>
          </a:p>
          <a:p>
            <a:endParaRPr lang="en-US" sz="2000" dirty="0"/>
          </a:p>
          <a:p>
            <a:r>
              <a:rPr lang="en-US" sz="2000" dirty="0" smtClean="0"/>
              <a:t>After removing aerosol fields: 117 multi-level; 235 single level</a:t>
            </a:r>
          </a:p>
          <a:p>
            <a:r>
              <a:rPr lang="en-US" sz="2000" dirty="0" smtClean="0"/>
              <a:t>Approximately 1.6 GB multi-level, 46 MB single level</a:t>
            </a:r>
          </a:p>
          <a:p>
            <a:pPr marL="457200" lvl="1" indent="0">
              <a:buNone/>
            </a:pPr>
            <a:r>
              <a:rPr lang="en-US" sz="1600" dirty="0" smtClean="0"/>
              <a:t>= 1.7GB total per monthly h0 file (without adding extra CMIP6 fields)</a:t>
            </a:r>
          </a:p>
          <a:p>
            <a:pPr marL="57150" indent="0">
              <a:buNone/>
            </a:pPr>
            <a:endParaRPr lang="en-US" dirty="0" smtClean="0"/>
          </a:p>
          <a:p>
            <a:endParaRPr lang="en-US" sz="20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04462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2721</TotalTime>
  <Words>916</Words>
  <Application>Microsoft Macintosh PowerPoint</Application>
  <PresentationFormat>On-screen Show (4:3)</PresentationFormat>
  <Paragraphs>99</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DECK:  CMIP6 Output Request</vt:lpstr>
      <vt:lpstr>CMIP6 Atmosphere Fields Not Part of ACME Output (3 hr)—with Respect to the Master Field List</vt:lpstr>
      <vt:lpstr>CMIP6 Atmosphere Fields Not Part of ACME Output (Monthly)</vt:lpstr>
      <vt:lpstr>CMIP6 Land Fields Not Part of ACME Output (Monthly)</vt:lpstr>
      <vt:lpstr>CMIP6 Atmosphere Fields That Are Part of ACME Output (Monthly)—master field list</vt:lpstr>
      <vt:lpstr>CMIP6 Atmosphere Fields That Are Part of ACME Output (Monthly)</vt:lpstr>
      <vt:lpstr>CMIP6 Land Fields That Are Part of ACME Output (Monthly)</vt:lpstr>
      <vt:lpstr>Storage Just for the Monthly Atmosphere</vt:lpstr>
    </vt:vector>
  </TitlesOfParts>
  <Company>Pacific Northwest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DeGraaf</dc:creator>
  <cp:lastModifiedBy>Branstetter, Marcia L.</cp:lastModifiedBy>
  <cp:revision>24</cp:revision>
  <dcterms:created xsi:type="dcterms:W3CDTF">2014-12-04T00:15:55Z</dcterms:created>
  <dcterms:modified xsi:type="dcterms:W3CDTF">2017-06-07T15:01:33Z</dcterms:modified>
</cp:coreProperties>
</file>