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  <p:sldMasterId id="2147483759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7" r:id="rId9"/>
    <p:sldId id="268" r:id="rId10"/>
    <p:sldId id="261" r:id="rId11"/>
    <p:sldId id="258" r:id="rId12"/>
    <p:sldId id="265" r:id="rId13"/>
    <p:sldId id="263" r:id="rId14"/>
    <p:sldId id="264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Riley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22"/>
    <a:srgbClr val="D27122"/>
    <a:srgbClr val="CE5F20"/>
    <a:srgbClr val="822C1F"/>
    <a:srgbClr val="DF9423"/>
    <a:srgbClr val="BA5E23"/>
    <a:srgbClr val="D47228"/>
    <a:srgbClr val="C45927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1"/>
  </p:normalViewPr>
  <p:slideViewPr>
    <p:cSldViewPr snapToGrid="0">
      <p:cViewPr varScale="1">
        <p:scale>
          <a:sx n="104" d="100"/>
          <a:sy n="104" d="100"/>
        </p:scale>
        <p:origin x="680" y="200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“The concentration-carbon feedback is </a:t>
            </a:r>
            <a:r>
              <a:rPr lang="en-US" sz="1800" b="1" dirty="0" smtClean="0"/>
              <a:t>the dominant uncertainty in the allowable CO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 emissions that are consistent with a given CO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 concentration scenario</a:t>
            </a:r>
            <a:r>
              <a:rPr lang="en-US" sz="1800" dirty="0" smtClean="0"/>
              <a:t>.  In modeling the climate response to a scenario of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emissions, the </a:t>
            </a:r>
            <a:r>
              <a:rPr lang="en-US" sz="1800" b="1" dirty="0" smtClean="0"/>
              <a:t>net carbon cycle feedback is of comparable size and uncertainty to the </a:t>
            </a:r>
            <a:r>
              <a:rPr lang="en-US" sz="1800" b="1" dirty="0" err="1" smtClean="0"/>
              <a:t>noncarbon</a:t>
            </a:r>
            <a:r>
              <a:rPr lang="en-US" sz="1800" b="1" dirty="0" smtClean="0"/>
              <a:t>-climate response</a:t>
            </a:r>
            <a:r>
              <a:rPr lang="en-US" sz="1800" dirty="0" smtClean="0"/>
              <a:t>.” (Gregory et al.,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8.jpg"/><Relationship Id="rId14" Type="http://schemas.openxmlformats.org/officeDocument/2006/relationships/image" Target="../media/image9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8" Type="http://schemas.openxmlformats.org/officeDocument/2006/relationships/image" Target="../media/image2.emf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theme" Target="../theme/theme4.xml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ACME Coupled BGC team: initial plans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Susannah </a:t>
            </a:r>
            <a:r>
              <a:rPr lang="en-US" dirty="0" smtClean="0"/>
              <a:t>Burrows</a:t>
            </a:r>
          </a:p>
          <a:p>
            <a:r>
              <a:rPr lang="en-US" dirty="0"/>
              <a:t>Pacific Northwest National Laboratory</a:t>
            </a:r>
          </a:p>
          <a:p>
            <a:endParaRPr lang="en-US" dirty="0" smtClean="0"/>
          </a:p>
          <a:p>
            <a:r>
              <a:rPr lang="en-US" dirty="0"/>
              <a:t>ACME All-Hands Meeting, 6 June 2017</a:t>
            </a:r>
          </a:p>
          <a:p>
            <a:endParaRPr lang="en-US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153D-80E4-B848-8B17-696470196FD9}" type="datetime4">
              <a:rPr lang="en-US" smtClean="0"/>
              <a:t>June 6, 2017</a:t>
            </a:fld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3695575"/>
            <a:ext cx="473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charset="0"/>
              </a:rPr>
              <a:t>When we try to pick out anything by itself, we find it hitched </a:t>
            </a:r>
            <a:r>
              <a:rPr lang="en-US" i="1">
                <a:solidFill>
                  <a:srgbClr val="222222"/>
                </a:solidFill>
                <a:latin typeface="Arial" charset="0"/>
              </a:rPr>
              <a:t>to </a:t>
            </a:r>
            <a:r>
              <a:rPr lang="en-US" i="1" smtClean="0">
                <a:solidFill>
                  <a:srgbClr val="222222"/>
                </a:solidFill>
                <a:latin typeface="Arial" charset="0"/>
              </a:rPr>
              <a:t>everything else </a:t>
            </a:r>
            <a:r>
              <a:rPr lang="en-US" i="1" dirty="0">
                <a:solidFill>
                  <a:srgbClr val="222222"/>
                </a:solidFill>
                <a:latin typeface="Arial" charset="0"/>
              </a:rPr>
              <a:t>in the universe</a:t>
            </a:r>
            <a:r>
              <a:rPr lang="en-US" i="1" dirty="0" smtClean="0">
                <a:solidFill>
                  <a:srgbClr val="222222"/>
                </a:solidFill>
                <a:latin typeface="Arial" charset="0"/>
              </a:rPr>
              <a:t>.</a:t>
            </a:r>
          </a:p>
          <a:p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					-John Muir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invited to join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is invited to call in for the weekly technical and </a:t>
            </a:r>
            <a:r>
              <a:rPr lang="en-US" dirty="0" smtClean="0"/>
              <a:t>monthly science </a:t>
            </a:r>
            <a:r>
              <a:rPr lang="en-US" dirty="0"/>
              <a:t>discussions</a:t>
            </a:r>
          </a:p>
          <a:p>
            <a:r>
              <a:rPr lang="en-US" dirty="0" smtClean="0"/>
              <a:t>Contact me if you want to be added to the email list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usannah.burrows@pnnl.gov</a:t>
            </a:r>
            <a:endParaRPr lang="en-US" dirty="0" smtClean="0"/>
          </a:p>
          <a:p>
            <a:r>
              <a:rPr lang="en-US" dirty="0" smtClean="0"/>
              <a:t>Propose a topic for the monthly science discussions</a:t>
            </a:r>
          </a:p>
        </p:txBody>
      </p:sp>
    </p:spTree>
    <p:extLst>
      <p:ext uri="{BB962C8B-B14F-4D97-AF65-F5344CB8AC3E}">
        <p14:creationId xmlns:p14="http://schemas.microsoft.com/office/powerpoint/2010/main" val="192816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53"/>
            <a:ext cx="8229600" cy="627412"/>
          </a:xfrm>
        </p:spPr>
        <p:txBody>
          <a:bodyPr/>
          <a:lstStyle/>
          <a:p>
            <a:r>
              <a:rPr lang="en-US" dirty="0" smtClean="0"/>
              <a:t>Why coupled BGC in ACME?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45919"/>
            <a:ext cx="4967416" cy="4408891"/>
          </a:xfrm>
        </p:spPr>
        <p:txBody>
          <a:bodyPr/>
          <a:lstStyle/>
          <a:p>
            <a:r>
              <a:rPr lang="en-US" sz="2000" dirty="0"/>
              <a:t>Biogeochemistry is a critical determinant of climate response to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land use change.</a:t>
            </a:r>
            <a:endParaRPr lang="en-US" sz="2000" dirty="0"/>
          </a:p>
          <a:p>
            <a:r>
              <a:rPr lang="en-US" sz="2000" dirty="0" smtClean="0"/>
              <a:t>Biogeochemistry </a:t>
            </a:r>
            <a:r>
              <a:rPr lang="en-US" sz="2000" dirty="0" smtClean="0"/>
              <a:t>is also tied to many aspects of the Earth system that have direct economic importance, including ecosystem health and stability, coastal erosion, fisheries. </a:t>
            </a:r>
          </a:p>
          <a:p>
            <a:r>
              <a:rPr lang="en-US" sz="2000" dirty="0" smtClean="0"/>
              <a:t>All biogeochemistry problems are coupled system problems:</a:t>
            </a:r>
          </a:p>
          <a:p>
            <a:pPr lvl="1"/>
            <a:r>
              <a:rPr lang="en-US" sz="1800" dirty="0" smtClean="0"/>
              <a:t>Global Nutrient Cycles (C, N, P).</a:t>
            </a:r>
          </a:p>
          <a:p>
            <a:pPr lvl="1"/>
            <a:r>
              <a:rPr lang="en-US" sz="1800" dirty="0" smtClean="0"/>
              <a:t>Emissions, deposition, and riverine outflow of </a:t>
            </a:r>
            <a:r>
              <a:rPr lang="en-US" sz="1800" dirty="0" err="1" smtClean="0"/>
              <a:t>radiatively</a:t>
            </a:r>
            <a:r>
              <a:rPr lang="en-US" sz="1800" dirty="0" smtClean="0"/>
              <a:t> active trace gases and particles.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075-B438-A046-B8ED-DAC2C54F11BB}" type="datetime4">
              <a:rPr lang="en-US" smtClean="0"/>
              <a:pPr/>
              <a:t>June 6,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685165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63636"/>
                </a:solidFill>
                <a:latin typeface="Arial" charset="0"/>
              </a:rPr>
              <a:t>The mission of the Office of Science is the delivery of </a:t>
            </a:r>
            <a:r>
              <a:rPr lang="en-US" b="1" i="1" dirty="0">
                <a:solidFill>
                  <a:srgbClr val="363636"/>
                </a:solidFill>
                <a:latin typeface="Arial" charset="0"/>
              </a:rPr>
              <a:t>scientific discoveries and major scientific tools to transform our understanding of nature</a:t>
            </a:r>
            <a:r>
              <a:rPr lang="en-US" i="1" dirty="0">
                <a:solidFill>
                  <a:srgbClr val="363636"/>
                </a:solidFill>
                <a:latin typeface="Arial" charset="0"/>
              </a:rPr>
              <a:t> and to advance the energy, economic, and national security of the United States.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1" y="2384853"/>
            <a:ext cx="3732379" cy="30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6577"/>
          </a:xfrm>
        </p:spPr>
        <p:txBody>
          <a:bodyPr/>
          <a:lstStyle/>
          <a:p>
            <a:r>
              <a:rPr lang="en-US" dirty="0" smtClean="0"/>
              <a:t>Challenges in CBGC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2501"/>
            <a:ext cx="8229600" cy="5140411"/>
          </a:xfrm>
        </p:spPr>
        <p:txBody>
          <a:bodyPr/>
          <a:lstStyle/>
          <a:p>
            <a:r>
              <a:rPr lang="en-US" smtClean="0"/>
              <a:t>Need </a:t>
            </a:r>
            <a:r>
              <a:rPr lang="en-US" dirty="0" smtClean="0"/>
              <a:t>to develop inter-disciplinary expertise and capabilities</a:t>
            </a:r>
          </a:p>
          <a:p>
            <a:pPr lvl="1"/>
            <a:r>
              <a:rPr lang="en-US" dirty="0" smtClean="0"/>
              <a:t>Currently little/no experience with “fully coupled” BGC</a:t>
            </a:r>
          </a:p>
          <a:p>
            <a:pPr lvl="1"/>
            <a:r>
              <a:rPr lang="en-US" dirty="0" smtClean="0"/>
              <a:t>Major challenge: prognostic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Need for a team that “owns” the responsibility for the BGC experiments</a:t>
            </a:r>
          </a:p>
          <a:p>
            <a:pPr marL="0" indent="0">
              <a:buNone/>
            </a:pPr>
            <a:r>
              <a:rPr lang="en-US" dirty="0" smtClean="0"/>
              <a:t>CBGC team:</a:t>
            </a:r>
          </a:p>
          <a:p>
            <a:r>
              <a:rPr lang="en-US" dirty="0" smtClean="0"/>
              <a:t>Cross-disciplinary team </a:t>
            </a:r>
            <a:r>
              <a:rPr lang="en-US" dirty="0"/>
              <a:t>modelled after “coupled water cycle experiment”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Focus on carrying out experiments and addressing science questions</a:t>
            </a:r>
          </a:p>
          <a:p>
            <a:r>
              <a:rPr lang="en-US" dirty="0" smtClean="0"/>
              <a:t>Part of the Coupled Simulation Group (Ruby Leung, Dave Bader, Mark Taylor)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2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19"/>
            <a:ext cx="8229600" cy="627412"/>
          </a:xfrm>
        </p:spPr>
        <p:txBody>
          <a:bodyPr/>
          <a:lstStyle/>
          <a:p>
            <a:r>
              <a:rPr lang="en-US" dirty="0" smtClean="0"/>
              <a:t>Who is doing BGC in ACME?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731"/>
            <a:ext cx="8229600" cy="4955371"/>
          </a:xfrm>
        </p:spPr>
        <p:txBody>
          <a:bodyPr/>
          <a:lstStyle/>
          <a:p>
            <a:r>
              <a:rPr lang="en-US" sz="2000" dirty="0" smtClean="0"/>
              <a:t>Land </a:t>
            </a:r>
            <a:r>
              <a:rPr lang="en-US" sz="2000" dirty="0" smtClean="0"/>
              <a:t>BGC POCs: </a:t>
            </a:r>
            <a:r>
              <a:rPr lang="en-US" sz="2000" dirty="0"/>
              <a:t>Qing Zhu (LBNL), </a:t>
            </a:r>
            <a:r>
              <a:rPr lang="en-US" sz="2000" dirty="0" err="1"/>
              <a:t>Xiaojuan</a:t>
            </a:r>
            <a:r>
              <a:rPr lang="en-US" sz="2000" dirty="0"/>
              <a:t> Yang (</a:t>
            </a:r>
            <a:r>
              <a:rPr lang="en-US" sz="2000" dirty="0" smtClean="0"/>
              <a:t>ORNL)</a:t>
            </a:r>
          </a:p>
          <a:p>
            <a:r>
              <a:rPr lang="en-US" sz="2000" dirty="0" smtClean="0"/>
              <a:t>Ocean BGC POC: Nicole </a:t>
            </a:r>
            <a:r>
              <a:rPr lang="en-US" sz="2000" dirty="0" smtClean="0"/>
              <a:t>Jeffrey (LANL)</a:t>
            </a:r>
          </a:p>
          <a:p>
            <a:r>
              <a:rPr lang="en-US" sz="2000" dirty="0" smtClean="0"/>
              <a:t>Atmospheric chemistry and surface interactions: LLNL, PNNL, ANL</a:t>
            </a:r>
          </a:p>
          <a:p>
            <a:r>
              <a:rPr lang="en-US" sz="2000" dirty="0" smtClean="0"/>
              <a:t>Collaboration partners:</a:t>
            </a:r>
          </a:p>
          <a:p>
            <a:pPr lvl="1"/>
            <a:r>
              <a:rPr lang="en-US" sz="1800" dirty="0" smtClean="0"/>
              <a:t>Natalie </a:t>
            </a:r>
            <a:r>
              <a:rPr lang="en-US" sz="1800" dirty="0" err="1" smtClean="0"/>
              <a:t>Mahowald</a:t>
            </a:r>
            <a:r>
              <a:rPr lang="en-US" sz="1800" dirty="0" smtClean="0"/>
              <a:t> (Cornell): </a:t>
            </a:r>
            <a:r>
              <a:rPr lang="en-US" sz="1800" dirty="0" smtClean="0"/>
              <a:t>Fire/dust/combustibles </a:t>
            </a:r>
            <a:r>
              <a:rPr lang="en-US" sz="1800" dirty="0"/>
              <a:t>and marine biogeochemical </a:t>
            </a:r>
            <a:r>
              <a:rPr lang="en-US" sz="1800" dirty="0" smtClean="0"/>
              <a:t>response</a:t>
            </a:r>
          </a:p>
          <a:p>
            <a:pPr lvl="1"/>
            <a:r>
              <a:rPr lang="en-US" sz="1800" dirty="0" smtClean="0"/>
              <a:t>Peter </a:t>
            </a:r>
            <a:r>
              <a:rPr lang="en-US" sz="1800" dirty="0" smtClean="0"/>
              <a:t>Hess (Cornell): </a:t>
            </a:r>
            <a:r>
              <a:rPr lang="en-US" sz="1800" dirty="0" smtClean="0"/>
              <a:t>agricultural impacts on nitrogen cycling, climate and air quality</a:t>
            </a:r>
          </a:p>
          <a:p>
            <a:pPr lvl="1"/>
            <a:r>
              <a:rPr lang="en-US" sz="1800" dirty="0" smtClean="0"/>
              <a:t>Keith Moore (UC-Irvine</a:t>
            </a:r>
            <a:r>
              <a:rPr lang="en-US" sz="1800" dirty="0"/>
              <a:t>): higher complexity planktonic </a:t>
            </a:r>
            <a:r>
              <a:rPr lang="en-US" sz="1800" dirty="0" smtClean="0"/>
              <a:t>ecosystems; improved</a:t>
            </a:r>
            <a:r>
              <a:rPr lang="en-US" sz="1800" dirty="0"/>
              <a:t>, fully prognostic and conservative </a:t>
            </a:r>
            <a:r>
              <a:rPr lang="en-US" sz="1800" dirty="0" smtClean="0"/>
              <a:t>macromolecules</a:t>
            </a:r>
          </a:p>
          <a:p>
            <a:pPr lvl="1"/>
            <a:r>
              <a:rPr lang="en-US" sz="1800" dirty="0" smtClean="0"/>
              <a:t>Matthew </a:t>
            </a:r>
            <a:r>
              <a:rPr lang="en-US" sz="1800" dirty="0" smtClean="0"/>
              <a:t>Long (NCAR): </a:t>
            </a:r>
            <a:r>
              <a:rPr lang="en-US" sz="1800" dirty="0" smtClean="0"/>
              <a:t>MARBL ocean biogeochemistry model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Cross-talk </a:t>
            </a:r>
            <a:r>
              <a:rPr lang="en-US" sz="2000" dirty="0"/>
              <a:t>and coordination between these activities </a:t>
            </a:r>
            <a:r>
              <a:rPr lang="en-US" sz="2000" dirty="0" smtClean="0"/>
              <a:t>may lead </a:t>
            </a:r>
            <a:r>
              <a:rPr lang="en-US" sz="2000" dirty="0"/>
              <a:t>to identifying and tackling new, synergistic science problems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075-B438-A046-B8ED-DAC2C54F11BB}" type="datetime4">
              <a:rPr lang="en-US" smtClean="0"/>
              <a:pPr/>
              <a:t>June 6,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14"/>
            <a:ext cx="8229600" cy="627412"/>
          </a:xfrm>
        </p:spPr>
        <p:txBody>
          <a:bodyPr/>
          <a:lstStyle/>
          <a:p>
            <a:r>
              <a:rPr lang="en-US" dirty="0" smtClean="0"/>
              <a:t>Science questions </a:t>
            </a:r>
            <a:r>
              <a:rPr lang="en-US" dirty="0" smtClean="0"/>
              <a:t>for </a:t>
            </a:r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1732"/>
            <a:ext cx="8229600" cy="5338430"/>
          </a:xfrm>
        </p:spPr>
        <p:txBody>
          <a:bodyPr/>
          <a:lstStyle/>
          <a:p>
            <a:r>
              <a:rPr lang="en-US" sz="2000" dirty="0" smtClean="0"/>
              <a:t>Overall theme: Structural uncertainty in </a:t>
            </a:r>
            <a:r>
              <a:rPr lang="en-US" sz="2000" b="1" dirty="0" smtClean="0"/>
              <a:t>land BGC</a:t>
            </a:r>
            <a:r>
              <a:rPr lang="en-US" sz="2000" dirty="0" smtClean="0"/>
              <a:t> models of global-scale nutrient cycles.</a:t>
            </a:r>
          </a:p>
          <a:p>
            <a:pPr lvl="1"/>
            <a:r>
              <a:rPr lang="en-US" sz="1800" b="1" dirty="0" smtClean="0"/>
              <a:t>“What influence do coupled nitrogen and phosphorus cycles have on climate-biogeochemistry feedbacks?”</a:t>
            </a:r>
          </a:p>
          <a:p>
            <a:pPr lvl="1"/>
            <a:r>
              <a:rPr lang="en-US" sz="1800" dirty="0" smtClean="0"/>
              <a:t>“What can be learned about model structural uncertainty by examining </a:t>
            </a:r>
            <a:r>
              <a:rPr lang="en-US" sz="1800" b="1" dirty="0" smtClean="0"/>
              <a:t>two distinct model </a:t>
            </a:r>
            <a:r>
              <a:rPr lang="en-US" sz="1800" dirty="0"/>
              <a:t>coupled carbon-nitrogen phosphorus </a:t>
            </a:r>
            <a:r>
              <a:rPr lang="en-US" sz="1800" b="1" dirty="0" smtClean="0"/>
              <a:t>structures</a:t>
            </a:r>
            <a:r>
              <a:rPr lang="en-US" sz="1800" dirty="0" smtClean="0"/>
              <a:t>?”</a:t>
            </a:r>
          </a:p>
          <a:p>
            <a:r>
              <a:rPr lang="en-US" sz="2000" dirty="0" smtClean="0"/>
              <a:t>Ocean </a:t>
            </a:r>
            <a:r>
              <a:rPr lang="en-US" sz="2000" dirty="0" smtClean="0"/>
              <a:t>BGC:</a:t>
            </a:r>
            <a:endParaRPr lang="en-US" sz="2000" dirty="0" smtClean="0"/>
          </a:p>
          <a:p>
            <a:pPr lvl="1"/>
            <a:r>
              <a:rPr lang="en-US" sz="1800" dirty="0" smtClean="0"/>
              <a:t>“</a:t>
            </a:r>
            <a:r>
              <a:rPr lang="en-US" sz="1800" dirty="0"/>
              <a:t>What is the </a:t>
            </a:r>
            <a:r>
              <a:rPr lang="en-US" sz="1800" b="1" dirty="0"/>
              <a:t>impact of </a:t>
            </a:r>
            <a:r>
              <a:rPr lang="en-US" sz="1800" b="1" dirty="0" smtClean="0"/>
              <a:t>ocean-ice </a:t>
            </a:r>
            <a:r>
              <a:rPr lang="en-US" sz="1800" b="1" dirty="0"/>
              <a:t>biogeochemical interactions on the marine carbon cycle</a:t>
            </a:r>
            <a:r>
              <a:rPr lang="en-US" sz="1800" dirty="0"/>
              <a:t>, particularly in polar regions?”</a:t>
            </a:r>
          </a:p>
          <a:p>
            <a:pPr lvl="1"/>
            <a:r>
              <a:rPr lang="en-US" sz="1800" dirty="0"/>
              <a:t>“What influence does this coupling have on global climate-biogeochemistry feedbacks</a:t>
            </a:r>
            <a:r>
              <a:rPr lang="en-US" sz="1800" dirty="0" smtClean="0"/>
              <a:t>?”</a:t>
            </a:r>
            <a:endParaRPr lang="en-US" sz="1800" dirty="0"/>
          </a:p>
          <a:p>
            <a:r>
              <a:rPr lang="en-US" sz="2000" dirty="0" smtClean="0"/>
              <a:t>Also an exercise to start learning about the interactions between different model components.</a:t>
            </a:r>
          </a:p>
          <a:p>
            <a:pPr lvl="1"/>
            <a:r>
              <a:rPr lang="en-US" sz="1800" dirty="0" smtClean="0"/>
              <a:t>Identifying important missing couplings.</a:t>
            </a:r>
          </a:p>
          <a:p>
            <a:pPr lvl="1"/>
            <a:r>
              <a:rPr lang="en-US" sz="1800" dirty="0" smtClean="0"/>
              <a:t>Gaining experience in running and evaluating BGC in all components, technical and performance requirements.</a:t>
            </a:r>
          </a:p>
          <a:p>
            <a:pPr lvl="1"/>
            <a:r>
              <a:rPr lang="en-US" sz="1800" dirty="0" smtClean="0"/>
              <a:t>Build testing and evaluation infrastructure, diagnostics.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FC13-2F04-C841-9962-1364E5338FBF}" type="datetime4">
              <a:rPr lang="en-US" smtClean="0"/>
              <a:t>June 6,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9"/>
            <a:ext cx="8229600" cy="627412"/>
          </a:xfrm>
        </p:spPr>
        <p:txBody>
          <a:bodyPr/>
          <a:lstStyle/>
          <a:p>
            <a:r>
              <a:rPr lang="en-US" dirty="0" smtClean="0"/>
              <a:t>V1 simulations </a:t>
            </a:r>
            <a:r>
              <a:rPr lang="mr-IN" dirty="0" smtClean="0"/>
              <a:t>–</a:t>
            </a:r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897"/>
            <a:ext cx="8229600" cy="4759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Work as much as possible with the fully coupled system in order to exercise code and gain coupled system experience</a:t>
            </a:r>
          </a:p>
          <a:p>
            <a:r>
              <a:rPr lang="en-US" sz="2000" dirty="0" smtClean="0"/>
              <a:t>Ocean </a:t>
            </a:r>
            <a:r>
              <a:rPr lang="en-US" sz="2000" dirty="0" smtClean="0"/>
              <a:t>BGC has been ported into v1 MPAS-Ocean and is being tuned.</a:t>
            </a:r>
          </a:p>
          <a:p>
            <a:r>
              <a:rPr lang="en-US" sz="2000" dirty="0" smtClean="0"/>
              <a:t>Simulation with land, ocean BGC on is running on titan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Current </a:t>
            </a:r>
            <a:r>
              <a:rPr lang="en-US" sz="2000" dirty="0" err="1" smtClean="0"/>
              <a:t>descoped</a:t>
            </a:r>
            <a:r>
              <a:rPr lang="en-US" sz="2000" dirty="0" smtClean="0"/>
              <a:t> v1 simulation plans</a:t>
            </a:r>
            <a:endParaRPr lang="en-US" sz="2000" dirty="0" smtClean="0"/>
          </a:p>
          <a:p>
            <a:r>
              <a:rPr lang="en-US" sz="2000" dirty="0" smtClean="0"/>
              <a:t>Simulations with two different versions of Carbon-Nitrogen-Phosphorus </a:t>
            </a:r>
            <a:endParaRPr lang="en-US" sz="2000" dirty="0"/>
          </a:p>
          <a:p>
            <a:r>
              <a:rPr lang="en-US" sz="2000" dirty="0" smtClean="0"/>
              <a:t>Quantify carbon cycle feedbacks (both concentration and temperature pathways)</a:t>
            </a:r>
            <a:endParaRPr lang="en-US" sz="2000" dirty="0"/>
          </a:p>
          <a:p>
            <a:r>
              <a:rPr lang="en-US" sz="2000" dirty="0"/>
              <a:t>O</a:t>
            </a:r>
            <a:r>
              <a:rPr lang="en-US" sz="2000" dirty="0" smtClean="0"/>
              <a:t>cean </a:t>
            </a:r>
            <a:r>
              <a:rPr lang="en-US" sz="2000" dirty="0"/>
              <a:t>BGC active for a subset of the </a:t>
            </a:r>
            <a:r>
              <a:rPr lang="en-US" sz="2000" dirty="0" smtClean="0"/>
              <a:t>experiments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075-B438-A046-B8ED-DAC2C54F11BB}" type="datetime4">
              <a:rPr lang="en-US" smtClean="0"/>
              <a:pPr/>
              <a:t>June 6,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11"/>
            <a:ext cx="8229600" cy="938421"/>
          </a:xfrm>
        </p:spPr>
        <p:txBody>
          <a:bodyPr/>
          <a:lstStyle/>
          <a:p>
            <a:r>
              <a:rPr lang="en-US" sz="3200" dirty="0" smtClean="0"/>
              <a:t>Possible science themes and questions for v2, v3+ (under development)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0371"/>
            <a:ext cx="8229600" cy="4957369"/>
          </a:xfrm>
        </p:spPr>
        <p:txBody>
          <a:bodyPr/>
          <a:lstStyle/>
          <a:p>
            <a:r>
              <a:rPr lang="en-US" sz="2000" b="1" dirty="0" smtClean="0"/>
              <a:t>Science Theme 1: Fully coupled carbon cycle with prognostic CO</a:t>
            </a:r>
            <a:r>
              <a:rPr lang="en-US" sz="2000" b="1" baseline="-25000" dirty="0" smtClean="0"/>
              <a:t>2</a:t>
            </a:r>
          </a:p>
          <a:p>
            <a:pPr lvl="1"/>
            <a:r>
              <a:rPr lang="en-US" sz="1800" dirty="0" smtClean="0"/>
              <a:t>Demonstrate capability of performing coupled carbon simulations.</a:t>
            </a:r>
          </a:p>
          <a:p>
            <a:pPr lvl="2"/>
            <a:r>
              <a:rPr lang="en-US" sz="1600" dirty="0" smtClean="0"/>
              <a:t>Currently the model is run with prescribed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  We anticipate encountering problems when running fully coupled.</a:t>
            </a:r>
          </a:p>
          <a:p>
            <a:pPr lvl="1"/>
            <a:r>
              <a:rPr lang="en-US" sz="1800" dirty="0" smtClean="0"/>
              <a:t>Do </a:t>
            </a:r>
            <a:r>
              <a:rPr lang="en-US" sz="1800" dirty="0"/>
              <a:t>changes in climate, circulation lead to changes in the land/ocean partitioning of carbon uptake?</a:t>
            </a:r>
          </a:p>
          <a:p>
            <a:pPr lvl="1"/>
            <a:r>
              <a:rPr lang="en-US" sz="1800" dirty="0" smtClean="0"/>
              <a:t>Will ocean and terrestrial ecosystems become </a:t>
            </a:r>
            <a:r>
              <a:rPr lang="en-US" sz="1800" dirty="0"/>
              <a:t>a source of CO</a:t>
            </a:r>
            <a:r>
              <a:rPr lang="en-US" sz="1800" baseline="-25000" dirty="0"/>
              <a:t>2</a:t>
            </a:r>
            <a:r>
              <a:rPr lang="en-US" sz="1800" dirty="0"/>
              <a:t> instead of a sink</a:t>
            </a:r>
            <a:r>
              <a:rPr lang="en-US" sz="1800" dirty="0" smtClean="0"/>
              <a:t>, when would this occur, and what are the uncertainties in predicting these changes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lvl="0"/>
            <a:r>
              <a:rPr lang="en-US" sz="2000" b="1" dirty="0" smtClean="0"/>
              <a:t>Science Theme 2: Coupled biogeochemical constituents (aerosols and trace gases)</a:t>
            </a:r>
            <a:endParaRPr lang="en-US" sz="2000" dirty="0" smtClean="0"/>
          </a:p>
          <a:p>
            <a:pPr lvl="1"/>
            <a:r>
              <a:rPr lang="en-US" sz="1800" dirty="0" smtClean="0"/>
              <a:t>Riverine inputs of nutrients and sediments to ocean.</a:t>
            </a:r>
          </a:p>
          <a:p>
            <a:pPr lvl="1"/>
            <a:r>
              <a:rPr lang="en-US" sz="1800" dirty="0" smtClean="0"/>
              <a:t>How do aerosol emissions from land</a:t>
            </a:r>
            <a:r>
              <a:rPr lang="en-US" sz="1800" dirty="0"/>
              <a:t> </a:t>
            </a:r>
            <a:r>
              <a:rPr lang="en-US" sz="1800" dirty="0" smtClean="0"/>
              <a:t>and ocean respond to climate and land use change, and how do these aerosols interact with other Earth system components?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FC13-2F04-C841-9962-1364E5338FBF}" type="datetime4">
              <a:rPr lang="en-US" smtClean="0"/>
              <a:t>June 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68"/>
            <a:ext cx="8229600" cy="926064"/>
          </a:xfrm>
        </p:spPr>
        <p:txBody>
          <a:bodyPr/>
          <a:lstStyle/>
          <a:p>
            <a:r>
              <a:rPr lang="en-US" sz="3200" dirty="0" smtClean="0"/>
              <a:t>Possible science themes and questions for v2, v3+ (under development)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2746"/>
            <a:ext cx="8229600" cy="4487974"/>
          </a:xfrm>
        </p:spPr>
        <p:txBody>
          <a:bodyPr/>
          <a:lstStyle/>
          <a:p>
            <a:r>
              <a:rPr lang="en-US" sz="2000" b="1" dirty="0" smtClean="0"/>
              <a:t>Regional focus 1: Arctic climate</a:t>
            </a:r>
            <a:endParaRPr lang="en-US" sz="2000" b="1" baseline="-25000" dirty="0" smtClean="0"/>
          </a:p>
          <a:p>
            <a:pPr lvl="1"/>
            <a:r>
              <a:rPr lang="en-US" sz="1800" dirty="0"/>
              <a:t>Does regional refinement in the Arctic give an improved </a:t>
            </a:r>
            <a:r>
              <a:rPr lang="en-US" sz="1800" dirty="0" smtClean="0"/>
              <a:t>prediction of climate responses </a:t>
            </a:r>
            <a:r>
              <a:rPr lang="en-US" sz="1800" dirty="0"/>
              <a:t>to </a:t>
            </a:r>
            <a:r>
              <a:rPr lang="en-US" sz="1800" dirty="0" smtClean="0"/>
              <a:t>changing BGC? Will changing coupled high-latitude BGC and hydrology affect atmospheric dynamics?</a:t>
            </a:r>
          </a:p>
          <a:p>
            <a:pPr lvl="1"/>
            <a:r>
              <a:rPr lang="en-US" sz="1800" dirty="0" smtClean="0"/>
              <a:t>How does Arctic sea ice impact Arctic ocean acidification, and CO2 uptake, and how important is representation of surface heterogeneity to this response?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Regional focus 2: Amazon / tropics</a:t>
            </a:r>
            <a:endParaRPr lang="en-US" sz="2000" dirty="0" smtClean="0"/>
          </a:p>
          <a:p>
            <a:pPr lvl="1"/>
            <a:r>
              <a:rPr lang="en-US" sz="1800" dirty="0" smtClean="0"/>
              <a:t>What is the influence </a:t>
            </a:r>
            <a:r>
              <a:rPr lang="en-US" sz="1800" dirty="0"/>
              <a:t>of riverine sediment </a:t>
            </a:r>
            <a:r>
              <a:rPr lang="en-US" sz="1800" dirty="0" smtClean="0"/>
              <a:t>input on ocean </a:t>
            </a:r>
            <a:r>
              <a:rPr lang="en-US" sz="1800" dirty="0"/>
              <a:t>heat transfer, </a:t>
            </a:r>
            <a:r>
              <a:rPr lang="en-US" sz="1800" dirty="0" smtClean="0"/>
              <a:t>and how does this impact ocean circulation and the </a:t>
            </a:r>
            <a:r>
              <a:rPr lang="en-US" sz="1800" dirty="0"/>
              <a:t>water </a:t>
            </a:r>
            <a:r>
              <a:rPr lang="en-US" sz="1800" dirty="0" smtClean="0"/>
              <a:t>cycle, including extreme events like hurricanes?</a:t>
            </a:r>
          </a:p>
          <a:p>
            <a:pPr lvl="1"/>
            <a:r>
              <a:rPr lang="en-US" sz="1800" dirty="0" smtClean="0"/>
              <a:t>How do plant biophysical effects versus vegetation dynamics affect Amazon BGC, hydrology, and surface energy exchanges with the atmosphere?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FC13-2F04-C841-9962-1364E5338FBF}" type="datetime4">
              <a:rPr lang="en-US" smtClean="0"/>
              <a:t>June 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22560"/>
            <a:ext cx="8229600" cy="557062"/>
          </a:xfrm>
        </p:spPr>
        <p:txBody>
          <a:bodyPr/>
          <a:lstStyle/>
          <a:p>
            <a:r>
              <a:rPr lang="en-US" dirty="0" smtClean="0"/>
              <a:t>How do we move forward </a:t>
            </a:r>
            <a:r>
              <a:rPr lang="en-US" smtClean="0"/>
              <a:t>on </a:t>
            </a:r>
            <a:r>
              <a:rPr lang="en-US" smtClean="0"/>
              <a:t>CBGC?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679623"/>
            <a:ext cx="8229600" cy="563468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Activities:</a:t>
            </a:r>
          </a:p>
          <a:p>
            <a:pPr lvl="1"/>
            <a:r>
              <a:rPr lang="en-US" sz="1800" dirty="0" smtClean="0"/>
              <a:t>Prepare, test, </a:t>
            </a:r>
            <a:r>
              <a:rPr lang="en-US" sz="1800" dirty="0" smtClean="0"/>
              <a:t>conduct</a:t>
            </a:r>
            <a:r>
              <a:rPr lang="en-US" sz="1800" dirty="0" smtClean="0"/>
              <a:t>, and </a:t>
            </a:r>
            <a:r>
              <a:rPr lang="en-US" sz="1800" dirty="0" smtClean="0"/>
              <a:t>analyze </a:t>
            </a:r>
            <a:r>
              <a:rPr lang="en-US" sz="1800" dirty="0" smtClean="0"/>
              <a:t>simulation campaigns.</a:t>
            </a:r>
          </a:p>
          <a:p>
            <a:pPr lvl="1"/>
            <a:r>
              <a:rPr lang="en-US" sz="1800" dirty="0" smtClean="0"/>
              <a:t>Analyze model output, run diagnostics, possibly identify needed diagnostics.</a:t>
            </a:r>
          </a:p>
          <a:p>
            <a:pPr lvl="1"/>
            <a:r>
              <a:rPr lang="en-US" sz="1800" dirty="0" smtClean="0"/>
              <a:t>Facilitate cross-group interactions on BGC </a:t>
            </a:r>
            <a:r>
              <a:rPr lang="en-US" sz="1800" dirty="0" smtClean="0"/>
              <a:t>topics.</a:t>
            </a:r>
          </a:p>
          <a:p>
            <a:pPr marL="0" indent="0">
              <a:buNone/>
            </a:pPr>
            <a:r>
              <a:rPr lang="en-US" sz="2000" b="1" dirty="0" smtClean="0"/>
              <a:t>Coordination, communication through weekly coordination meetings, monthly science talks, email list</a:t>
            </a:r>
            <a:endParaRPr lang="en-US" sz="1800" dirty="0" smtClean="0"/>
          </a:p>
          <a:p>
            <a:pPr lvl="1"/>
            <a:r>
              <a:rPr lang="en-US" dirty="0" smtClean="0"/>
              <a:t>Technical </a:t>
            </a:r>
            <a:r>
              <a:rPr lang="en-US" dirty="0" smtClean="0"/>
              <a:t>discussions: v1 simulations, v2 model development, tuning, testing</a:t>
            </a:r>
          </a:p>
          <a:p>
            <a:pPr lvl="1"/>
            <a:r>
              <a:rPr lang="en-US" dirty="0" smtClean="0"/>
              <a:t>Science discussions:</a:t>
            </a:r>
          </a:p>
          <a:p>
            <a:pPr lvl="2"/>
            <a:r>
              <a:rPr lang="en-US" dirty="0" smtClean="0"/>
              <a:t>Invite presentations from interested ACME team members, university partners</a:t>
            </a:r>
          </a:p>
          <a:p>
            <a:pPr lvl="2"/>
            <a:r>
              <a:rPr lang="en-US" dirty="0" smtClean="0"/>
              <a:t>Inform and cross-fertilize across </a:t>
            </a:r>
            <a:r>
              <a:rPr lang="en-US" dirty="0" smtClean="0"/>
              <a:t>BGC-interested / affiliated </a:t>
            </a:r>
            <a:r>
              <a:rPr lang="en-US" dirty="0" smtClean="0"/>
              <a:t>ACME team members in land, ocean, and atmosphere, university partners</a:t>
            </a:r>
          </a:p>
          <a:p>
            <a:pPr lvl="1"/>
            <a:r>
              <a:rPr lang="en-US" sz="1800" dirty="0" smtClean="0"/>
              <a:t>Will aim to send out agenda several days in advance to allow participants to self-select</a:t>
            </a:r>
          </a:p>
          <a:p>
            <a:pPr lvl="1"/>
            <a:r>
              <a:rPr lang="en-US" sz="1800" dirty="0" smtClean="0"/>
              <a:t>Set up a new email list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NL_Powerpoint_Template" id="{AED53266-972F-1A4B-BBA7-FFBD5D14CFC1}" vid="{7DE6EDFB-6BB1-DB4E-987C-3F39AA6FA23B}"/>
    </a:ext>
  </a:extLst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NL_Powerpoint_Template" id="{AED53266-972F-1A4B-BBA7-FFBD5D14CFC1}" vid="{2B6E5834-AF5D-AD49-9CCF-7EB90AC47E37}"/>
    </a:ext>
  </a:extLst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NL_Powerpoint_Template" id="{AED53266-972F-1A4B-BBA7-FFBD5D14CFC1}" vid="{B3AB13EA-AEA8-8A4E-85E5-77B28D2E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F2011-32CF-4C7C-8065-4905615D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9877FF-A48D-4A25-8738-442FD07A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2EF5D1-8BDA-4F5A-B542-E68EB322F5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4921</TotalTime>
  <Words>1083</Words>
  <Application>Microsoft Macintosh PowerPoint</Application>
  <PresentationFormat>On-screen Show (4:3)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PNNL Platinum Theme</vt:lpstr>
      <vt:lpstr>PNNL Silver Theme</vt:lpstr>
      <vt:lpstr>PNNL White Theme</vt:lpstr>
      <vt:lpstr>Office Theme</vt:lpstr>
      <vt:lpstr>ACME Coupled BGC team: initial plans</vt:lpstr>
      <vt:lpstr>Why coupled BGC in ACME?</vt:lpstr>
      <vt:lpstr>Challenges in CBGC</vt:lpstr>
      <vt:lpstr>Who is doing BGC in ACME?</vt:lpstr>
      <vt:lpstr>Science questions for v1</vt:lpstr>
      <vt:lpstr>V1 simulations –status and plans</vt:lpstr>
      <vt:lpstr>Possible science themes and questions for v2, v3+ (under development)</vt:lpstr>
      <vt:lpstr>Possible science themes and questions for v2, v3+ (under development)</vt:lpstr>
      <vt:lpstr>How do we move forward on CBGC?</vt:lpstr>
      <vt:lpstr>You are invited to join us!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ACME Coupled BGC team: initial plans</dc:title>
  <dc:creator>Burrows, Susannah</dc:creator>
  <cp:lastModifiedBy>Burrows, Susannah</cp:lastModifiedBy>
  <cp:revision>63</cp:revision>
  <dcterms:created xsi:type="dcterms:W3CDTF">2017-06-01T23:48:40Z</dcterms:created>
  <dcterms:modified xsi:type="dcterms:W3CDTF">2017-06-06T15:48:24Z</dcterms:modified>
</cp:coreProperties>
</file>