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Play"/>
      <p:regular r:id="rId22"/>
      <p:bold r:id="rId23"/>
    </p:embeddedFont>
    <p:embeddedFont>
      <p:font typeface="Radley"/>
      <p:regular r:id="rId24"/>
      <p: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M04fWZ7kPwCOW7Tr0Zzozl01Y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lay-regular.fntdata"/><Relationship Id="rId21" Type="http://schemas.openxmlformats.org/officeDocument/2006/relationships/slide" Target="slides/slide17.xml"/><Relationship Id="rId24" Type="http://schemas.openxmlformats.org/officeDocument/2006/relationships/font" Target="fonts/Radley-regular.fntdata"/><Relationship Id="rId23" Type="http://schemas.openxmlformats.org/officeDocument/2006/relationships/font" Target="font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font" Target="fonts/Radley-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351C75"/>
                </a:solidFill>
                <a:latin typeface="Arial"/>
                <a:ea typeface="Arial"/>
                <a:cs typeface="Arial"/>
                <a:sym typeface="Arial"/>
              </a:rPr>
              <a:t>for each variable in Fig. 8, we sum correlation and (1 - error) to get the (Manhattan) distance from the lower right corner, divide by 2, then average over the variables.</a:t>
            </a:r>
            <a:endParaRPr/>
          </a:p>
          <a:p>
            <a:pPr indent="0" lvl="0" marL="0" rtl="0" algn="l">
              <a:spcBef>
                <a:spcPts val="0"/>
              </a:spcBef>
              <a:spcAft>
                <a:spcPts val="0"/>
              </a:spcAft>
              <a:buNone/>
            </a:pPr>
            <a:r>
              <a:t/>
            </a:r>
            <a:endParaRPr b="0" i="0" sz="1800" u="none" strike="noStrike">
              <a:solidFill>
                <a:srgbClr val="351C75"/>
              </a:solidFill>
              <a:latin typeface="Arial"/>
              <a:ea typeface="Arial"/>
              <a:cs typeface="Arial"/>
              <a:sym typeface="Arial"/>
            </a:endParaRPr>
          </a:p>
        </p:txBody>
      </p:sp>
      <p:sp>
        <p:nvSpPr>
          <p:cNvPr id="261" name="Google Shape;2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351C75"/>
                </a:solidFill>
                <a:latin typeface="Arial"/>
                <a:ea typeface="Arial"/>
                <a:cs typeface="Arial"/>
                <a:sym typeface="Arial"/>
              </a:rPr>
              <a:t>Fit for purpose must be credible, though credibility does not mean a result is fit for purpose</a:t>
            </a:r>
            <a:endParaRPr/>
          </a:p>
          <a:p>
            <a:pPr indent="0" lvl="0" marL="0" rtl="0" algn="l">
              <a:spcBef>
                <a:spcPts val="0"/>
              </a:spcBef>
              <a:spcAft>
                <a:spcPts val="0"/>
              </a:spcAft>
              <a:buNone/>
            </a:pPr>
            <a:r>
              <a:t/>
            </a:r>
            <a:endParaRPr b="0" i="0" sz="1800" u="none" strike="noStrike">
              <a:solidFill>
                <a:srgbClr val="351C75"/>
              </a:solidFill>
              <a:latin typeface="Arial"/>
              <a:ea typeface="Arial"/>
              <a:cs typeface="Arial"/>
              <a:sym typeface="Arial"/>
            </a:endParaRPr>
          </a:p>
        </p:txBody>
      </p:sp>
      <p:sp>
        <p:nvSpPr>
          <p:cNvPr id="270" name="Google Shape;27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rgbClr val="000000"/>
              </a:buClr>
              <a:buSzPts val="1400"/>
              <a:buFont typeface="Times New Roman"/>
              <a:buNone/>
            </a:pPr>
            <a:r>
              <a:rPr lang="en-US" sz="1200">
                <a:solidFill>
                  <a:srgbClr val="000000"/>
                </a:solidFill>
                <a:latin typeface="Times New Roman"/>
                <a:ea typeface="Times New Roman"/>
                <a:cs typeface="Times New Roman"/>
                <a:sym typeface="Times New Roman"/>
              </a:rPr>
              <a:t>any further bias correction would inherit our differential credibility for similar reasons</a:t>
            </a:r>
            <a:r>
              <a:rPr lang="en-US"/>
              <a:t>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82" name="Google Shape;282;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88" name="Google Shape;288;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94" name="Google Shape;294;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solidFill>
                  <a:srgbClr val="000000"/>
                </a:solidFill>
                <a:latin typeface="Times New Roman"/>
                <a:ea typeface="Times New Roman"/>
                <a:cs typeface="Times New Roman"/>
                <a:sym typeface="Times New Roman"/>
              </a:rPr>
              <a:t>any further bias correction would inherit our differential credibility for similar reasons</a:t>
            </a:r>
            <a:r>
              <a:rPr lang="en-US"/>
              <a:t> </a:t>
            </a:r>
            <a:endParaRPr/>
          </a:p>
        </p:txBody>
      </p:sp>
      <p:sp>
        <p:nvSpPr>
          <p:cNvPr id="316" name="Google Shape;31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mean – intensity problems due to model config, like microphysics or vertical damping strength.  And yes, we know many users care about the mean, but we really want to know if the methods are raining for the right reasons.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Future change is mixed, except in MPI.</a:t>
            </a:r>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Near DOE ARM site, building on previous credibility assessment for the southern plains, but only for RCMs</a:t>
            </a:r>
            <a:endParaRPr/>
          </a:p>
          <a:p>
            <a:pPr indent="0" lvl="0" marL="0" rtl="0" algn="l">
              <a:spcBef>
                <a:spcPts val="0"/>
              </a:spcBef>
              <a:spcAft>
                <a:spcPts val="0"/>
              </a:spcAft>
              <a:buNone/>
            </a:pPr>
            <a:r>
              <a:rPr lang="en-US"/>
              <a:t>Also, it’s flat and this is warm season precipitation, both of which present unique challenges for assessment.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Why May only?</a:t>
            </a:r>
            <a:endParaRPr/>
          </a:p>
          <a:p>
            <a:pPr indent="0" lvl="0" marL="0" rtl="0" algn="l">
              <a:spcBef>
                <a:spcPts val="0"/>
              </a:spcBef>
              <a:spcAft>
                <a:spcPts val="0"/>
              </a:spcAft>
              <a:buNone/>
            </a:pPr>
            <a:r>
              <a:rPr lang="en-US"/>
              <a:t>Why the point (point based methods)</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GCMs vary in how well they capture the climatology.</a:t>
            </a:r>
            <a:endParaRPr/>
          </a:p>
        </p:txBody>
      </p:sp>
      <p:sp>
        <p:nvSpPr>
          <p:cNvPr id="161" name="Google Shape;16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did all the fields in the previous plots, these are just a sample.  </a:t>
            </a:r>
            <a:endParaRPr/>
          </a:p>
        </p:txBody>
      </p:sp>
      <p:sp>
        <p:nvSpPr>
          <p:cNvPr id="246" name="Google Shape;2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9.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9.png"/><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448235" y="446773"/>
            <a:ext cx="11295529" cy="1411874"/>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000"/>
              <a:buFont typeface="Arial"/>
              <a:buNone/>
            </a:pPr>
            <a:r>
              <a:rPr lang="en-US" sz="4000">
                <a:solidFill>
                  <a:schemeClr val="accent1"/>
                </a:solidFill>
                <a:latin typeface="Arial"/>
                <a:ea typeface="Arial"/>
                <a:cs typeface="Arial"/>
                <a:sym typeface="Arial"/>
              </a:rPr>
              <a:t>A Process-Informed Determination of Credibility Across Different Downscaling Methods</a:t>
            </a:r>
            <a:endParaRPr/>
          </a:p>
        </p:txBody>
      </p:sp>
      <p:sp>
        <p:nvSpPr>
          <p:cNvPr id="90" name="Google Shape;90;p1"/>
          <p:cNvSpPr txBox="1"/>
          <p:nvPr>
            <p:ph idx="1" type="subTitle"/>
          </p:nvPr>
        </p:nvSpPr>
        <p:spPr>
          <a:xfrm>
            <a:off x="1523999" y="2174150"/>
            <a:ext cx="9144000" cy="280833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120000"/>
              </a:lnSpc>
              <a:spcBef>
                <a:spcPts val="0"/>
              </a:spcBef>
              <a:spcAft>
                <a:spcPts val="0"/>
              </a:spcAft>
              <a:buClr>
                <a:schemeClr val="dk1"/>
              </a:buClr>
              <a:buSzPct val="100000"/>
              <a:buNone/>
            </a:pPr>
            <a:r>
              <a:rPr b="1" lang="en-US">
                <a:latin typeface="Arial"/>
                <a:ea typeface="Arial"/>
                <a:cs typeface="Arial"/>
                <a:sym typeface="Arial"/>
              </a:rPr>
              <a:t>Melissa S. Bukovsky</a:t>
            </a:r>
            <a:r>
              <a:rPr b="1" baseline="30000" lang="en-US">
                <a:latin typeface="Arial"/>
                <a:ea typeface="Arial"/>
                <a:cs typeface="Arial"/>
                <a:sym typeface="Arial"/>
              </a:rPr>
              <a:t>1</a:t>
            </a:r>
            <a:r>
              <a:rPr b="1" lang="en-US">
                <a:latin typeface="Arial"/>
                <a:ea typeface="Arial"/>
                <a:cs typeface="Arial"/>
                <a:sym typeface="Arial"/>
              </a:rPr>
              <a:t>,</a:t>
            </a:r>
            <a:endParaRPr/>
          </a:p>
          <a:p>
            <a:pPr indent="0" lvl="0" marL="0" rtl="0" algn="ctr">
              <a:lnSpc>
                <a:spcPct val="120000"/>
              </a:lnSpc>
              <a:spcBef>
                <a:spcPts val="1000"/>
              </a:spcBef>
              <a:spcAft>
                <a:spcPts val="0"/>
              </a:spcAft>
              <a:buClr>
                <a:schemeClr val="dk1"/>
              </a:buClr>
              <a:buSzPct val="100000"/>
              <a:buNone/>
            </a:pPr>
            <a:r>
              <a:rPr b="1" lang="en-US">
                <a:latin typeface="Arial"/>
                <a:ea typeface="Arial"/>
                <a:cs typeface="Arial"/>
                <a:sym typeface="Arial"/>
              </a:rPr>
              <a:t>Seth A. McGinnis</a:t>
            </a:r>
            <a:r>
              <a:rPr b="1" baseline="30000" lang="en-US">
                <a:latin typeface="Arial"/>
                <a:ea typeface="Arial"/>
                <a:cs typeface="Arial"/>
                <a:sym typeface="Arial"/>
              </a:rPr>
              <a:t>2</a:t>
            </a:r>
            <a:r>
              <a:rPr b="1" lang="en-US">
                <a:latin typeface="Arial"/>
                <a:ea typeface="Arial"/>
                <a:cs typeface="Arial"/>
                <a:sym typeface="Arial"/>
              </a:rPr>
              <a:t>, Rachel R. McCrary</a:t>
            </a:r>
            <a:r>
              <a:rPr b="1" baseline="30000" lang="en-US">
                <a:latin typeface="Arial"/>
                <a:ea typeface="Arial"/>
                <a:cs typeface="Arial"/>
                <a:sym typeface="Arial"/>
              </a:rPr>
              <a:t>2</a:t>
            </a:r>
            <a:r>
              <a:rPr b="1" lang="en-US">
                <a:latin typeface="Arial"/>
                <a:ea typeface="Arial"/>
                <a:cs typeface="Arial"/>
                <a:sym typeface="Arial"/>
              </a:rPr>
              <a:t>, Linda O. Mearns</a:t>
            </a:r>
            <a:r>
              <a:rPr b="1" baseline="30000" lang="en-US">
                <a:latin typeface="Arial"/>
                <a:ea typeface="Arial"/>
                <a:cs typeface="Arial"/>
                <a:sym typeface="Arial"/>
              </a:rPr>
              <a:t>2</a:t>
            </a:r>
            <a:endParaRPr/>
          </a:p>
          <a:p>
            <a:pPr indent="0" lvl="0" marL="0" rtl="0" algn="ctr">
              <a:lnSpc>
                <a:spcPct val="120000"/>
              </a:lnSpc>
              <a:spcBef>
                <a:spcPts val="0"/>
              </a:spcBef>
              <a:spcAft>
                <a:spcPts val="0"/>
              </a:spcAft>
              <a:buClr>
                <a:schemeClr val="dk1"/>
              </a:buClr>
              <a:buSzPct val="100000"/>
              <a:buNone/>
            </a:pPr>
            <a:r>
              <a:t/>
            </a:r>
            <a:endParaRPr baseline="30000" sz="2000">
              <a:latin typeface="Arial"/>
              <a:ea typeface="Arial"/>
              <a:cs typeface="Arial"/>
              <a:sym typeface="Arial"/>
            </a:endParaRPr>
          </a:p>
          <a:p>
            <a:pPr indent="0" lvl="0" marL="0" rtl="0" algn="ctr">
              <a:lnSpc>
                <a:spcPct val="120000"/>
              </a:lnSpc>
              <a:spcBef>
                <a:spcPts val="0"/>
              </a:spcBef>
              <a:spcAft>
                <a:spcPts val="0"/>
              </a:spcAft>
              <a:buClr>
                <a:schemeClr val="dk1"/>
              </a:buClr>
              <a:buSzPct val="100000"/>
              <a:buNone/>
            </a:pPr>
            <a:r>
              <a:rPr baseline="30000" lang="en-US" sz="2000">
                <a:latin typeface="Arial"/>
                <a:ea typeface="Arial"/>
                <a:cs typeface="Arial"/>
                <a:sym typeface="Arial"/>
              </a:rPr>
              <a:t>1</a:t>
            </a:r>
            <a:r>
              <a:rPr lang="en-US" sz="2000">
                <a:latin typeface="Arial"/>
                <a:ea typeface="Arial"/>
                <a:cs typeface="Arial"/>
                <a:sym typeface="Arial"/>
              </a:rPr>
              <a:t>University of Wyoming, Laramie, WY, USA</a:t>
            </a:r>
            <a:endParaRPr/>
          </a:p>
          <a:p>
            <a:pPr indent="0" lvl="0" marL="0" rtl="0" algn="ctr">
              <a:lnSpc>
                <a:spcPct val="120000"/>
              </a:lnSpc>
              <a:spcBef>
                <a:spcPts val="600"/>
              </a:spcBef>
              <a:spcAft>
                <a:spcPts val="0"/>
              </a:spcAft>
              <a:buClr>
                <a:schemeClr val="dk1"/>
              </a:buClr>
              <a:buSzPct val="100000"/>
              <a:buNone/>
            </a:pPr>
            <a:r>
              <a:rPr baseline="30000" lang="en-US" sz="2000">
                <a:latin typeface="Arial"/>
                <a:ea typeface="Arial"/>
                <a:cs typeface="Arial"/>
                <a:sym typeface="Arial"/>
              </a:rPr>
              <a:t>2</a:t>
            </a:r>
            <a:r>
              <a:rPr lang="en-US" sz="2000">
                <a:latin typeface="Arial"/>
                <a:ea typeface="Arial"/>
                <a:cs typeface="Arial"/>
                <a:sym typeface="Arial"/>
              </a:rPr>
              <a:t>NSF National Center for Atmospheric Research, Boulder, CO, USA</a:t>
            </a:r>
            <a:endParaRPr/>
          </a:p>
          <a:p>
            <a:pPr indent="0" lvl="0" marL="0" rtl="0" algn="ctr">
              <a:lnSpc>
                <a:spcPct val="120000"/>
              </a:lnSpc>
              <a:spcBef>
                <a:spcPts val="0"/>
              </a:spcBef>
              <a:spcAft>
                <a:spcPts val="0"/>
              </a:spcAft>
              <a:buClr>
                <a:schemeClr val="dk1"/>
              </a:buClr>
              <a:buSzPct val="100000"/>
              <a:buNone/>
            </a:pPr>
            <a:r>
              <a:t/>
            </a:r>
            <a:endParaRPr sz="2000">
              <a:latin typeface="Arial"/>
              <a:ea typeface="Arial"/>
              <a:cs typeface="Arial"/>
              <a:sym typeface="Arial"/>
            </a:endParaRPr>
          </a:p>
          <a:p>
            <a:pPr indent="0" lvl="0" marL="0" rtl="0" algn="ctr">
              <a:lnSpc>
                <a:spcPct val="120000"/>
              </a:lnSpc>
              <a:spcBef>
                <a:spcPts val="1000"/>
              </a:spcBef>
              <a:spcAft>
                <a:spcPts val="0"/>
              </a:spcAft>
              <a:buClr>
                <a:schemeClr val="dk1"/>
              </a:buClr>
              <a:buSzPct val="100000"/>
              <a:buNone/>
            </a:pPr>
            <a:r>
              <a:rPr lang="en-US" sz="2000">
                <a:latin typeface="Arial"/>
                <a:ea typeface="Arial"/>
                <a:cs typeface="Arial"/>
                <a:sym typeface="Arial"/>
              </a:rPr>
              <a:t>DOE EESM PI Meeting</a:t>
            </a:r>
            <a:endParaRPr/>
          </a:p>
          <a:p>
            <a:pPr indent="0" lvl="0" marL="0" rtl="0" algn="ctr">
              <a:lnSpc>
                <a:spcPct val="120000"/>
              </a:lnSpc>
              <a:spcBef>
                <a:spcPts val="1000"/>
              </a:spcBef>
              <a:spcAft>
                <a:spcPts val="0"/>
              </a:spcAft>
              <a:buClr>
                <a:schemeClr val="dk1"/>
              </a:buClr>
              <a:buSzPct val="100000"/>
              <a:buNone/>
            </a:pPr>
            <a:r>
              <a:t/>
            </a:r>
            <a:endParaRPr sz="2000">
              <a:latin typeface="Arial"/>
              <a:ea typeface="Arial"/>
              <a:cs typeface="Arial"/>
              <a:sym typeface="Arial"/>
            </a:endParaRPr>
          </a:p>
        </p:txBody>
      </p:sp>
      <p:grpSp>
        <p:nvGrpSpPr>
          <p:cNvPr id="91" name="Google Shape;91;p1"/>
          <p:cNvGrpSpPr/>
          <p:nvPr/>
        </p:nvGrpSpPr>
        <p:grpSpPr>
          <a:xfrm>
            <a:off x="121921" y="5719068"/>
            <a:ext cx="12070079" cy="1119303"/>
            <a:chOff x="121921" y="5430837"/>
            <a:chExt cx="12070079" cy="1119303"/>
          </a:xfrm>
        </p:grpSpPr>
        <p:pic>
          <p:nvPicPr>
            <p:cNvPr descr="A black and white logo&#10;&#10;Description automatically generated" id="92" name="Google Shape;92;p1"/>
            <p:cNvPicPr preferRelativeResize="0"/>
            <p:nvPr/>
          </p:nvPicPr>
          <p:blipFill rotWithShape="1">
            <a:blip r:embed="rId3">
              <a:alphaModFix/>
            </a:blip>
            <a:srcRect b="0" l="0" r="0" t="0"/>
            <a:stretch/>
          </p:blipFill>
          <p:spPr>
            <a:xfrm>
              <a:off x="4964268" y="5430838"/>
              <a:ext cx="3917556" cy="1119302"/>
            </a:xfrm>
            <a:prstGeom prst="rect">
              <a:avLst/>
            </a:prstGeom>
            <a:noFill/>
            <a:ln>
              <a:noFill/>
            </a:ln>
          </p:spPr>
        </p:pic>
        <p:pic>
          <p:nvPicPr>
            <p:cNvPr descr="A black and white sign&#10;&#10;Description automatically generated" id="93" name="Google Shape;93;p1"/>
            <p:cNvPicPr preferRelativeResize="0"/>
            <p:nvPr/>
          </p:nvPicPr>
          <p:blipFill rotWithShape="1">
            <a:blip r:embed="rId4">
              <a:alphaModFix/>
            </a:blip>
            <a:srcRect b="0" l="0" r="0" t="0"/>
            <a:stretch/>
          </p:blipFill>
          <p:spPr>
            <a:xfrm>
              <a:off x="121921" y="5502347"/>
              <a:ext cx="4856480" cy="914945"/>
            </a:xfrm>
            <a:prstGeom prst="rect">
              <a:avLst/>
            </a:prstGeom>
            <a:noFill/>
            <a:ln>
              <a:noFill/>
            </a:ln>
          </p:spPr>
        </p:pic>
        <p:pic>
          <p:nvPicPr>
            <p:cNvPr descr="NSF NCAR" id="94" name="Google Shape;94;p1"/>
            <p:cNvPicPr preferRelativeResize="0"/>
            <p:nvPr/>
          </p:nvPicPr>
          <p:blipFill rotWithShape="1">
            <a:blip r:embed="rId5">
              <a:alphaModFix/>
            </a:blip>
            <a:srcRect b="0" l="0" r="0" t="0"/>
            <a:stretch/>
          </p:blipFill>
          <p:spPr>
            <a:xfrm>
              <a:off x="9778694" y="5563682"/>
              <a:ext cx="2413306" cy="928558"/>
            </a:xfrm>
            <a:prstGeom prst="rect">
              <a:avLst/>
            </a:prstGeom>
            <a:noFill/>
            <a:ln>
              <a:noFill/>
            </a:ln>
          </p:spPr>
        </p:pic>
        <p:pic>
          <p:nvPicPr>
            <p:cNvPr id="95" name="Google Shape;95;p1"/>
            <p:cNvPicPr preferRelativeResize="0"/>
            <p:nvPr/>
          </p:nvPicPr>
          <p:blipFill rotWithShape="1">
            <a:blip r:embed="rId6">
              <a:alphaModFix/>
            </a:blip>
            <a:srcRect b="0" l="0" r="0" t="0"/>
            <a:stretch/>
          </p:blipFill>
          <p:spPr>
            <a:xfrm>
              <a:off x="8743300" y="5430837"/>
              <a:ext cx="954114" cy="98645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0"/>
          <p:cNvSpPr txBox="1"/>
          <p:nvPr>
            <p:ph type="title"/>
          </p:nvPr>
        </p:nvSpPr>
        <p:spPr>
          <a:xfrm>
            <a:off x="262099" y="18255"/>
            <a:ext cx="577725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Arial"/>
              <a:buNone/>
            </a:pPr>
            <a:r>
              <a:rPr lang="en-US" sz="3600">
                <a:solidFill>
                  <a:schemeClr val="accent1"/>
                </a:solidFill>
                <a:latin typeface="Arial"/>
                <a:ea typeface="Arial"/>
                <a:cs typeface="Arial"/>
                <a:sym typeface="Arial"/>
              </a:rPr>
              <a:t>Then we metricized this.</a:t>
            </a:r>
            <a:endParaRPr/>
          </a:p>
        </p:txBody>
      </p:sp>
      <p:sp>
        <p:nvSpPr>
          <p:cNvPr id="264" name="Google Shape;264;p10"/>
          <p:cNvSpPr txBox="1"/>
          <p:nvPr>
            <p:ph idx="1" type="body"/>
          </p:nvPr>
        </p:nvSpPr>
        <p:spPr>
          <a:xfrm>
            <a:off x="338299" y="1132050"/>
            <a:ext cx="5701058" cy="488186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Char char="•"/>
            </a:pPr>
            <a:r>
              <a:rPr b="0" i="0" lang="en-US" sz="1800" u="none" strike="noStrike">
                <a:latin typeface="Arial"/>
                <a:ea typeface="Arial"/>
                <a:cs typeface="Arial"/>
                <a:sym typeface="Arial"/>
              </a:rPr>
              <a:t>CNN, LOCA, and SDSM can perform worse than random noise (dummy method) when downscaling poorly performing “bad” GCMs (e.g., HadGEM), and often perform considerably worse when downscaling moderately performing “ugly” GCMs (e.g.,GFDL).  </a:t>
            </a:r>
            <a:endParaRPr/>
          </a:p>
          <a:p>
            <a:pPr indent="-228600" lvl="0" marL="228600" rtl="0" algn="l">
              <a:lnSpc>
                <a:spcPct val="100000"/>
              </a:lnSpc>
              <a:spcBef>
                <a:spcPts val="1000"/>
              </a:spcBef>
              <a:spcAft>
                <a:spcPts val="0"/>
              </a:spcAft>
              <a:buClr>
                <a:schemeClr val="dk1"/>
              </a:buClr>
              <a:buSzPts val="1800"/>
              <a:buChar char="•"/>
            </a:pPr>
            <a:r>
              <a:rPr b="0" i="0" lang="en-US" sz="1800" u="none" strike="noStrike">
                <a:latin typeface="Arial"/>
                <a:ea typeface="Arial"/>
                <a:cs typeface="Arial"/>
                <a:sym typeface="Arial"/>
              </a:rPr>
              <a:t>However, for well performing GCMs (MPI), they also perform well and are as credible as the dynamical downscaling methods, but </a:t>
            </a:r>
            <a:r>
              <a:rPr b="0" i="1" lang="en-US" sz="1800" u="sng" strike="noStrike">
                <a:latin typeface="Arial"/>
                <a:ea typeface="Arial"/>
                <a:cs typeface="Arial"/>
                <a:sym typeface="Arial"/>
              </a:rPr>
              <a:t>only</a:t>
            </a:r>
            <a:r>
              <a:rPr b="0" i="0" lang="en-US" sz="1800" u="none" strike="noStrike">
                <a:latin typeface="Arial"/>
                <a:ea typeface="Arial"/>
                <a:cs typeface="Arial"/>
                <a:sym typeface="Arial"/>
              </a:rPr>
              <a:t> for well performing ”good” GCMs.  </a:t>
            </a:r>
            <a:endParaRPr/>
          </a:p>
          <a:p>
            <a:pPr indent="-228600" lvl="0" marL="228600" rtl="0" algn="l">
              <a:lnSpc>
                <a:spcPct val="100000"/>
              </a:lnSpc>
              <a:spcBef>
                <a:spcPts val="1000"/>
              </a:spcBef>
              <a:spcAft>
                <a:spcPts val="0"/>
              </a:spcAft>
              <a:buClr>
                <a:schemeClr val="dk1"/>
              </a:buClr>
              <a:buSzPts val="1800"/>
              <a:buChar char="•"/>
            </a:pPr>
            <a:r>
              <a:rPr lang="en-US" sz="1800">
                <a:latin typeface="Arial"/>
                <a:ea typeface="Arial"/>
                <a:cs typeface="Arial"/>
                <a:sym typeface="Arial"/>
              </a:rPr>
              <a:t>S</a:t>
            </a:r>
            <a:r>
              <a:rPr b="0" i="0" lang="en-US" sz="1800" u="none" strike="noStrike">
                <a:latin typeface="Arial"/>
                <a:ea typeface="Arial"/>
                <a:cs typeface="Arial"/>
                <a:sym typeface="Arial"/>
              </a:rPr>
              <a:t>impler statistical methods, qdm and simple, inherit the credibility of the GCM.</a:t>
            </a:r>
            <a:endParaRPr/>
          </a:p>
          <a:p>
            <a:pPr indent="-228600" lvl="0" marL="228600" rtl="0" algn="l">
              <a:lnSpc>
                <a:spcPct val="100000"/>
              </a:lnSpc>
              <a:spcBef>
                <a:spcPts val="1000"/>
              </a:spcBef>
              <a:spcAft>
                <a:spcPts val="0"/>
              </a:spcAft>
              <a:buClr>
                <a:schemeClr val="dk1"/>
              </a:buClr>
              <a:buSzPts val="1800"/>
              <a:buChar char="•"/>
            </a:pPr>
            <a:r>
              <a:rPr lang="en-US" sz="1800">
                <a:latin typeface="Arial"/>
                <a:ea typeface="Arial"/>
                <a:cs typeface="Arial"/>
                <a:sym typeface="Arial"/>
              </a:rPr>
              <a:t>RCMs add value.</a:t>
            </a:r>
            <a:endParaRPr/>
          </a:p>
        </p:txBody>
      </p:sp>
      <p:pic>
        <p:nvPicPr>
          <p:cNvPr id="265" name="Google Shape;265;p10"/>
          <p:cNvPicPr preferRelativeResize="0"/>
          <p:nvPr/>
        </p:nvPicPr>
        <p:blipFill rotWithShape="1">
          <a:blip r:embed="rId3">
            <a:alphaModFix/>
          </a:blip>
          <a:srcRect b="0" l="0" r="0" t="0"/>
          <a:stretch/>
        </p:blipFill>
        <p:spPr>
          <a:xfrm>
            <a:off x="6039357" y="331320"/>
            <a:ext cx="5799460" cy="5682594"/>
          </a:xfrm>
          <a:prstGeom prst="rect">
            <a:avLst/>
          </a:prstGeom>
          <a:noFill/>
          <a:ln>
            <a:noFill/>
          </a:ln>
        </p:spPr>
      </p:pic>
      <p:pic>
        <p:nvPicPr>
          <p:cNvPr id="266" name="Google Shape;266;p10"/>
          <p:cNvPicPr preferRelativeResize="0"/>
          <p:nvPr>
            <p:ph idx="2" type="body"/>
          </p:nvPr>
        </p:nvPicPr>
        <p:blipFill rotWithShape="1">
          <a:blip r:embed="rId4">
            <a:alphaModFix/>
          </a:blip>
          <a:srcRect b="0" l="0" r="0" t="0"/>
          <a:stretch/>
        </p:blipFill>
        <p:spPr>
          <a:xfrm>
            <a:off x="262099" y="5199808"/>
            <a:ext cx="6318583" cy="6628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1"/>
          <p:cNvSpPr txBox="1"/>
          <p:nvPr>
            <p:ph type="title"/>
          </p:nvPr>
        </p:nvSpPr>
        <p:spPr>
          <a:xfrm>
            <a:off x="262099" y="18255"/>
            <a:ext cx="577725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Arial"/>
              <a:buNone/>
            </a:pPr>
            <a:r>
              <a:rPr lang="en-US" sz="3600">
                <a:solidFill>
                  <a:schemeClr val="accent1"/>
                </a:solidFill>
                <a:latin typeface="Arial"/>
                <a:ea typeface="Arial"/>
                <a:cs typeface="Arial"/>
                <a:sym typeface="Arial"/>
              </a:rPr>
              <a:t>Then we metricized this.</a:t>
            </a:r>
            <a:endParaRPr/>
          </a:p>
        </p:txBody>
      </p:sp>
      <p:sp>
        <p:nvSpPr>
          <p:cNvPr id="273" name="Google Shape;273;p11"/>
          <p:cNvSpPr txBox="1"/>
          <p:nvPr>
            <p:ph idx="1" type="body"/>
          </p:nvPr>
        </p:nvSpPr>
        <p:spPr>
          <a:xfrm>
            <a:off x="338299" y="1132050"/>
            <a:ext cx="5701058" cy="488186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Char char="•"/>
            </a:pPr>
            <a:r>
              <a:rPr b="0" i="0" lang="en-US" sz="1800" u="none" strike="noStrike">
                <a:latin typeface="Arial"/>
                <a:ea typeface="Arial"/>
                <a:cs typeface="Arial"/>
                <a:sym typeface="Arial"/>
              </a:rPr>
              <a:t>CNN, LOCA, and SDSM can perform worse than random noise (dummy method) when downscaling poorly performing “bad” GCMs (e.g., HadGEM), and often perform considerably worse when downscaling moderately performing “ugly” GCMs (e.g.,GFDL).  </a:t>
            </a:r>
            <a:endParaRPr/>
          </a:p>
          <a:p>
            <a:pPr indent="-228600" lvl="0" marL="228600" rtl="0" algn="l">
              <a:lnSpc>
                <a:spcPct val="100000"/>
              </a:lnSpc>
              <a:spcBef>
                <a:spcPts val="1000"/>
              </a:spcBef>
              <a:spcAft>
                <a:spcPts val="0"/>
              </a:spcAft>
              <a:buClr>
                <a:schemeClr val="dk1"/>
              </a:buClr>
              <a:buSzPts val="1800"/>
              <a:buChar char="•"/>
            </a:pPr>
            <a:r>
              <a:rPr b="0" i="0" lang="en-US" sz="1800" u="none" strike="noStrike">
                <a:latin typeface="Arial"/>
                <a:ea typeface="Arial"/>
                <a:cs typeface="Arial"/>
                <a:sym typeface="Arial"/>
              </a:rPr>
              <a:t>However, for well performing GCMs (MPI), they also perform well and are as credible as the dynamical downscaling methods, but </a:t>
            </a:r>
            <a:r>
              <a:rPr b="0" i="1" lang="en-US" sz="1800" u="sng" strike="noStrike">
                <a:latin typeface="Arial"/>
                <a:ea typeface="Arial"/>
                <a:cs typeface="Arial"/>
                <a:sym typeface="Arial"/>
              </a:rPr>
              <a:t>only</a:t>
            </a:r>
            <a:r>
              <a:rPr b="0" i="0" lang="en-US" sz="1800" u="none" strike="noStrike">
                <a:latin typeface="Arial"/>
                <a:ea typeface="Arial"/>
                <a:cs typeface="Arial"/>
                <a:sym typeface="Arial"/>
              </a:rPr>
              <a:t> for well performing ”good” GCMs.  </a:t>
            </a:r>
            <a:endParaRPr/>
          </a:p>
          <a:p>
            <a:pPr indent="-228600" lvl="0" marL="228600" rtl="0" algn="l">
              <a:lnSpc>
                <a:spcPct val="100000"/>
              </a:lnSpc>
              <a:spcBef>
                <a:spcPts val="1000"/>
              </a:spcBef>
              <a:spcAft>
                <a:spcPts val="0"/>
              </a:spcAft>
              <a:buClr>
                <a:schemeClr val="dk1"/>
              </a:buClr>
              <a:buSzPts val="1800"/>
              <a:buChar char="•"/>
            </a:pPr>
            <a:r>
              <a:rPr lang="en-US" sz="1800">
                <a:latin typeface="Arial"/>
                <a:ea typeface="Arial"/>
                <a:cs typeface="Arial"/>
                <a:sym typeface="Arial"/>
              </a:rPr>
              <a:t>S</a:t>
            </a:r>
            <a:r>
              <a:rPr b="0" i="0" lang="en-US" sz="1800" u="none" strike="noStrike">
                <a:latin typeface="Arial"/>
                <a:ea typeface="Arial"/>
                <a:cs typeface="Arial"/>
                <a:sym typeface="Arial"/>
              </a:rPr>
              <a:t>impler statistical methods, qdm and simple, inherit the credibility of the GCM.</a:t>
            </a:r>
            <a:endParaRPr/>
          </a:p>
          <a:p>
            <a:pPr indent="-228600" lvl="0" marL="228600" rtl="0" algn="l">
              <a:lnSpc>
                <a:spcPct val="100000"/>
              </a:lnSpc>
              <a:spcBef>
                <a:spcPts val="1000"/>
              </a:spcBef>
              <a:spcAft>
                <a:spcPts val="0"/>
              </a:spcAft>
              <a:buClr>
                <a:schemeClr val="dk1"/>
              </a:buClr>
              <a:buSzPts val="1800"/>
              <a:buChar char="•"/>
            </a:pPr>
            <a:r>
              <a:rPr lang="en-US" sz="1800">
                <a:latin typeface="Arial"/>
                <a:ea typeface="Arial"/>
                <a:cs typeface="Arial"/>
                <a:sym typeface="Arial"/>
              </a:rPr>
              <a:t>RCMs add value.</a:t>
            </a:r>
            <a:endParaRPr/>
          </a:p>
        </p:txBody>
      </p:sp>
      <p:pic>
        <p:nvPicPr>
          <p:cNvPr id="274" name="Google Shape;274;p11"/>
          <p:cNvPicPr preferRelativeResize="0"/>
          <p:nvPr/>
        </p:nvPicPr>
        <p:blipFill rotWithShape="1">
          <a:blip r:embed="rId3">
            <a:alphaModFix/>
          </a:blip>
          <a:srcRect b="0" l="0" r="0" t="0"/>
          <a:stretch/>
        </p:blipFill>
        <p:spPr>
          <a:xfrm>
            <a:off x="6039357" y="331320"/>
            <a:ext cx="5799460" cy="5682594"/>
          </a:xfrm>
          <a:prstGeom prst="rect">
            <a:avLst/>
          </a:prstGeom>
          <a:noFill/>
          <a:ln>
            <a:noFill/>
          </a:ln>
        </p:spPr>
      </p:pic>
      <p:grpSp>
        <p:nvGrpSpPr>
          <p:cNvPr id="275" name="Google Shape;275;p11"/>
          <p:cNvGrpSpPr/>
          <p:nvPr/>
        </p:nvGrpSpPr>
        <p:grpSpPr>
          <a:xfrm>
            <a:off x="7439186" y="449451"/>
            <a:ext cx="3096292" cy="4246535"/>
            <a:chOff x="7439186" y="449451"/>
            <a:chExt cx="3115160" cy="4246535"/>
          </a:xfrm>
        </p:grpSpPr>
        <p:sp>
          <p:nvSpPr>
            <p:cNvPr id="276" name="Google Shape;276;p11"/>
            <p:cNvSpPr/>
            <p:nvPr/>
          </p:nvSpPr>
          <p:spPr>
            <a:xfrm>
              <a:off x="7439186" y="449451"/>
              <a:ext cx="3115160" cy="4246535"/>
            </a:xfrm>
            <a:prstGeom prst="rect">
              <a:avLst/>
            </a:prstGeom>
            <a:noFill/>
            <a:ln cap="flat" cmpd="sng" w="762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7" name="Google Shape;277;p11"/>
            <p:cNvCxnSpPr/>
            <p:nvPr/>
          </p:nvCxnSpPr>
          <p:spPr>
            <a:xfrm>
              <a:off x="7470183" y="480447"/>
              <a:ext cx="3084163" cy="4215539"/>
            </a:xfrm>
            <a:prstGeom prst="straightConnector1">
              <a:avLst/>
            </a:prstGeom>
            <a:noFill/>
            <a:ln cap="flat" cmpd="sng" w="76200">
              <a:solidFill>
                <a:schemeClr val="accent5"/>
              </a:solidFill>
              <a:prstDash val="solid"/>
              <a:miter lim="800000"/>
              <a:headEnd len="sm" w="sm" type="none"/>
              <a:tailEnd len="sm" w="sm" type="none"/>
            </a:ln>
          </p:spPr>
        </p:cxnSp>
        <p:cxnSp>
          <p:nvCxnSpPr>
            <p:cNvPr id="278" name="Google Shape;278;p11"/>
            <p:cNvCxnSpPr/>
            <p:nvPr/>
          </p:nvCxnSpPr>
          <p:spPr>
            <a:xfrm flipH="1">
              <a:off x="7470183" y="480446"/>
              <a:ext cx="3084163" cy="4215540"/>
            </a:xfrm>
            <a:prstGeom prst="straightConnector1">
              <a:avLst/>
            </a:prstGeom>
            <a:noFill/>
            <a:ln cap="flat" cmpd="sng" w="76200">
              <a:solidFill>
                <a:schemeClr val="accent5"/>
              </a:solidFill>
              <a:prstDash val="solid"/>
              <a:miter lim="800000"/>
              <a:headEnd len="sm" w="sm" type="none"/>
              <a:tailEnd len="sm" w="sm" type="none"/>
            </a:ln>
          </p:spPr>
        </p:cxnSp>
      </p:grpSp>
      <p:pic>
        <p:nvPicPr>
          <p:cNvPr id="279" name="Google Shape;279;p11"/>
          <p:cNvPicPr preferRelativeResize="0"/>
          <p:nvPr>
            <p:ph idx="2" type="body"/>
          </p:nvPr>
        </p:nvPicPr>
        <p:blipFill rotWithShape="1">
          <a:blip r:embed="rId4">
            <a:alphaModFix/>
          </a:blip>
          <a:srcRect b="0" l="0" r="0" t="0"/>
          <a:stretch/>
        </p:blipFill>
        <p:spPr>
          <a:xfrm>
            <a:off x="262099" y="5199808"/>
            <a:ext cx="6318583" cy="6628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type="title"/>
          </p:nvPr>
        </p:nvSpPr>
        <p:spPr>
          <a:xfrm>
            <a:off x="838200" y="18256"/>
            <a:ext cx="10515600" cy="86028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2025"/>
              <a:buFont typeface="Arial"/>
              <a:buNone/>
            </a:pPr>
            <a:r>
              <a:rPr lang="en-US" sz="4000">
                <a:solidFill>
                  <a:schemeClr val="accent1"/>
                </a:solidFill>
                <a:latin typeface="Arial"/>
                <a:ea typeface="Arial"/>
                <a:cs typeface="Arial"/>
                <a:sym typeface="Arial"/>
              </a:rPr>
              <a:t>SUMMARY</a:t>
            </a:r>
            <a:endParaRPr sz="4000">
              <a:solidFill>
                <a:schemeClr val="accent1"/>
              </a:solidFill>
              <a:latin typeface="Arial"/>
              <a:ea typeface="Arial"/>
              <a:cs typeface="Arial"/>
              <a:sym typeface="Arial"/>
            </a:endParaRPr>
          </a:p>
        </p:txBody>
      </p:sp>
      <p:sp>
        <p:nvSpPr>
          <p:cNvPr id="285" name="Google Shape;285;p12"/>
          <p:cNvSpPr txBox="1"/>
          <p:nvPr>
            <p:ph idx="1" type="body"/>
          </p:nvPr>
        </p:nvSpPr>
        <p:spPr>
          <a:xfrm>
            <a:off x="838200" y="878542"/>
            <a:ext cx="10515600" cy="5522258"/>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120000"/>
              </a:lnSpc>
              <a:spcBef>
                <a:spcPts val="0"/>
              </a:spcBef>
              <a:spcAft>
                <a:spcPts val="0"/>
              </a:spcAft>
              <a:buClr>
                <a:schemeClr val="dk1"/>
              </a:buClr>
              <a:buSzPts val="2000"/>
              <a:buChar char="•"/>
            </a:pPr>
            <a:r>
              <a:rPr lang="en-US" sz="2000">
                <a:solidFill>
                  <a:schemeClr val="dk1"/>
                </a:solidFill>
                <a:latin typeface="Arial"/>
                <a:ea typeface="Arial"/>
                <a:cs typeface="Arial"/>
                <a:sym typeface="Arial"/>
              </a:rPr>
              <a:t>The output from a downscaling method can be more or less credible based on how it responds to the input errors.  Here:</a:t>
            </a:r>
            <a:endParaRPr/>
          </a:p>
          <a:p>
            <a:pPr indent="-285750" lvl="1" marL="742950" rtl="0" algn="l">
              <a:lnSpc>
                <a:spcPct val="120000"/>
              </a:lnSpc>
              <a:spcBef>
                <a:spcPts val="500"/>
              </a:spcBef>
              <a:spcAft>
                <a:spcPts val="0"/>
              </a:spcAft>
              <a:buClr>
                <a:schemeClr val="dk1"/>
              </a:buClr>
              <a:buSzPts val="1600"/>
              <a:buChar char="•"/>
            </a:pPr>
            <a:r>
              <a:rPr lang="en-US" sz="1600">
                <a:solidFill>
                  <a:schemeClr val="dk1"/>
                </a:solidFill>
                <a:latin typeface="Arial"/>
                <a:ea typeface="Arial"/>
                <a:cs typeface="Arial"/>
                <a:sym typeface="Arial"/>
              </a:rPr>
              <a:t>All methods perform well when the GCM is good.</a:t>
            </a:r>
            <a:endParaRPr/>
          </a:p>
          <a:p>
            <a:pPr indent="-285750" lvl="1" marL="742950" rtl="0" algn="l">
              <a:lnSpc>
                <a:spcPct val="120000"/>
              </a:lnSpc>
              <a:spcBef>
                <a:spcPts val="500"/>
              </a:spcBef>
              <a:spcAft>
                <a:spcPts val="0"/>
              </a:spcAft>
              <a:buClr>
                <a:schemeClr val="dk1"/>
              </a:buClr>
              <a:buSzPts val="1600"/>
              <a:buChar char="•"/>
            </a:pPr>
            <a:r>
              <a:rPr lang="en-US" sz="1600">
                <a:solidFill>
                  <a:schemeClr val="dk1"/>
                </a:solidFill>
                <a:latin typeface="Arial"/>
                <a:ea typeface="Arial"/>
                <a:cs typeface="Arial"/>
                <a:sym typeface="Arial"/>
              </a:rPr>
              <a:t>Dynamical methods can improve on the parent GCM’s credibility.</a:t>
            </a:r>
            <a:endParaRPr/>
          </a:p>
          <a:p>
            <a:pPr indent="-285750" lvl="1" marL="742950" rtl="0" algn="l">
              <a:lnSpc>
                <a:spcPct val="120000"/>
              </a:lnSpc>
              <a:spcBef>
                <a:spcPts val="500"/>
              </a:spcBef>
              <a:spcAft>
                <a:spcPts val="0"/>
              </a:spcAft>
              <a:buClr>
                <a:schemeClr val="dk1"/>
              </a:buClr>
              <a:buSzPts val="1600"/>
              <a:buChar char="•"/>
            </a:pPr>
            <a:r>
              <a:rPr lang="en-US" sz="1600">
                <a:solidFill>
                  <a:schemeClr val="dk1"/>
                </a:solidFill>
                <a:latin typeface="Arial"/>
                <a:ea typeface="Arial"/>
                <a:cs typeface="Arial"/>
                <a:sym typeface="Arial"/>
              </a:rPr>
              <a:t>Simple point-based statistical methods stick close to the parent GCM.</a:t>
            </a:r>
            <a:endParaRPr/>
          </a:p>
          <a:p>
            <a:pPr indent="-285750" lvl="1" marL="742950" rtl="0" algn="l">
              <a:lnSpc>
                <a:spcPct val="120000"/>
              </a:lnSpc>
              <a:spcBef>
                <a:spcPts val="500"/>
              </a:spcBef>
              <a:spcAft>
                <a:spcPts val="0"/>
              </a:spcAft>
              <a:buClr>
                <a:schemeClr val="dk1"/>
              </a:buClr>
              <a:buSzPts val="1600"/>
              <a:buChar char="•"/>
            </a:pPr>
            <a:r>
              <a:rPr lang="en-US" sz="1600">
                <a:solidFill>
                  <a:schemeClr val="dk1"/>
                </a:solidFill>
                <a:latin typeface="Arial"/>
                <a:ea typeface="Arial"/>
                <a:cs typeface="Arial"/>
                <a:sym typeface="Arial"/>
              </a:rPr>
              <a:t>When the GCM has low credibility, complex statistical methods can make it even worse.</a:t>
            </a:r>
            <a:endParaRPr/>
          </a:p>
          <a:p>
            <a:pPr indent="-285750" lvl="0" marL="285750" rtl="0" algn="l">
              <a:lnSpc>
                <a:spcPct val="120000"/>
              </a:lnSpc>
              <a:spcBef>
                <a:spcPts val="1000"/>
              </a:spcBef>
              <a:spcAft>
                <a:spcPts val="0"/>
              </a:spcAft>
              <a:buClr>
                <a:schemeClr val="dk1"/>
              </a:buClr>
              <a:buSzPts val="2000"/>
              <a:buChar char="•"/>
            </a:pPr>
            <a:r>
              <a:rPr lang="en-US" sz="2000">
                <a:latin typeface="Arial"/>
                <a:ea typeface="Arial"/>
                <a:cs typeface="Arial"/>
                <a:sym typeface="Arial"/>
              </a:rPr>
              <a:t>These results suggest the complex statistical methods warrant further scrutiny.</a:t>
            </a:r>
            <a:endParaRPr/>
          </a:p>
          <a:p>
            <a:pPr indent="-285750" lvl="1" marL="742950" rtl="0" algn="l">
              <a:lnSpc>
                <a:spcPct val="120000"/>
              </a:lnSpc>
              <a:spcBef>
                <a:spcPts val="500"/>
              </a:spcBef>
              <a:spcAft>
                <a:spcPts val="0"/>
              </a:spcAft>
              <a:buClr>
                <a:schemeClr val="dk1"/>
              </a:buClr>
              <a:buSzPts val="1600"/>
              <a:buChar char="•"/>
            </a:pPr>
            <a:r>
              <a:rPr lang="en-US" sz="1600">
                <a:latin typeface="Arial"/>
                <a:ea typeface="Arial"/>
                <a:cs typeface="Arial"/>
                <a:sym typeface="Arial"/>
              </a:rPr>
              <a:t>What do these results mean for the projections from these methods?  An environment undergoing climate change might not be that different from one that is shifted due to bias.</a:t>
            </a:r>
            <a:endParaRPr sz="1600">
              <a:solidFill>
                <a:schemeClr val="dk1"/>
              </a:solidFill>
              <a:latin typeface="Arial"/>
              <a:ea typeface="Arial"/>
              <a:cs typeface="Arial"/>
              <a:sym typeface="Arial"/>
            </a:endParaRPr>
          </a:p>
          <a:p>
            <a:pPr indent="-285750" lvl="0" marL="285750" rtl="0" algn="l">
              <a:lnSpc>
                <a:spcPct val="120000"/>
              </a:lnSpc>
              <a:spcBef>
                <a:spcPts val="1000"/>
              </a:spcBef>
              <a:spcAft>
                <a:spcPts val="0"/>
              </a:spcAft>
              <a:buClr>
                <a:schemeClr val="dk1"/>
              </a:buClr>
              <a:buSzPts val="2000"/>
              <a:buChar char="•"/>
            </a:pPr>
            <a:r>
              <a:rPr lang="en-US" sz="2000">
                <a:latin typeface="Arial"/>
                <a:ea typeface="Arial"/>
                <a:cs typeface="Arial"/>
                <a:sym typeface="Arial"/>
              </a:rPr>
              <a:t>Projections inherit historic credibility. </a:t>
            </a:r>
            <a:endParaRPr/>
          </a:p>
          <a:p>
            <a:pPr indent="-285750" lvl="1" marL="742950" rtl="0" algn="l">
              <a:lnSpc>
                <a:spcPct val="120000"/>
              </a:lnSpc>
              <a:spcBef>
                <a:spcPts val="500"/>
              </a:spcBef>
              <a:spcAft>
                <a:spcPts val="0"/>
              </a:spcAft>
              <a:buClr>
                <a:schemeClr val="dk1"/>
              </a:buClr>
              <a:buSzPts val="1600"/>
              <a:buChar char="•"/>
            </a:pPr>
            <a:r>
              <a:rPr lang="en-US" sz="1600">
                <a:latin typeface="Arial"/>
                <a:ea typeface="Arial"/>
                <a:cs typeface="Arial"/>
                <a:sym typeface="Arial"/>
              </a:rPr>
              <a:t>See paper for additional conclusions/discussion regarding projections of future climate.</a:t>
            </a:r>
            <a:endParaRPr sz="1600">
              <a:solidFill>
                <a:schemeClr val="dk1"/>
              </a:solidFill>
              <a:latin typeface="Arial"/>
              <a:ea typeface="Arial"/>
              <a:cs typeface="Arial"/>
              <a:sym typeface="Arial"/>
            </a:endParaRPr>
          </a:p>
          <a:p>
            <a:pPr indent="-285750" lvl="0" marL="285750" rtl="0" algn="l">
              <a:lnSpc>
                <a:spcPct val="120000"/>
              </a:lnSpc>
              <a:spcBef>
                <a:spcPts val="1000"/>
              </a:spcBef>
              <a:spcAft>
                <a:spcPts val="0"/>
              </a:spcAft>
              <a:buClr>
                <a:schemeClr val="dk1"/>
              </a:buClr>
              <a:buSzPts val="2000"/>
              <a:buFont typeface="Arial"/>
              <a:buChar char="•"/>
            </a:pPr>
            <a:r>
              <a:rPr lang="en-US" sz="2000">
                <a:latin typeface="Arial"/>
                <a:ea typeface="Arial"/>
                <a:cs typeface="Arial"/>
                <a:sym typeface="Arial"/>
              </a:rPr>
              <a:t>This is an example of a framework.</a:t>
            </a:r>
            <a:endParaRPr/>
          </a:p>
          <a:p>
            <a:pPr indent="-285750" lvl="1" marL="742950" rtl="0" algn="l">
              <a:lnSpc>
                <a:spcPct val="120000"/>
              </a:lnSpc>
              <a:spcBef>
                <a:spcPts val="500"/>
              </a:spcBef>
              <a:spcAft>
                <a:spcPts val="0"/>
              </a:spcAft>
              <a:buClr>
                <a:schemeClr val="dk1"/>
              </a:buClr>
              <a:buSzPts val="1800"/>
              <a:buChar char="•"/>
            </a:pPr>
            <a:r>
              <a:rPr lang="en-US" sz="1800">
                <a:latin typeface="Arial"/>
                <a:ea typeface="Arial"/>
                <a:cs typeface="Arial"/>
                <a:sym typeface="Arial"/>
              </a:rPr>
              <a:t>There’s room for expansion.</a:t>
            </a:r>
            <a:endParaRPr/>
          </a:p>
          <a:p>
            <a:pPr indent="-285750" lvl="0" marL="285750" rtl="0" algn="l">
              <a:lnSpc>
                <a:spcPct val="120000"/>
              </a:lnSpc>
              <a:spcBef>
                <a:spcPts val="1000"/>
              </a:spcBef>
              <a:spcAft>
                <a:spcPts val="0"/>
              </a:spcAft>
              <a:buClr>
                <a:schemeClr val="dk1"/>
              </a:buClr>
              <a:buSzPts val="2000"/>
              <a:buChar char="•"/>
            </a:pPr>
            <a:r>
              <a:rPr lang="en-US" sz="2000">
                <a:latin typeface="Arial"/>
                <a:ea typeface="Arial"/>
                <a:cs typeface="Arial"/>
                <a:sym typeface="Arial"/>
              </a:rPr>
              <a:t>These results may not hold everywhere.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txBox="1"/>
          <p:nvPr>
            <p:ph type="title"/>
          </p:nvPr>
        </p:nvSpPr>
        <p:spPr>
          <a:xfrm>
            <a:off x="838200" y="18256"/>
            <a:ext cx="10515600" cy="79675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2025"/>
              <a:buFont typeface="Arial"/>
              <a:buNone/>
            </a:pPr>
            <a:r>
              <a:rPr lang="en-US" sz="4000">
                <a:solidFill>
                  <a:schemeClr val="accent1"/>
                </a:solidFill>
                <a:latin typeface="Arial"/>
                <a:ea typeface="Arial"/>
                <a:cs typeface="Arial"/>
                <a:sym typeface="Arial"/>
              </a:rPr>
              <a:t>DISCUSSION</a:t>
            </a:r>
            <a:endParaRPr sz="4000">
              <a:solidFill>
                <a:schemeClr val="accent1"/>
              </a:solidFill>
              <a:latin typeface="Arial"/>
              <a:ea typeface="Arial"/>
              <a:cs typeface="Arial"/>
              <a:sym typeface="Arial"/>
            </a:endParaRPr>
          </a:p>
        </p:txBody>
      </p:sp>
      <p:sp>
        <p:nvSpPr>
          <p:cNvPr id="291" name="Google Shape;291;p13"/>
          <p:cNvSpPr txBox="1"/>
          <p:nvPr>
            <p:ph idx="1" type="body"/>
          </p:nvPr>
        </p:nvSpPr>
        <p:spPr>
          <a:xfrm>
            <a:off x="838200" y="815010"/>
            <a:ext cx="10515600" cy="483314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latin typeface="Arial"/>
                <a:ea typeface="Arial"/>
                <a:cs typeface="Arial"/>
                <a:sym typeface="Arial"/>
              </a:rPr>
              <a:t>To generalize this framework:</a:t>
            </a:r>
            <a:endParaRPr/>
          </a:p>
          <a:p>
            <a:pPr indent="-285750" lvl="2" marL="742950" rtl="0" algn="l">
              <a:lnSpc>
                <a:spcPct val="100000"/>
              </a:lnSpc>
              <a:spcBef>
                <a:spcPts val="500"/>
              </a:spcBef>
              <a:spcAft>
                <a:spcPts val="0"/>
              </a:spcAft>
              <a:buClr>
                <a:schemeClr val="dk1"/>
              </a:buClr>
              <a:buSzPts val="1800"/>
              <a:buChar char="•"/>
            </a:pPr>
            <a:r>
              <a:rPr lang="en-US" sz="1800">
                <a:solidFill>
                  <a:schemeClr val="dk1"/>
                </a:solidFill>
                <a:latin typeface="Arial"/>
                <a:ea typeface="Arial"/>
                <a:cs typeface="Arial"/>
                <a:sym typeface="Arial"/>
              </a:rPr>
              <a:t>Pick a downscaled variable that is driven by important resolved processes in a region of interest</a:t>
            </a:r>
            <a:endParaRPr/>
          </a:p>
          <a:p>
            <a:pPr indent="-285750" lvl="2" marL="742950" rtl="0" algn="l">
              <a:lnSpc>
                <a:spcPct val="100000"/>
              </a:lnSpc>
              <a:spcBef>
                <a:spcPts val="500"/>
              </a:spcBef>
              <a:spcAft>
                <a:spcPts val="0"/>
              </a:spcAft>
              <a:buClr>
                <a:schemeClr val="dk1"/>
              </a:buClr>
              <a:buSzPts val="1800"/>
              <a:buChar char="•"/>
            </a:pPr>
            <a:r>
              <a:rPr lang="en-US" sz="1800">
                <a:solidFill>
                  <a:schemeClr val="dk1"/>
                </a:solidFill>
                <a:latin typeface="Arial"/>
                <a:ea typeface="Arial"/>
                <a:cs typeface="Arial"/>
                <a:sym typeface="Arial"/>
              </a:rPr>
              <a:t>Stratify data based on values of that variable at a point or over a small sub-region</a:t>
            </a:r>
            <a:endParaRPr/>
          </a:p>
          <a:p>
            <a:pPr indent="-285750" lvl="2" marL="742950" rtl="0" algn="l">
              <a:lnSpc>
                <a:spcPct val="100000"/>
              </a:lnSpc>
              <a:spcBef>
                <a:spcPts val="500"/>
              </a:spcBef>
              <a:spcAft>
                <a:spcPts val="0"/>
              </a:spcAft>
              <a:buClr>
                <a:schemeClr val="dk1"/>
              </a:buClr>
              <a:buSzPts val="1800"/>
              <a:buChar char="•"/>
            </a:pPr>
            <a:r>
              <a:rPr lang="en-US" sz="1800">
                <a:solidFill>
                  <a:schemeClr val="dk1"/>
                </a:solidFill>
                <a:latin typeface="Arial"/>
                <a:ea typeface="Arial"/>
                <a:cs typeface="Arial"/>
                <a:sym typeface="Arial"/>
              </a:rPr>
              <a:t>Create composites of the driver variables for the different strata</a:t>
            </a:r>
            <a:endParaRPr/>
          </a:p>
          <a:p>
            <a:pPr indent="-285750" lvl="2" marL="742950" rtl="0" algn="l">
              <a:lnSpc>
                <a:spcPct val="100000"/>
              </a:lnSpc>
              <a:spcBef>
                <a:spcPts val="500"/>
              </a:spcBef>
              <a:spcAft>
                <a:spcPts val="0"/>
              </a:spcAft>
              <a:buClr>
                <a:schemeClr val="dk1"/>
              </a:buClr>
              <a:buSzPts val="1800"/>
              <a:buChar char="•"/>
            </a:pPr>
            <a:r>
              <a:rPr lang="en-US" sz="1800">
                <a:solidFill>
                  <a:schemeClr val="dk1"/>
                </a:solidFill>
                <a:latin typeface="Arial"/>
                <a:ea typeface="Arial"/>
                <a:cs typeface="Arial"/>
                <a:sym typeface="Arial"/>
              </a:rPr>
              <a:t>Evaluate composites vs observations &amp; physical process understanding</a:t>
            </a:r>
            <a:endParaRPr/>
          </a:p>
          <a:p>
            <a:pPr indent="-285750" lvl="2" marL="742950" rtl="0" algn="l">
              <a:lnSpc>
                <a:spcPct val="100000"/>
              </a:lnSpc>
              <a:spcBef>
                <a:spcPts val="500"/>
              </a:spcBef>
              <a:spcAft>
                <a:spcPts val="0"/>
              </a:spcAft>
              <a:buClr>
                <a:schemeClr val="dk1"/>
              </a:buClr>
              <a:buSzPts val="1800"/>
              <a:buChar char="•"/>
            </a:pPr>
            <a:r>
              <a:rPr lang="en-US" sz="1800">
                <a:solidFill>
                  <a:schemeClr val="dk1"/>
                </a:solidFill>
                <a:latin typeface="Arial"/>
                <a:ea typeface="Arial"/>
                <a:cs typeface="Arial"/>
                <a:sym typeface="Arial"/>
              </a:rPr>
              <a:t>Evaluate plausibility of changes in physical processes</a:t>
            </a:r>
            <a:endParaRPr/>
          </a:p>
          <a:p>
            <a:pPr indent="-171450" lvl="1" marL="285750" rtl="0" algn="l">
              <a:lnSpc>
                <a:spcPct val="100000"/>
              </a:lnSpc>
              <a:spcBef>
                <a:spcPts val="5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1" marL="0" rtl="0" algn="l">
              <a:lnSpc>
                <a:spcPct val="100000"/>
              </a:lnSpc>
              <a:spcBef>
                <a:spcPts val="500"/>
              </a:spcBef>
              <a:spcAft>
                <a:spcPts val="0"/>
              </a:spcAft>
              <a:buClr>
                <a:schemeClr val="dk1"/>
              </a:buClr>
              <a:buSzPts val="2400"/>
              <a:buChar char="•"/>
            </a:pPr>
            <a:r>
              <a:rPr lang="en-US">
                <a:solidFill>
                  <a:schemeClr val="dk1"/>
                </a:solidFill>
                <a:latin typeface="Arial"/>
                <a:ea typeface="Arial"/>
                <a:cs typeface="Arial"/>
                <a:sym typeface="Arial"/>
              </a:rPr>
              <a:t>Future work:</a:t>
            </a:r>
            <a:endParaRPr/>
          </a:p>
          <a:p>
            <a:pPr indent="-285750" lvl="1" marL="285750" rtl="0" algn="l">
              <a:lnSpc>
                <a:spcPct val="100000"/>
              </a:lnSpc>
              <a:spcBef>
                <a:spcPts val="500"/>
              </a:spcBef>
              <a:spcAft>
                <a:spcPts val="0"/>
              </a:spcAft>
              <a:buClr>
                <a:schemeClr val="dk1"/>
              </a:buClr>
              <a:buSzPts val="1800"/>
              <a:buFont typeface="Arial"/>
              <a:buChar char="•"/>
            </a:pPr>
            <a:r>
              <a:rPr lang="en-US" sz="1800">
                <a:solidFill>
                  <a:schemeClr val="dk1"/>
                </a:solidFill>
                <a:latin typeface="Arial"/>
                <a:ea typeface="Arial"/>
                <a:cs typeface="Arial"/>
                <a:sym typeface="Arial"/>
              </a:rPr>
              <a:t>Generalize and automate to weather regimes.</a:t>
            </a:r>
            <a:endParaRPr/>
          </a:p>
          <a:p>
            <a:pPr indent="-285750" lvl="1" marL="285750" rtl="0" algn="l">
              <a:lnSpc>
                <a:spcPct val="100000"/>
              </a:lnSpc>
              <a:spcBef>
                <a:spcPts val="500"/>
              </a:spcBef>
              <a:spcAft>
                <a:spcPts val="0"/>
              </a:spcAft>
              <a:buClr>
                <a:schemeClr val="dk1"/>
              </a:buClr>
              <a:buSzPts val="1800"/>
              <a:buFont typeface="Arial"/>
              <a:buChar char="•"/>
            </a:pPr>
            <a:r>
              <a:rPr lang="en-US" sz="1800">
                <a:latin typeface="Arial"/>
                <a:ea typeface="Arial"/>
                <a:cs typeface="Arial"/>
                <a:sym typeface="Arial"/>
              </a:rPr>
              <a:t>Try other regions.</a:t>
            </a:r>
            <a:endParaRPr sz="1800">
              <a:solidFill>
                <a:schemeClr val="dk1"/>
              </a:solidFill>
              <a:latin typeface="Arial"/>
              <a:ea typeface="Arial"/>
              <a:cs typeface="Arial"/>
              <a:sym typeface="Arial"/>
            </a:endParaRPr>
          </a:p>
          <a:p>
            <a:pPr indent="-114300" lvl="0" marL="228600" rtl="0" algn="l">
              <a:lnSpc>
                <a:spcPct val="100000"/>
              </a:lnSpc>
              <a:spcBef>
                <a:spcPts val="1000"/>
              </a:spcBef>
              <a:spcAft>
                <a:spcPts val="0"/>
              </a:spcAft>
              <a:buClr>
                <a:schemeClr val="dk1"/>
              </a:buClr>
              <a:buSzPts val="1800"/>
              <a:buNone/>
            </a:pPr>
            <a:r>
              <a:t/>
            </a:r>
            <a:endParaRPr sz="18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4"/>
          <p:cNvSpPr/>
          <p:nvPr/>
        </p:nvSpPr>
        <p:spPr>
          <a:xfrm>
            <a:off x="534311" y="454352"/>
            <a:ext cx="11468521" cy="2974648"/>
          </a:xfrm>
          <a:prstGeom prst="roundRect">
            <a:avLst>
              <a:gd fmla="val 16667" name="adj"/>
            </a:avLst>
          </a:prstGeom>
          <a:solidFill>
            <a:schemeClr val="accent1"/>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Acknowledgements</a:t>
            </a:r>
            <a:endParaRPr/>
          </a:p>
          <a:p>
            <a:pPr indent="-171450" lvl="0" marL="171450" marR="0" rtl="0" algn="l">
              <a:spcBef>
                <a:spcPts val="600"/>
              </a:spcBef>
              <a:spcAft>
                <a:spcPts val="0"/>
              </a:spcAft>
              <a:buClr>
                <a:schemeClr val="lt1"/>
              </a:buClr>
              <a:buSzPts val="1600"/>
              <a:buFont typeface="Arial"/>
              <a:buChar char="•"/>
            </a:pPr>
            <a:r>
              <a:rPr lang="en-US" sz="1600">
                <a:solidFill>
                  <a:schemeClr val="lt1"/>
                </a:solidFill>
                <a:latin typeface="Arial"/>
                <a:ea typeface="Arial"/>
                <a:cs typeface="Arial"/>
                <a:sym typeface="Arial"/>
              </a:rPr>
              <a:t>This work was supported by DOE grant DE-SC0016438</a:t>
            </a:r>
            <a:endParaRPr/>
          </a:p>
          <a:p>
            <a:pPr indent="-171450" lvl="0" marL="171450" marR="0" rtl="0" algn="l">
              <a:spcBef>
                <a:spcPts val="600"/>
              </a:spcBef>
              <a:spcAft>
                <a:spcPts val="0"/>
              </a:spcAft>
              <a:buClr>
                <a:schemeClr val="lt1"/>
              </a:buClr>
              <a:buSzPts val="1600"/>
              <a:buFont typeface="Arial"/>
              <a:buChar char="•"/>
            </a:pPr>
            <a:r>
              <a:rPr lang="en-US" sz="1600">
                <a:solidFill>
                  <a:schemeClr val="lt1"/>
                </a:solidFill>
                <a:latin typeface="Arial"/>
                <a:ea typeface="Arial"/>
                <a:cs typeface="Arial"/>
                <a:sym typeface="Arial"/>
              </a:rPr>
              <a:t>NCAR is sponsored by NSF under Cooperative Agreement #1852977</a:t>
            </a:r>
            <a:endParaRPr/>
          </a:p>
          <a:p>
            <a:pPr indent="-171450" lvl="0" marL="171450" marR="0" rtl="0" algn="l">
              <a:spcBef>
                <a:spcPts val="600"/>
              </a:spcBef>
              <a:spcAft>
                <a:spcPts val="0"/>
              </a:spcAft>
              <a:buClr>
                <a:schemeClr val="lt1"/>
              </a:buClr>
              <a:buSzPts val="1600"/>
              <a:buFont typeface="Arial"/>
              <a:buChar char="•"/>
            </a:pPr>
            <a:r>
              <a:rPr lang="en-US" sz="1600">
                <a:solidFill>
                  <a:schemeClr val="lt1"/>
                </a:solidFill>
                <a:latin typeface="Arial"/>
                <a:ea typeface="Arial"/>
                <a:cs typeface="Arial"/>
                <a:sym typeface="Arial"/>
              </a:rPr>
              <a:t>DoD ESTCP for previous support of the NA‑CORDEX data archive</a:t>
            </a:r>
            <a:endParaRPr/>
          </a:p>
          <a:p>
            <a:pPr indent="-171450" lvl="0" marL="171450" marR="0" rtl="0" algn="l">
              <a:spcBef>
                <a:spcPts val="600"/>
              </a:spcBef>
              <a:spcAft>
                <a:spcPts val="0"/>
              </a:spcAft>
              <a:buClr>
                <a:schemeClr val="lt1"/>
              </a:buClr>
              <a:buSzPts val="1600"/>
              <a:buFont typeface="Arial"/>
              <a:buChar char="•"/>
            </a:pPr>
            <a:r>
              <a:rPr lang="en-US" sz="1600">
                <a:solidFill>
                  <a:schemeClr val="lt1"/>
                </a:solidFill>
                <a:latin typeface="Arial"/>
                <a:ea typeface="Arial"/>
                <a:cs typeface="Arial"/>
                <a:sym typeface="Arial"/>
              </a:rPr>
              <a:t>WCRP’s WGRC &amp; WGCM and the CORDEX modeling groups for data</a:t>
            </a:r>
            <a:endParaRPr/>
          </a:p>
          <a:p>
            <a:pPr indent="-171450" lvl="0" marL="171450" marR="0" rtl="0" algn="l">
              <a:spcBef>
                <a:spcPts val="600"/>
              </a:spcBef>
              <a:spcAft>
                <a:spcPts val="0"/>
              </a:spcAft>
              <a:buClr>
                <a:schemeClr val="lt1"/>
              </a:buClr>
              <a:buSzPts val="1600"/>
              <a:buFont typeface="Arial"/>
              <a:buChar char="•"/>
            </a:pPr>
            <a:r>
              <a:rPr lang="en-US" sz="1600">
                <a:solidFill>
                  <a:schemeClr val="lt1"/>
                </a:solidFill>
                <a:latin typeface="Arial"/>
                <a:ea typeface="Arial"/>
                <a:cs typeface="Arial"/>
                <a:sym typeface="Arial"/>
              </a:rPr>
              <a:t>NCAR CISL for computing resources</a:t>
            </a:r>
            <a:endParaRPr/>
          </a:p>
          <a:p>
            <a:pPr indent="-171450" lvl="0" marL="171450" marR="0" rtl="0" algn="l">
              <a:spcBef>
                <a:spcPts val="600"/>
              </a:spcBef>
              <a:spcAft>
                <a:spcPts val="0"/>
              </a:spcAft>
              <a:buClr>
                <a:schemeClr val="lt1"/>
              </a:buClr>
              <a:buSzPts val="1600"/>
              <a:buFont typeface="Arial"/>
              <a:buChar char="•"/>
            </a:pPr>
            <a:r>
              <a:rPr i="1" lang="en-US" sz="1600">
                <a:solidFill>
                  <a:schemeClr val="lt1"/>
                </a:solidFill>
                <a:latin typeface="Arial"/>
                <a:ea typeface="Arial"/>
                <a:cs typeface="Arial"/>
                <a:sym typeface="Arial"/>
              </a:rPr>
              <a:t>Everyone who has contributed to useful discussions around this topic!</a:t>
            </a:r>
            <a:endParaRPr/>
          </a:p>
        </p:txBody>
      </p:sp>
      <p:grpSp>
        <p:nvGrpSpPr>
          <p:cNvPr id="297" name="Google Shape;297;p14"/>
          <p:cNvGrpSpPr/>
          <p:nvPr/>
        </p:nvGrpSpPr>
        <p:grpSpPr>
          <a:xfrm>
            <a:off x="193637" y="5633187"/>
            <a:ext cx="11809195" cy="1024531"/>
            <a:chOff x="193637" y="5866264"/>
            <a:chExt cx="11809195" cy="1024531"/>
          </a:xfrm>
        </p:grpSpPr>
        <p:pic>
          <p:nvPicPr>
            <p:cNvPr id="298" name="Google Shape;298;p14"/>
            <p:cNvPicPr preferRelativeResize="0"/>
            <p:nvPr/>
          </p:nvPicPr>
          <p:blipFill rotWithShape="1">
            <a:blip r:embed="rId3">
              <a:alphaModFix/>
            </a:blip>
            <a:srcRect b="0" l="0" r="0" t="0"/>
            <a:stretch/>
          </p:blipFill>
          <p:spPr>
            <a:xfrm>
              <a:off x="11313091" y="6035630"/>
              <a:ext cx="689741" cy="685800"/>
            </a:xfrm>
            <a:prstGeom prst="rect">
              <a:avLst/>
            </a:prstGeom>
            <a:noFill/>
            <a:ln>
              <a:noFill/>
            </a:ln>
          </p:spPr>
        </p:pic>
        <p:grpSp>
          <p:nvGrpSpPr>
            <p:cNvPr id="299" name="Google Shape;299;p14"/>
            <p:cNvGrpSpPr/>
            <p:nvPr/>
          </p:nvGrpSpPr>
          <p:grpSpPr>
            <a:xfrm>
              <a:off x="193637" y="5866264"/>
              <a:ext cx="11048103" cy="1024531"/>
              <a:chOff x="121921" y="5430837"/>
              <a:chExt cx="12070079" cy="1119303"/>
            </a:xfrm>
          </p:grpSpPr>
          <p:pic>
            <p:nvPicPr>
              <p:cNvPr descr="A black and white logo&#10;&#10;Description automatically generated" id="300" name="Google Shape;300;p14"/>
              <p:cNvPicPr preferRelativeResize="0"/>
              <p:nvPr/>
            </p:nvPicPr>
            <p:blipFill rotWithShape="1">
              <a:blip r:embed="rId4">
                <a:alphaModFix/>
              </a:blip>
              <a:srcRect b="0" l="0" r="0" t="0"/>
              <a:stretch/>
            </p:blipFill>
            <p:spPr>
              <a:xfrm>
                <a:off x="4964268" y="5430838"/>
                <a:ext cx="3917556" cy="1119302"/>
              </a:xfrm>
              <a:prstGeom prst="rect">
                <a:avLst/>
              </a:prstGeom>
              <a:noFill/>
              <a:ln>
                <a:noFill/>
              </a:ln>
            </p:spPr>
          </p:pic>
          <p:pic>
            <p:nvPicPr>
              <p:cNvPr descr="A black and white sign&#10;&#10;Description automatically generated" id="301" name="Google Shape;301;p14"/>
              <p:cNvPicPr preferRelativeResize="0"/>
              <p:nvPr/>
            </p:nvPicPr>
            <p:blipFill rotWithShape="1">
              <a:blip r:embed="rId5">
                <a:alphaModFix/>
              </a:blip>
              <a:srcRect b="0" l="0" r="0" t="0"/>
              <a:stretch/>
            </p:blipFill>
            <p:spPr>
              <a:xfrm>
                <a:off x="121921" y="5502347"/>
                <a:ext cx="4856480" cy="914945"/>
              </a:xfrm>
              <a:prstGeom prst="rect">
                <a:avLst/>
              </a:prstGeom>
              <a:noFill/>
              <a:ln>
                <a:noFill/>
              </a:ln>
            </p:spPr>
          </p:pic>
          <p:pic>
            <p:nvPicPr>
              <p:cNvPr descr="NSF NCAR" id="302" name="Google Shape;302;p14"/>
              <p:cNvPicPr preferRelativeResize="0"/>
              <p:nvPr/>
            </p:nvPicPr>
            <p:blipFill rotWithShape="1">
              <a:blip r:embed="rId6">
                <a:alphaModFix/>
              </a:blip>
              <a:srcRect b="0" l="0" r="0" t="0"/>
              <a:stretch/>
            </p:blipFill>
            <p:spPr>
              <a:xfrm>
                <a:off x="9778694" y="5563682"/>
                <a:ext cx="2413306" cy="928558"/>
              </a:xfrm>
              <a:prstGeom prst="rect">
                <a:avLst/>
              </a:prstGeom>
              <a:noFill/>
              <a:ln>
                <a:noFill/>
              </a:ln>
            </p:spPr>
          </p:pic>
          <p:pic>
            <p:nvPicPr>
              <p:cNvPr id="303" name="Google Shape;303;p14"/>
              <p:cNvPicPr preferRelativeResize="0"/>
              <p:nvPr/>
            </p:nvPicPr>
            <p:blipFill rotWithShape="1">
              <a:blip r:embed="rId7">
                <a:alphaModFix/>
              </a:blip>
              <a:srcRect b="0" l="0" r="0" t="0"/>
              <a:stretch/>
            </p:blipFill>
            <p:spPr>
              <a:xfrm>
                <a:off x="8743300" y="5430837"/>
                <a:ext cx="954114" cy="986457"/>
              </a:xfrm>
              <a:prstGeom prst="rect">
                <a:avLst/>
              </a:prstGeom>
              <a:noFill/>
              <a:ln>
                <a:noFill/>
              </a:ln>
            </p:spPr>
          </p:pic>
        </p:grpSp>
      </p:grpSp>
      <p:sp>
        <p:nvSpPr>
          <p:cNvPr id="304" name="Google Shape;304;p14"/>
          <p:cNvSpPr txBox="1"/>
          <p:nvPr/>
        </p:nvSpPr>
        <p:spPr>
          <a:xfrm>
            <a:off x="3315369" y="4269483"/>
            <a:ext cx="509396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Century Gothic"/>
                <a:ea typeface="Century Gothic"/>
                <a:cs typeface="Century Gothic"/>
                <a:sym typeface="Century Gothic"/>
              </a:rPr>
              <a:t>Melissa.Bukovsky@uwyo.edu</a:t>
            </a:r>
            <a:endParaRPr sz="2800">
              <a:solidFill>
                <a:schemeClr val="accent1"/>
              </a:solidFill>
              <a:latin typeface="Century Gothic"/>
              <a:ea typeface="Century Gothic"/>
              <a:cs typeface="Century Gothic"/>
              <a:sym typeface="Century Gothic"/>
            </a:endParaRPr>
          </a:p>
        </p:txBody>
      </p:sp>
      <p:sp>
        <p:nvSpPr>
          <p:cNvPr id="305" name="Google Shape;305;p14"/>
          <p:cNvSpPr/>
          <p:nvPr/>
        </p:nvSpPr>
        <p:spPr>
          <a:xfrm>
            <a:off x="8596696" y="1045409"/>
            <a:ext cx="2716395" cy="1589061"/>
          </a:xfrm>
          <a:prstGeom prst="roundRect">
            <a:avLst>
              <a:gd fmla="val 16667" name="adj"/>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400">
                <a:solidFill>
                  <a:srgbClr val="000000"/>
                </a:solidFill>
                <a:latin typeface="Radley"/>
                <a:ea typeface="Radley"/>
                <a:cs typeface="Radley"/>
                <a:sym typeface="Radley"/>
              </a:rPr>
              <a:t>Submitted to Earth’s Future!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15"/>
          <p:cNvSpPr txBox="1"/>
          <p:nvPr>
            <p:ph type="title"/>
          </p:nvPr>
        </p:nvSpPr>
        <p:spPr>
          <a:xfrm>
            <a:off x="5224182" y="0"/>
            <a:ext cx="6010835" cy="6810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5"/>
              </a:buClr>
              <a:buSzPts val="2400"/>
              <a:buFont typeface="Arial"/>
              <a:buNone/>
            </a:pPr>
            <a:r>
              <a:rPr lang="en-US" sz="2400">
                <a:solidFill>
                  <a:schemeClr val="accent5"/>
                </a:solidFill>
                <a:latin typeface="Arial"/>
                <a:ea typeface="Arial"/>
                <a:cs typeface="Arial"/>
                <a:sym typeface="Arial"/>
              </a:rPr>
              <a:t>raw May climatology change</a:t>
            </a:r>
            <a:br>
              <a:rPr lang="en-US" sz="2400">
                <a:solidFill>
                  <a:schemeClr val="accent5"/>
                </a:solidFill>
                <a:latin typeface="Arial"/>
                <a:ea typeface="Arial"/>
                <a:cs typeface="Arial"/>
                <a:sym typeface="Arial"/>
              </a:rPr>
            </a:br>
            <a:r>
              <a:rPr lang="en-US" sz="2400">
                <a:solidFill>
                  <a:schemeClr val="accent5"/>
                </a:solidFill>
                <a:latin typeface="Arial"/>
                <a:ea typeface="Arial"/>
                <a:cs typeface="Arial"/>
                <a:sym typeface="Arial"/>
              </a:rPr>
              <a:t>2075-2100 vs. 1980-2005</a:t>
            </a:r>
            <a:endParaRPr/>
          </a:p>
        </p:txBody>
      </p:sp>
      <p:sp>
        <p:nvSpPr>
          <p:cNvPr id="311" name="Google Shape;311;p15"/>
          <p:cNvSpPr txBox="1"/>
          <p:nvPr>
            <p:ph idx="1" type="body"/>
          </p:nvPr>
        </p:nvSpPr>
        <p:spPr>
          <a:xfrm>
            <a:off x="197223" y="286872"/>
            <a:ext cx="4128245" cy="623943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accent1"/>
              </a:buClr>
              <a:buSzPts val="2400"/>
              <a:buNone/>
            </a:pPr>
            <a:r>
              <a:rPr lang="en-US" sz="2400">
                <a:solidFill>
                  <a:schemeClr val="accent1"/>
                </a:solidFill>
                <a:latin typeface="Arial"/>
                <a:ea typeface="Arial"/>
                <a:cs typeface="Arial"/>
                <a:sym typeface="Arial"/>
              </a:rPr>
              <a:t>We have also examined future changes in these fields.</a:t>
            </a:r>
            <a:endParaRPr b="0" i="0" sz="2400" u="none" strike="noStrike">
              <a:solidFill>
                <a:schemeClr val="accent1"/>
              </a:solidFill>
              <a:latin typeface="Arial"/>
              <a:ea typeface="Arial"/>
              <a:cs typeface="Arial"/>
              <a:sym typeface="Arial"/>
            </a:endParaRPr>
          </a:p>
          <a:p>
            <a:pPr indent="-228600" lvl="0" marL="228600" rtl="0" algn="l">
              <a:lnSpc>
                <a:spcPct val="110000"/>
              </a:lnSpc>
              <a:spcBef>
                <a:spcPts val="1000"/>
              </a:spcBef>
              <a:spcAft>
                <a:spcPts val="0"/>
              </a:spcAft>
              <a:buClr>
                <a:schemeClr val="dk1"/>
              </a:buClr>
              <a:buSzPts val="1800"/>
              <a:buChar char="•"/>
            </a:pPr>
            <a:r>
              <a:rPr lang="en-US" sz="1800">
                <a:latin typeface="Arial"/>
                <a:ea typeface="Arial"/>
                <a:cs typeface="Arial"/>
                <a:sym typeface="Arial"/>
              </a:rPr>
              <a:t>The general </a:t>
            </a:r>
            <a:r>
              <a:rPr i="0" lang="en-US" sz="1800" u="none" strike="noStrike">
                <a:latin typeface="Arial"/>
                <a:ea typeface="Arial"/>
                <a:cs typeface="Arial"/>
                <a:sym typeface="Arial"/>
              </a:rPr>
              <a:t>pattern of change is plausible and consistent with </a:t>
            </a:r>
            <a:r>
              <a:rPr i="1" lang="en-US" sz="1800" u="none" strike="noStrike">
                <a:latin typeface="Arial"/>
                <a:ea typeface="Arial"/>
                <a:cs typeface="Arial"/>
                <a:sym typeface="Arial"/>
              </a:rPr>
              <a:t>a priori</a:t>
            </a:r>
            <a:r>
              <a:rPr i="0" lang="en-US" sz="1800" u="none" strike="noStrike">
                <a:latin typeface="Arial"/>
                <a:ea typeface="Arial"/>
                <a:cs typeface="Arial"/>
                <a:sym typeface="Arial"/>
              </a:rPr>
              <a:t> expectations based on our understanding of the physical mechanisms at play in a warming climate in this location.  </a:t>
            </a:r>
            <a:endParaRPr/>
          </a:p>
          <a:p>
            <a:pPr indent="-228600" lvl="1" marL="685800" rtl="0" algn="l">
              <a:lnSpc>
                <a:spcPct val="110000"/>
              </a:lnSpc>
              <a:spcBef>
                <a:spcPts val="500"/>
              </a:spcBef>
              <a:spcAft>
                <a:spcPts val="0"/>
              </a:spcAft>
              <a:buClr>
                <a:schemeClr val="dk1"/>
              </a:buClr>
              <a:buSzPts val="1400"/>
              <a:buChar char="•"/>
            </a:pPr>
            <a:r>
              <a:rPr b="0" i="0" lang="en-US" sz="1400" u="none" strike="noStrike">
                <a:latin typeface="Arial"/>
                <a:ea typeface="Arial"/>
                <a:cs typeface="Arial"/>
                <a:sym typeface="Arial"/>
              </a:rPr>
              <a:t>These changes are also consistent with our previous work and observations (Bukovsky et al. 2017). </a:t>
            </a:r>
            <a:endParaRPr/>
          </a:p>
          <a:p>
            <a:pPr indent="-139700" lvl="1" marL="685800" rtl="0" algn="l">
              <a:lnSpc>
                <a:spcPct val="110000"/>
              </a:lnSpc>
              <a:spcBef>
                <a:spcPts val="500"/>
              </a:spcBef>
              <a:spcAft>
                <a:spcPts val="0"/>
              </a:spcAft>
              <a:buClr>
                <a:schemeClr val="dk1"/>
              </a:buClr>
              <a:buSzPts val="1400"/>
              <a:buNone/>
            </a:pPr>
            <a:r>
              <a:t/>
            </a:r>
            <a:endParaRPr b="0" i="0" sz="1400" u="none" strike="noStrike">
              <a:latin typeface="Arial"/>
              <a:ea typeface="Arial"/>
              <a:cs typeface="Arial"/>
              <a:sym typeface="Arial"/>
            </a:endParaRPr>
          </a:p>
          <a:p>
            <a:pPr indent="-228600" lvl="0" marL="228600" rtl="0" algn="l">
              <a:lnSpc>
                <a:spcPct val="110000"/>
              </a:lnSpc>
              <a:spcBef>
                <a:spcPts val="1000"/>
              </a:spcBef>
              <a:spcAft>
                <a:spcPts val="0"/>
              </a:spcAft>
              <a:buClr>
                <a:schemeClr val="dk1"/>
              </a:buClr>
              <a:buSzPts val="1800"/>
              <a:buChar char="•"/>
            </a:pPr>
            <a:r>
              <a:rPr b="0" i="0" lang="en-US" sz="1800" u="none" strike="noStrike">
                <a:latin typeface="Arial"/>
                <a:ea typeface="Arial"/>
                <a:cs typeface="Arial"/>
                <a:sym typeface="Arial"/>
              </a:rPr>
              <a:t>Changes in these upper-level atmospheric conditions are also reflected in RegCM and WRF (not shown).  </a:t>
            </a:r>
            <a:endParaRPr/>
          </a:p>
        </p:txBody>
      </p:sp>
      <p:pic>
        <p:nvPicPr>
          <p:cNvPr id="312" name="Google Shape;312;p15"/>
          <p:cNvPicPr preferRelativeResize="0"/>
          <p:nvPr/>
        </p:nvPicPr>
        <p:blipFill rotWithShape="1">
          <a:blip r:embed="rId3">
            <a:alphaModFix/>
          </a:blip>
          <a:srcRect b="0" l="0" r="0" t="6175"/>
          <a:stretch/>
        </p:blipFill>
        <p:spPr>
          <a:xfrm>
            <a:off x="4267200" y="721268"/>
            <a:ext cx="7924800" cy="52072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p16"/>
          <p:cNvSpPr txBox="1"/>
          <p:nvPr>
            <p:ph type="title"/>
          </p:nvPr>
        </p:nvSpPr>
        <p:spPr>
          <a:xfrm>
            <a:off x="206916" y="253703"/>
            <a:ext cx="5257800" cy="10224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Arial"/>
              <a:buNone/>
            </a:pPr>
            <a:r>
              <a:rPr lang="en-US">
                <a:solidFill>
                  <a:schemeClr val="accent1"/>
                </a:solidFill>
                <a:latin typeface="Arial"/>
                <a:ea typeface="Arial"/>
                <a:cs typeface="Arial"/>
                <a:sym typeface="Arial"/>
              </a:rPr>
              <a:t>Future Change</a:t>
            </a:r>
            <a:endParaRPr/>
          </a:p>
        </p:txBody>
      </p:sp>
      <p:sp>
        <p:nvSpPr>
          <p:cNvPr id="319" name="Google Shape;319;p16"/>
          <p:cNvSpPr txBox="1"/>
          <p:nvPr>
            <p:ph idx="1" type="body"/>
          </p:nvPr>
        </p:nvSpPr>
        <p:spPr>
          <a:xfrm>
            <a:off x="206916" y="1294308"/>
            <a:ext cx="5257800" cy="396123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sz="2000" u="sng">
                <a:latin typeface="Arial"/>
                <a:ea typeface="Arial"/>
                <a:cs typeface="Arial"/>
                <a:sym typeface="Arial"/>
              </a:rPr>
              <a:t>In this case</a:t>
            </a:r>
            <a:r>
              <a:rPr lang="en-US" sz="2000">
                <a:latin typeface="Arial"/>
                <a:ea typeface="Arial"/>
                <a:cs typeface="Arial"/>
                <a:sym typeface="Arial"/>
              </a:rPr>
              <a:t>, the physically plausible changes in the upper atmosphere drivers of precip do NOT affect our assessment of the credibility based on the historical results.</a:t>
            </a:r>
            <a:endParaRPr/>
          </a:p>
          <a:p>
            <a:pPr indent="-228600" lvl="0" marL="228600" rtl="0" algn="l">
              <a:lnSpc>
                <a:spcPct val="120000"/>
              </a:lnSpc>
              <a:spcBef>
                <a:spcPts val="1000"/>
              </a:spcBef>
              <a:spcAft>
                <a:spcPts val="0"/>
              </a:spcAft>
              <a:buClr>
                <a:schemeClr val="dk1"/>
              </a:buClr>
              <a:buSzPts val="2000"/>
              <a:buChar char="•"/>
            </a:pPr>
            <a:r>
              <a:rPr lang="en-US" sz="2000">
                <a:latin typeface="Arial"/>
                <a:ea typeface="Arial"/>
                <a:cs typeface="Arial"/>
                <a:sym typeface="Arial"/>
              </a:rPr>
              <a:t>We know whether or not a downscaled result is raining for the ‘right’ reason, and if it’s not, it’s simply not credible.</a:t>
            </a:r>
            <a:endParaRPr/>
          </a:p>
          <a:p>
            <a:pPr indent="-228600" lvl="1" marL="685800" rtl="0" algn="l">
              <a:lnSpc>
                <a:spcPct val="120000"/>
              </a:lnSpc>
              <a:spcBef>
                <a:spcPts val="500"/>
              </a:spcBef>
              <a:spcAft>
                <a:spcPts val="0"/>
              </a:spcAft>
              <a:buClr>
                <a:schemeClr val="accent5"/>
              </a:buClr>
              <a:buSzPts val="1800"/>
              <a:buChar char="•"/>
            </a:pPr>
            <a:r>
              <a:rPr lang="en-US" sz="1800">
                <a:solidFill>
                  <a:schemeClr val="accent5"/>
                </a:solidFill>
                <a:latin typeface="Arial"/>
                <a:ea typeface="Arial"/>
                <a:cs typeface="Arial"/>
                <a:sym typeface="Arial"/>
              </a:rPr>
              <a:t>Regardless of any bias correction!!!</a:t>
            </a:r>
            <a:endParaRPr/>
          </a:p>
        </p:txBody>
      </p:sp>
      <p:grpSp>
        <p:nvGrpSpPr>
          <p:cNvPr id="320" name="Google Shape;320;p16"/>
          <p:cNvGrpSpPr/>
          <p:nvPr/>
        </p:nvGrpSpPr>
        <p:grpSpPr>
          <a:xfrm>
            <a:off x="2712818" y="5128893"/>
            <a:ext cx="2657172" cy="1649810"/>
            <a:chOff x="3567401" y="1326503"/>
            <a:chExt cx="1784487" cy="1107969"/>
          </a:xfrm>
        </p:grpSpPr>
        <p:pic>
          <p:nvPicPr>
            <p:cNvPr id="321" name="Google Shape;321;p16"/>
            <p:cNvPicPr preferRelativeResize="0"/>
            <p:nvPr/>
          </p:nvPicPr>
          <p:blipFill rotWithShape="1">
            <a:blip r:embed="rId3">
              <a:alphaModFix/>
            </a:blip>
            <a:srcRect b="91968" l="83646" r="3115" t="1290"/>
            <a:stretch/>
          </p:blipFill>
          <p:spPr>
            <a:xfrm flipH="1" rot="-5400000">
              <a:off x="4322032" y="1232758"/>
              <a:ext cx="744133" cy="1315579"/>
            </a:xfrm>
            <a:prstGeom prst="rect">
              <a:avLst/>
            </a:prstGeom>
            <a:noFill/>
            <a:ln>
              <a:noFill/>
            </a:ln>
          </p:spPr>
        </p:pic>
        <p:sp>
          <p:nvSpPr>
            <p:cNvPr id="322" name="Google Shape;322;p16"/>
            <p:cNvSpPr txBox="1"/>
            <p:nvPr/>
          </p:nvSpPr>
          <p:spPr>
            <a:xfrm>
              <a:off x="4818402" y="2207108"/>
              <a:ext cx="533100"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&gt; 3mm</a:t>
              </a:r>
              <a:endParaRPr/>
            </a:p>
          </p:txBody>
        </p:sp>
        <p:sp>
          <p:nvSpPr>
            <p:cNvPr id="323" name="Google Shape;323;p16"/>
            <p:cNvSpPr txBox="1"/>
            <p:nvPr/>
          </p:nvSpPr>
          <p:spPr>
            <a:xfrm>
              <a:off x="3992765" y="2207108"/>
              <a:ext cx="529009"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&lt; trace</a:t>
              </a:r>
              <a:endParaRPr/>
            </a:p>
          </p:txBody>
        </p:sp>
        <p:sp>
          <p:nvSpPr>
            <p:cNvPr id="324" name="Google Shape;324;p16"/>
            <p:cNvSpPr txBox="1"/>
            <p:nvPr/>
          </p:nvSpPr>
          <p:spPr>
            <a:xfrm>
              <a:off x="4101340" y="1326503"/>
              <a:ext cx="312325"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dry</a:t>
              </a:r>
              <a:endParaRPr/>
            </a:p>
          </p:txBody>
        </p:sp>
        <p:sp>
          <p:nvSpPr>
            <p:cNvPr id="325" name="Google Shape;325;p16"/>
            <p:cNvSpPr txBox="1"/>
            <p:nvPr/>
          </p:nvSpPr>
          <p:spPr>
            <a:xfrm>
              <a:off x="4448679" y="1326503"/>
              <a:ext cx="461231"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moist</a:t>
              </a:r>
              <a:endParaRPr/>
            </a:p>
          </p:txBody>
        </p:sp>
        <p:sp>
          <p:nvSpPr>
            <p:cNvPr id="326" name="Google Shape;326;p16"/>
            <p:cNvSpPr txBox="1"/>
            <p:nvPr/>
          </p:nvSpPr>
          <p:spPr>
            <a:xfrm>
              <a:off x="4946274" y="1326503"/>
              <a:ext cx="337989"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wet</a:t>
              </a:r>
              <a:endParaRPr/>
            </a:p>
          </p:txBody>
        </p:sp>
        <p:sp>
          <p:nvSpPr>
            <p:cNvPr id="327" name="Google Shape;327;p16"/>
            <p:cNvSpPr txBox="1"/>
            <p:nvPr/>
          </p:nvSpPr>
          <p:spPr>
            <a:xfrm>
              <a:off x="3681215" y="1528602"/>
              <a:ext cx="344707"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obs</a:t>
              </a:r>
              <a:endParaRPr sz="1600">
                <a:solidFill>
                  <a:schemeClr val="dk1"/>
                </a:solidFill>
                <a:latin typeface="Arial"/>
                <a:ea typeface="Arial"/>
                <a:cs typeface="Arial"/>
                <a:sym typeface="Arial"/>
              </a:endParaRPr>
            </a:p>
          </p:txBody>
        </p:sp>
        <p:sp>
          <p:nvSpPr>
            <p:cNvPr id="328" name="Google Shape;328;p16"/>
            <p:cNvSpPr txBox="1"/>
            <p:nvPr/>
          </p:nvSpPr>
          <p:spPr>
            <a:xfrm>
              <a:off x="3687627" y="1770171"/>
              <a:ext cx="343888"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hist</a:t>
              </a:r>
              <a:endParaRPr/>
            </a:p>
          </p:txBody>
        </p:sp>
        <p:sp>
          <p:nvSpPr>
            <p:cNvPr id="329" name="Google Shape;329;p16"/>
            <p:cNvSpPr txBox="1"/>
            <p:nvPr/>
          </p:nvSpPr>
          <p:spPr>
            <a:xfrm>
              <a:off x="3567401" y="2016392"/>
              <a:ext cx="464460"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rcp85</a:t>
              </a:r>
              <a:endParaRPr/>
            </a:p>
          </p:txBody>
        </p:sp>
      </p:grpSp>
      <p:pic>
        <p:nvPicPr>
          <p:cNvPr id="330" name="Google Shape;330;p16"/>
          <p:cNvPicPr preferRelativeResize="0"/>
          <p:nvPr/>
        </p:nvPicPr>
        <p:blipFill rotWithShape="1">
          <a:blip r:embed="rId4">
            <a:alphaModFix/>
          </a:blip>
          <a:srcRect b="0" l="0" r="0" t="0"/>
          <a:stretch/>
        </p:blipFill>
        <p:spPr>
          <a:xfrm>
            <a:off x="5369990" y="0"/>
            <a:ext cx="6754958"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4" name="Shape 334"/>
        <p:cNvGrpSpPr/>
        <p:nvPr/>
      </p:nvGrpSpPr>
      <p:grpSpPr>
        <a:xfrm>
          <a:off x="0" y="0"/>
          <a:ext cx="0" cy="0"/>
          <a:chOff x="0" y="0"/>
          <a:chExt cx="0" cy="0"/>
        </a:xfrm>
      </p:grpSpPr>
      <p:sp>
        <p:nvSpPr>
          <p:cNvPr id="335" name="Google Shape;33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51C75"/>
              </a:buClr>
              <a:buSzPts val="1800"/>
              <a:buFont typeface="Arial"/>
              <a:buNone/>
            </a:pPr>
            <a:r>
              <a:rPr b="0" i="0" lang="en-US" sz="1800" u="none" strike="noStrike">
                <a:solidFill>
                  <a:srgbClr val="351C75"/>
                </a:solidFill>
                <a:latin typeface="Arial"/>
                <a:ea typeface="Arial"/>
                <a:cs typeface="Arial"/>
                <a:sym typeface="Arial"/>
              </a:rPr>
              <a:t>Average daily precipitation by month for the analysis location (36°N, 98°W) in Oklahoma and the period 1980-2004, from the gridMET gridded observational data product aggregated to a 0.25° grid.  May is the wettest month.</a:t>
            </a:r>
            <a:endParaRPr/>
          </a:p>
        </p:txBody>
      </p:sp>
      <p:pic>
        <p:nvPicPr>
          <p:cNvPr id="336" name="Google Shape;336;p17"/>
          <p:cNvPicPr preferRelativeResize="0"/>
          <p:nvPr/>
        </p:nvPicPr>
        <p:blipFill rotWithShape="1">
          <a:blip r:embed="rId3">
            <a:alphaModFix/>
          </a:blip>
          <a:srcRect b="0" l="0" r="0" t="0"/>
          <a:stretch/>
        </p:blipFill>
        <p:spPr>
          <a:xfrm>
            <a:off x="2457824" y="1690688"/>
            <a:ext cx="7670800" cy="511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546652"/>
            <a:ext cx="10515600" cy="8426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F4861"/>
              </a:buClr>
              <a:buSzPts val="4400"/>
              <a:buFont typeface="Century Gothic"/>
              <a:buNone/>
            </a:pPr>
            <a:r>
              <a:rPr lang="en-US">
                <a:solidFill>
                  <a:srgbClr val="0F4861"/>
                </a:solidFill>
                <a:latin typeface="Century Gothic"/>
                <a:ea typeface="Century Gothic"/>
                <a:cs typeface="Century Gothic"/>
                <a:sym typeface="Century Gothic"/>
              </a:rPr>
              <a:t>Models/Methods</a:t>
            </a:r>
            <a:endParaRPr/>
          </a:p>
        </p:txBody>
      </p:sp>
      <p:sp>
        <p:nvSpPr>
          <p:cNvPr id="102" name="Google Shape;102;p2"/>
          <p:cNvSpPr txBox="1"/>
          <p:nvPr/>
        </p:nvSpPr>
        <p:spPr>
          <a:xfrm>
            <a:off x="838201" y="1743947"/>
            <a:ext cx="10967720" cy="4123453"/>
          </a:xfrm>
          <a:prstGeom prst="rect">
            <a:avLst/>
          </a:prstGeom>
          <a:noFill/>
          <a:ln>
            <a:noFill/>
          </a:ln>
        </p:spPr>
        <p:txBody>
          <a:bodyPr anchorCtr="0" anchor="t" bIns="45700" lIns="91425" spcFirstLastPara="1" rIns="91425" wrap="square" tIns="45700">
            <a:noAutofit/>
          </a:bodyPr>
          <a:lstStyle/>
          <a:p>
            <a:pPr indent="-285750" lvl="0" marL="404812" marR="0" rtl="0" algn="l">
              <a:lnSpc>
                <a:spcPct val="100000"/>
              </a:lnSpc>
              <a:spcBef>
                <a:spcPts val="0"/>
              </a:spcBef>
              <a:spcAft>
                <a:spcPts val="0"/>
              </a:spcAft>
              <a:buClr>
                <a:srgbClr val="666666"/>
              </a:buClr>
              <a:buSzPts val="1765"/>
              <a:buFont typeface="Arial"/>
              <a:buChar char="•"/>
            </a:pPr>
            <a:r>
              <a:rPr b="0" i="0" lang="en-US" sz="2400" u="none" cap="none" strike="noStrike">
                <a:solidFill>
                  <a:schemeClr val="dk1"/>
                </a:solidFill>
                <a:latin typeface="Arial"/>
                <a:ea typeface="Arial"/>
                <a:cs typeface="Arial"/>
                <a:sym typeface="Arial"/>
              </a:rPr>
              <a:t>No downscaling (just GCMs)</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Raw </a:t>
            </a:r>
            <a:endParaRPr/>
          </a:p>
          <a:p>
            <a:pPr indent="-228600" lvl="1" marL="628650" marR="0" rtl="0" algn="l">
              <a:spcBef>
                <a:spcPts val="318"/>
              </a:spcBef>
              <a:spcAft>
                <a:spcPts val="0"/>
              </a:spcAft>
              <a:buClr>
                <a:srgbClr val="666666"/>
              </a:buClr>
              <a:buSzPts val="1588"/>
              <a:buFont typeface="Arial"/>
              <a:buChar char="–"/>
            </a:pPr>
            <a:r>
              <a:rPr b="0" i="0" lang="en-US" sz="1800" u="none" cap="none" strike="noStrike">
                <a:solidFill>
                  <a:schemeClr val="dk1"/>
                </a:solidFill>
                <a:latin typeface="Arial"/>
                <a:ea typeface="Arial"/>
                <a:cs typeface="Arial"/>
                <a:sym typeface="Arial"/>
              </a:rPr>
              <a:t>MPI-ESM-LR, GFDL-ESM2M, HadGEM2-ES</a:t>
            </a:r>
            <a:endParaRPr b="1" i="0" sz="1800" u="none" cap="none" strike="noStrike">
              <a:solidFill>
                <a:schemeClr val="dk1"/>
              </a:solidFill>
              <a:latin typeface="Arial"/>
              <a:ea typeface="Arial"/>
              <a:cs typeface="Arial"/>
              <a:sym typeface="Arial"/>
            </a:endParaRPr>
          </a:p>
          <a:p>
            <a:pPr indent="-227012" lvl="0" marL="346075" marR="0" rtl="0" algn="l">
              <a:lnSpc>
                <a:spcPct val="100000"/>
              </a:lnSpc>
              <a:spcBef>
                <a:spcPts val="353"/>
              </a:spcBef>
              <a:spcAft>
                <a:spcPts val="0"/>
              </a:spcAft>
              <a:buClr>
                <a:srgbClr val="666666"/>
              </a:buClr>
              <a:buSzPts val="1765"/>
              <a:buFont typeface="Arial"/>
              <a:buChar char="•"/>
            </a:pPr>
            <a:r>
              <a:rPr b="0" i="0" lang="en-US" sz="2400" u="none" cap="none" strike="noStrike">
                <a:solidFill>
                  <a:schemeClr val="dk1"/>
                </a:solidFill>
                <a:latin typeface="Arial"/>
                <a:ea typeface="Arial"/>
                <a:cs typeface="Arial"/>
                <a:sym typeface="Arial"/>
              </a:rPr>
              <a:t>Dynamical (NA-CORDEX)</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RegCM4</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WRF</a:t>
            </a:r>
            <a:r>
              <a:rPr b="0" i="0" lang="en-US" sz="2400" u="none" cap="none" strike="noStrike">
                <a:solidFill>
                  <a:schemeClr val="dk1"/>
                </a:solidFill>
                <a:latin typeface="Arial"/>
                <a:ea typeface="Arial"/>
                <a:cs typeface="Arial"/>
                <a:sym typeface="Arial"/>
              </a:rPr>
              <a:t> (nudged)</a:t>
            </a:r>
            <a:endParaRPr/>
          </a:p>
          <a:p>
            <a:pPr indent="-227012" lvl="0" marL="346075" marR="0" rtl="0" algn="l">
              <a:lnSpc>
                <a:spcPct val="100000"/>
              </a:lnSpc>
              <a:spcBef>
                <a:spcPts val="353"/>
              </a:spcBef>
              <a:spcAft>
                <a:spcPts val="0"/>
              </a:spcAft>
              <a:buClr>
                <a:srgbClr val="666666"/>
              </a:buClr>
              <a:buSzPts val="1765"/>
              <a:buFont typeface="Arial"/>
              <a:buChar char="•"/>
            </a:pPr>
            <a:r>
              <a:rPr b="0" i="0" lang="en-US" sz="2400" u="none" cap="none" strike="noStrike">
                <a:solidFill>
                  <a:schemeClr val="dk1"/>
                </a:solidFill>
                <a:latin typeface="Arial"/>
                <a:ea typeface="Arial"/>
                <a:cs typeface="Arial"/>
                <a:sym typeface="Arial"/>
              </a:rPr>
              <a:t>Statistical – spatial</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CNN</a:t>
            </a:r>
            <a:r>
              <a:rPr b="0" i="0" lang="en-US" sz="2400" u="none" cap="none" strike="noStrike">
                <a:solidFill>
                  <a:schemeClr val="dk1"/>
                </a:solidFill>
                <a:latin typeface="Arial"/>
                <a:ea typeface="Arial"/>
                <a:cs typeface="Arial"/>
                <a:sym typeface="Arial"/>
              </a:rPr>
              <a:t> (basic U-Net)</a:t>
            </a:r>
            <a:r>
              <a:rPr b="1" i="0" lang="en-US" sz="2400" u="none" cap="none" strike="noStrike">
                <a:solidFill>
                  <a:schemeClr val="dk1"/>
                </a:solidFill>
                <a:latin typeface="Arial"/>
                <a:ea typeface="Arial"/>
                <a:cs typeface="Arial"/>
                <a:sym typeface="Arial"/>
              </a:rPr>
              <a:t>*</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LOCA*</a:t>
            </a:r>
            <a:endParaRPr/>
          </a:p>
          <a:p>
            <a:pPr indent="-114935" lvl="0" marL="346075" marR="0" rtl="0" algn="l">
              <a:lnSpc>
                <a:spcPct val="100000"/>
              </a:lnSpc>
              <a:spcBef>
                <a:spcPts val="353"/>
              </a:spcBef>
              <a:spcAft>
                <a:spcPts val="0"/>
              </a:spcAft>
              <a:buClr>
                <a:srgbClr val="666666"/>
              </a:buClr>
              <a:buSzPts val="1765"/>
              <a:buFont typeface="Arial"/>
              <a:buNone/>
            </a:pPr>
            <a:r>
              <a:t/>
            </a:r>
            <a:endParaRPr b="0" i="0" sz="2400" u="none" cap="none" strike="noStrike">
              <a:solidFill>
                <a:schemeClr val="dk1"/>
              </a:solidFill>
              <a:latin typeface="Arial"/>
              <a:ea typeface="Arial"/>
              <a:cs typeface="Arial"/>
              <a:sym typeface="Arial"/>
            </a:endParaRPr>
          </a:p>
          <a:p>
            <a:pPr indent="-227012" lvl="0" marL="346075" marR="0" rtl="0" algn="l">
              <a:lnSpc>
                <a:spcPct val="100000"/>
              </a:lnSpc>
              <a:spcBef>
                <a:spcPts val="353"/>
              </a:spcBef>
              <a:spcAft>
                <a:spcPts val="0"/>
              </a:spcAft>
              <a:buClr>
                <a:srgbClr val="666666"/>
              </a:buClr>
              <a:buSzPts val="1765"/>
              <a:buFont typeface="Arial"/>
              <a:buChar char="•"/>
            </a:pPr>
            <a:r>
              <a:rPr b="0" i="0" lang="en-US" sz="2400" u="none" cap="none" strike="noStrike">
                <a:solidFill>
                  <a:schemeClr val="dk1"/>
                </a:solidFill>
                <a:latin typeface="Arial"/>
                <a:ea typeface="Arial"/>
                <a:cs typeface="Arial"/>
                <a:sym typeface="Arial"/>
              </a:rPr>
              <a:t>Statistical – point</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SDSM </a:t>
            </a:r>
            <a:r>
              <a:rPr b="0" i="0" lang="en-US" sz="2400" u="none" cap="none" strike="noStrike">
                <a:solidFill>
                  <a:schemeClr val="dk1"/>
                </a:solidFill>
                <a:latin typeface="Arial"/>
                <a:ea typeface="Arial"/>
                <a:cs typeface="Arial"/>
                <a:sym typeface="Arial"/>
              </a:rPr>
              <a:t>(multivariate regression)</a:t>
            </a:r>
            <a:r>
              <a:rPr b="1" i="0" lang="en-US" sz="2400" u="none" cap="none" strike="noStrike">
                <a:solidFill>
                  <a:schemeClr val="dk1"/>
                </a:solidFill>
                <a:latin typeface="Arial"/>
                <a:ea typeface="Arial"/>
                <a:cs typeface="Arial"/>
                <a:sym typeface="Arial"/>
              </a:rPr>
              <a:t>*</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qdm</a:t>
            </a:r>
            <a:r>
              <a:rPr b="0" i="0" lang="en-US" sz="2400" u="none" cap="none" strike="noStrike">
                <a:solidFill>
                  <a:schemeClr val="dk1"/>
                </a:solidFill>
                <a:latin typeface="Arial"/>
                <a:ea typeface="Arial"/>
                <a:cs typeface="Arial"/>
                <a:sym typeface="Arial"/>
              </a:rPr>
              <a:t> (quantile delta mapping)</a:t>
            </a:r>
            <a:endParaRPr/>
          </a:p>
          <a:p>
            <a:pPr indent="-228600" lvl="1" marL="628650" marR="0" rtl="0" algn="l">
              <a:lnSpc>
                <a:spcPct val="100000"/>
              </a:lnSpc>
              <a:spcBef>
                <a:spcPts val="318"/>
              </a:spcBef>
              <a:spcAft>
                <a:spcPts val="0"/>
              </a:spcAft>
              <a:buClr>
                <a:srgbClr val="666666"/>
              </a:buClr>
              <a:buSzPts val="1588"/>
              <a:buFont typeface="Arial"/>
              <a:buChar char="–"/>
            </a:pPr>
            <a:r>
              <a:rPr b="1" i="0" lang="en-US" sz="2400" u="none" cap="none" strike="noStrike">
                <a:solidFill>
                  <a:schemeClr val="dk1"/>
                </a:solidFill>
                <a:latin typeface="Arial"/>
                <a:ea typeface="Arial"/>
                <a:cs typeface="Arial"/>
                <a:sym typeface="Arial"/>
              </a:rPr>
              <a:t>simple</a:t>
            </a:r>
            <a:r>
              <a:rPr b="0" i="0" lang="en-US" sz="2400" u="none" cap="none" strike="noStrike">
                <a:solidFill>
                  <a:schemeClr val="dk1"/>
                </a:solidFill>
                <a:latin typeface="Arial"/>
                <a:ea typeface="Arial"/>
                <a:cs typeface="Arial"/>
                <a:sym typeface="Arial"/>
              </a:rPr>
              <a:t> (threshold+scale)</a:t>
            </a:r>
            <a:endParaRPr/>
          </a:p>
          <a:p>
            <a:pPr indent="-228600" lvl="1" marL="628650" marR="0" rtl="0" algn="l">
              <a:lnSpc>
                <a:spcPct val="100000"/>
              </a:lnSpc>
              <a:spcBef>
                <a:spcPts val="318"/>
              </a:spcBef>
              <a:spcAft>
                <a:spcPts val="0"/>
              </a:spcAft>
              <a:buClr>
                <a:srgbClr val="666666"/>
              </a:buClr>
              <a:buSzPts val="1588"/>
              <a:buFont typeface="Arial"/>
              <a:buChar char="–"/>
            </a:pPr>
            <a:r>
              <a:rPr b="0" i="0" lang="en-US" sz="2400" u="none" cap="none" strike="noStrike">
                <a:solidFill>
                  <a:schemeClr val="dk1"/>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dummy</a:t>
            </a:r>
            <a:r>
              <a:rPr b="0" i="0" lang="en-US" sz="2400" u="none" cap="none" strike="noStrike">
                <a:solidFill>
                  <a:schemeClr val="dk1"/>
                </a:solidFill>
                <a:latin typeface="Arial"/>
                <a:ea typeface="Arial"/>
                <a:cs typeface="Arial"/>
                <a:sym typeface="Arial"/>
              </a:rPr>
              <a:t>” (shuffle values)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a:t>
            </a:r>
            <a:r>
              <a:rPr lang="en-US" sz="1800">
                <a:solidFill>
                  <a:schemeClr val="dk1"/>
                </a:solidFill>
                <a:latin typeface="Arial"/>
                <a:ea typeface="Arial"/>
                <a:cs typeface="Arial"/>
                <a:sym typeface="Arial"/>
              </a:rPr>
              <a:t> “complex” statistical methods (relative to the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“simple” methods)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262610" y="209503"/>
            <a:ext cx="5833390" cy="182327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1"/>
              </a:buClr>
              <a:buSzPts val="2800"/>
              <a:buFont typeface="Arial"/>
              <a:buNone/>
            </a:pPr>
            <a:r>
              <a:rPr lang="en-US" sz="2800">
                <a:solidFill>
                  <a:schemeClr val="accent1"/>
                </a:solidFill>
                <a:latin typeface="Arial"/>
                <a:ea typeface="Arial"/>
                <a:cs typeface="Arial"/>
                <a:sym typeface="Arial"/>
              </a:rPr>
              <a:t>Focus on wet/dry day occurrence &amp; the ‘ingredients’ for precipitation, in May in one location.</a:t>
            </a:r>
            <a:endParaRPr/>
          </a:p>
        </p:txBody>
      </p:sp>
      <p:sp>
        <p:nvSpPr>
          <p:cNvPr id="109" name="Google Shape;109;p3"/>
          <p:cNvSpPr txBox="1"/>
          <p:nvPr/>
        </p:nvSpPr>
        <p:spPr>
          <a:xfrm>
            <a:off x="263904" y="4046838"/>
            <a:ext cx="6138885"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This focus:</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Arial"/>
                <a:ea typeface="Arial"/>
                <a:cs typeface="Arial"/>
                <a:sym typeface="Arial"/>
              </a:rPr>
              <a:t>Simplifies the problem</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Reduces influence of model intensity bias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Focuses on atmospheric setup for precipitation</a:t>
            </a:r>
            <a:endParaRPr/>
          </a:p>
        </p:txBody>
      </p:sp>
      <p:grpSp>
        <p:nvGrpSpPr>
          <p:cNvPr id="110" name="Google Shape;110;p3"/>
          <p:cNvGrpSpPr/>
          <p:nvPr/>
        </p:nvGrpSpPr>
        <p:grpSpPr>
          <a:xfrm>
            <a:off x="6149324" y="204409"/>
            <a:ext cx="6122966" cy="6151679"/>
            <a:chOff x="6035040" y="60456"/>
            <a:chExt cx="6122966" cy="6151679"/>
          </a:xfrm>
        </p:grpSpPr>
        <p:sp>
          <p:nvSpPr>
            <p:cNvPr id="111" name="Google Shape;111;p3"/>
            <p:cNvSpPr txBox="1"/>
            <p:nvPr/>
          </p:nvSpPr>
          <p:spPr>
            <a:xfrm>
              <a:off x="8577250" y="5573722"/>
              <a:ext cx="127791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GFDL</a:t>
              </a:r>
              <a:endParaRPr sz="1600">
                <a:solidFill>
                  <a:schemeClr val="dk1"/>
                </a:solidFill>
                <a:latin typeface="Arial"/>
                <a:ea typeface="Arial"/>
                <a:cs typeface="Arial"/>
                <a:sym typeface="Arial"/>
              </a:endParaRPr>
            </a:p>
          </p:txBody>
        </p:sp>
        <p:sp>
          <p:nvSpPr>
            <p:cNvPr id="112" name="Google Shape;112;p3"/>
            <p:cNvSpPr txBox="1"/>
            <p:nvPr/>
          </p:nvSpPr>
          <p:spPr>
            <a:xfrm>
              <a:off x="6890661" y="5573722"/>
              <a:ext cx="914033"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MPI</a:t>
              </a:r>
              <a:endParaRPr sz="1600">
                <a:solidFill>
                  <a:schemeClr val="dk1"/>
                </a:solidFill>
                <a:latin typeface="Arial"/>
                <a:ea typeface="Arial"/>
                <a:cs typeface="Arial"/>
                <a:sym typeface="Arial"/>
              </a:endParaRPr>
            </a:p>
          </p:txBody>
        </p:sp>
        <p:grpSp>
          <p:nvGrpSpPr>
            <p:cNvPr id="113" name="Google Shape;113;p3"/>
            <p:cNvGrpSpPr/>
            <p:nvPr/>
          </p:nvGrpSpPr>
          <p:grpSpPr>
            <a:xfrm>
              <a:off x="6035040" y="283469"/>
              <a:ext cx="6122966" cy="5928666"/>
              <a:chOff x="6035040" y="283469"/>
              <a:chExt cx="6122966" cy="5928666"/>
            </a:xfrm>
          </p:grpSpPr>
          <p:pic>
            <p:nvPicPr>
              <p:cNvPr id="114" name="Google Shape;114;p3"/>
              <p:cNvPicPr preferRelativeResize="0"/>
              <p:nvPr/>
            </p:nvPicPr>
            <p:blipFill rotWithShape="1">
              <a:blip r:embed="rId3">
                <a:alphaModFix/>
              </a:blip>
              <a:srcRect b="521" l="0" r="10240" t="8722"/>
              <a:stretch/>
            </p:blipFill>
            <p:spPr>
              <a:xfrm rot="5400000">
                <a:off x="6373594" y="-55085"/>
                <a:ext cx="5266940" cy="5944048"/>
              </a:xfrm>
              <a:prstGeom prst="rect">
                <a:avLst/>
              </a:prstGeom>
              <a:noFill/>
              <a:ln>
                <a:noFill/>
              </a:ln>
            </p:spPr>
          </p:pic>
          <p:sp>
            <p:nvSpPr>
              <p:cNvPr id="115" name="Google Shape;115;p3"/>
              <p:cNvSpPr/>
              <p:nvPr/>
            </p:nvSpPr>
            <p:spPr>
              <a:xfrm>
                <a:off x="11869361" y="5120640"/>
                <a:ext cx="288645" cy="10914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6" name="Google Shape;116;p3"/>
            <p:cNvSpPr txBox="1"/>
            <p:nvPr/>
          </p:nvSpPr>
          <p:spPr>
            <a:xfrm>
              <a:off x="10189483" y="5573722"/>
              <a:ext cx="1871025"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HadGEM</a:t>
              </a:r>
              <a:endParaRPr sz="1600">
                <a:solidFill>
                  <a:schemeClr val="dk1"/>
                </a:solidFill>
                <a:latin typeface="Arial"/>
                <a:ea typeface="Arial"/>
                <a:cs typeface="Arial"/>
                <a:sym typeface="Arial"/>
              </a:endParaRPr>
            </a:p>
          </p:txBody>
        </p:sp>
        <p:sp>
          <p:nvSpPr>
            <p:cNvPr id="117" name="Google Shape;117;p3"/>
            <p:cNvSpPr txBox="1"/>
            <p:nvPr/>
          </p:nvSpPr>
          <p:spPr>
            <a:xfrm>
              <a:off x="7448262" y="60456"/>
              <a:ext cx="36824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May wet / dry days @ 98°W, 36°N</a:t>
              </a:r>
              <a:endParaRPr/>
            </a:p>
          </p:txBody>
        </p:sp>
      </p:grpSp>
      <p:grpSp>
        <p:nvGrpSpPr>
          <p:cNvPr id="118" name="Google Shape;118;p3"/>
          <p:cNvGrpSpPr/>
          <p:nvPr/>
        </p:nvGrpSpPr>
        <p:grpSpPr>
          <a:xfrm>
            <a:off x="3065154" y="2256540"/>
            <a:ext cx="2657172" cy="1649810"/>
            <a:chOff x="3567401" y="1326503"/>
            <a:chExt cx="1784487" cy="1107969"/>
          </a:xfrm>
        </p:grpSpPr>
        <p:pic>
          <p:nvPicPr>
            <p:cNvPr id="119" name="Google Shape;119;p3"/>
            <p:cNvPicPr preferRelativeResize="0"/>
            <p:nvPr/>
          </p:nvPicPr>
          <p:blipFill rotWithShape="1">
            <a:blip r:embed="rId4">
              <a:alphaModFix/>
            </a:blip>
            <a:srcRect b="91968" l="83646" r="3115" t="1290"/>
            <a:stretch/>
          </p:blipFill>
          <p:spPr>
            <a:xfrm flipH="1" rot="-5400000">
              <a:off x="4322032" y="1232758"/>
              <a:ext cx="744133" cy="1315579"/>
            </a:xfrm>
            <a:prstGeom prst="rect">
              <a:avLst/>
            </a:prstGeom>
            <a:noFill/>
            <a:ln>
              <a:noFill/>
            </a:ln>
          </p:spPr>
        </p:pic>
        <p:sp>
          <p:nvSpPr>
            <p:cNvPr id="120" name="Google Shape;120;p3"/>
            <p:cNvSpPr txBox="1"/>
            <p:nvPr/>
          </p:nvSpPr>
          <p:spPr>
            <a:xfrm>
              <a:off x="4818402" y="2207108"/>
              <a:ext cx="533100"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&gt; 3mm</a:t>
              </a:r>
              <a:endParaRPr/>
            </a:p>
          </p:txBody>
        </p:sp>
        <p:sp>
          <p:nvSpPr>
            <p:cNvPr id="121" name="Google Shape;121;p3"/>
            <p:cNvSpPr txBox="1"/>
            <p:nvPr/>
          </p:nvSpPr>
          <p:spPr>
            <a:xfrm>
              <a:off x="3992765" y="2207108"/>
              <a:ext cx="529009"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&lt; trace</a:t>
              </a:r>
              <a:endParaRPr/>
            </a:p>
          </p:txBody>
        </p:sp>
        <p:sp>
          <p:nvSpPr>
            <p:cNvPr id="122" name="Google Shape;122;p3"/>
            <p:cNvSpPr txBox="1"/>
            <p:nvPr/>
          </p:nvSpPr>
          <p:spPr>
            <a:xfrm>
              <a:off x="4101340" y="1326503"/>
              <a:ext cx="312325"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dry</a:t>
              </a:r>
              <a:endParaRPr/>
            </a:p>
          </p:txBody>
        </p:sp>
        <p:sp>
          <p:nvSpPr>
            <p:cNvPr id="123" name="Google Shape;123;p3"/>
            <p:cNvSpPr txBox="1"/>
            <p:nvPr/>
          </p:nvSpPr>
          <p:spPr>
            <a:xfrm>
              <a:off x="4448679" y="1326503"/>
              <a:ext cx="461231"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moist</a:t>
              </a:r>
              <a:endParaRPr/>
            </a:p>
          </p:txBody>
        </p:sp>
        <p:sp>
          <p:nvSpPr>
            <p:cNvPr id="124" name="Google Shape;124;p3"/>
            <p:cNvSpPr txBox="1"/>
            <p:nvPr/>
          </p:nvSpPr>
          <p:spPr>
            <a:xfrm>
              <a:off x="4946274" y="1326503"/>
              <a:ext cx="337989"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wet</a:t>
              </a:r>
              <a:endParaRPr/>
            </a:p>
          </p:txBody>
        </p:sp>
        <p:sp>
          <p:nvSpPr>
            <p:cNvPr id="125" name="Google Shape;125;p3"/>
            <p:cNvSpPr txBox="1"/>
            <p:nvPr/>
          </p:nvSpPr>
          <p:spPr>
            <a:xfrm>
              <a:off x="3681215" y="1528602"/>
              <a:ext cx="344707"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obs</a:t>
              </a:r>
              <a:endParaRPr sz="1600">
                <a:solidFill>
                  <a:schemeClr val="dk1"/>
                </a:solidFill>
                <a:latin typeface="Arial"/>
                <a:ea typeface="Arial"/>
                <a:cs typeface="Arial"/>
                <a:sym typeface="Arial"/>
              </a:endParaRPr>
            </a:p>
          </p:txBody>
        </p:sp>
        <p:sp>
          <p:nvSpPr>
            <p:cNvPr id="126" name="Google Shape;126;p3"/>
            <p:cNvSpPr txBox="1"/>
            <p:nvPr/>
          </p:nvSpPr>
          <p:spPr>
            <a:xfrm>
              <a:off x="3687627" y="1770171"/>
              <a:ext cx="343888"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hist</a:t>
              </a:r>
              <a:endParaRPr/>
            </a:p>
          </p:txBody>
        </p:sp>
        <p:sp>
          <p:nvSpPr>
            <p:cNvPr id="127" name="Google Shape;127;p3"/>
            <p:cNvSpPr txBox="1"/>
            <p:nvPr/>
          </p:nvSpPr>
          <p:spPr>
            <a:xfrm>
              <a:off x="3567401" y="2016392"/>
              <a:ext cx="464460" cy="2273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rcp85</a:t>
              </a:r>
              <a:endParaRPr/>
            </a:p>
          </p:txBody>
        </p:sp>
      </p:grpSp>
      <p:sp>
        <p:nvSpPr>
          <p:cNvPr id="128" name="Google Shape;128;p3"/>
          <p:cNvSpPr txBox="1"/>
          <p:nvPr>
            <p:ph idx="1" type="body"/>
          </p:nvPr>
        </p:nvSpPr>
        <p:spPr>
          <a:xfrm>
            <a:off x="206252" y="2444129"/>
            <a:ext cx="2542210" cy="16793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latin typeface="Arial"/>
                <a:ea typeface="Arial"/>
                <a:cs typeface="Arial"/>
                <a:sym typeface="Arial"/>
              </a:rPr>
              <a:t>Thresholds:</a:t>
            </a:r>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Wet &gt; 3mm/day</a:t>
            </a:r>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Dry &lt; 0.254mm</a:t>
            </a:r>
            <a:endParaRPr/>
          </a:p>
        </p:txBody>
      </p:sp>
      <p:sp>
        <p:nvSpPr>
          <p:cNvPr id="129" name="Google Shape;129;p3"/>
          <p:cNvSpPr txBox="1"/>
          <p:nvPr/>
        </p:nvSpPr>
        <p:spPr>
          <a:xfrm>
            <a:off x="7299439" y="6262985"/>
            <a:ext cx="364381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accent5"/>
                </a:solidFill>
                <a:latin typeface="Arial"/>
                <a:ea typeface="Arial"/>
                <a:cs typeface="Arial"/>
                <a:sym typeface="Arial"/>
              </a:rPr>
              <a:t>3 CMIP5-era GCMs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313835" y="192726"/>
            <a:ext cx="415782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Font typeface="Arial"/>
              <a:buNone/>
            </a:pPr>
            <a:r>
              <a:rPr lang="en-US" sz="2000">
                <a:solidFill>
                  <a:schemeClr val="accent1"/>
                </a:solidFill>
                <a:latin typeface="Arial"/>
                <a:ea typeface="Arial"/>
                <a:cs typeface="Arial"/>
                <a:sym typeface="Arial"/>
              </a:rPr>
              <a:t>We evaluated precipitation occurrence in May in the Southern Great Plains (SGP)</a:t>
            </a:r>
            <a:endParaRPr/>
          </a:p>
        </p:txBody>
      </p:sp>
      <p:sp>
        <p:nvSpPr>
          <p:cNvPr id="136" name="Google Shape;136;p4"/>
          <p:cNvSpPr txBox="1"/>
          <p:nvPr>
            <p:ph idx="1" type="body"/>
          </p:nvPr>
        </p:nvSpPr>
        <p:spPr>
          <a:xfrm>
            <a:off x="173648" y="1514742"/>
            <a:ext cx="4186418" cy="4419527"/>
          </a:xfrm>
          <a:prstGeom prst="rect">
            <a:avLst/>
          </a:prstGeom>
          <a:noFill/>
          <a:ln>
            <a:noFill/>
          </a:ln>
        </p:spPr>
        <p:txBody>
          <a:bodyPr anchorCtr="0" anchor="t" bIns="45700" lIns="91425" spcFirstLastPara="1" rIns="91425" wrap="square" tIns="45700">
            <a:normAutofit lnSpcReduction="10000"/>
          </a:bodyPr>
          <a:lstStyle/>
          <a:p>
            <a:pPr indent="0" lvl="0" marL="116523" rtl="0" algn="l">
              <a:lnSpc>
                <a:spcPct val="110000"/>
              </a:lnSpc>
              <a:spcBef>
                <a:spcPts val="0"/>
              </a:spcBef>
              <a:spcAft>
                <a:spcPts val="0"/>
              </a:spcAft>
              <a:buClr>
                <a:schemeClr val="dk1"/>
              </a:buClr>
              <a:buSzPts val="2000"/>
              <a:buNone/>
            </a:pPr>
            <a:r>
              <a:rPr lang="en-US" sz="2000">
                <a:latin typeface="Arial"/>
                <a:ea typeface="Arial"/>
                <a:cs typeface="Arial"/>
                <a:sym typeface="Arial"/>
              </a:rPr>
              <a:t>Precipitation at this test point (  ) results from a combination of processes that provide moisture &amp; lift:</a:t>
            </a:r>
            <a:endParaRPr/>
          </a:p>
          <a:p>
            <a:pPr indent="0" lvl="0" marL="116523" rtl="0" algn="l">
              <a:lnSpc>
                <a:spcPct val="110000"/>
              </a:lnSpc>
              <a:spcBef>
                <a:spcPts val="1000"/>
              </a:spcBef>
              <a:spcAft>
                <a:spcPts val="0"/>
              </a:spcAft>
              <a:buClr>
                <a:schemeClr val="dk1"/>
              </a:buClr>
              <a:buSzPts val="600"/>
              <a:buNone/>
            </a:pPr>
            <a:r>
              <a:t/>
            </a:r>
            <a:endParaRPr sz="600">
              <a:latin typeface="Arial"/>
              <a:ea typeface="Arial"/>
              <a:cs typeface="Arial"/>
              <a:sym typeface="Arial"/>
            </a:endParaRPr>
          </a:p>
          <a:p>
            <a:pPr indent="-284163" lvl="1" marL="406400" rtl="0" algn="l">
              <a:lnSpc>
                <a:spcPct val="110000"/>
              </a:lnSpc>
              <a:spcBef>
                <a:spcPts val="500"/>
              </a:spcBef>
              <a:spcAft>
                <a:spcPts val="0"/>
              </a:spcAft>
              <a:buClr>
                <a:schemeClr val="dk1"/>
              </a:buClr>
              <a:buSzPts val="1600"/>
              <a:buNone/>
            </a:pPr>
            <a:r>
              <a:rPr lang="en-US" sz="1600">
                <a:latin typeface="Arial"/>
                <a:ea typeface="Arial"/>
                <a:cs typeface="Arial"/>
                <a:sym typeface="Arial"/>
              </a:rPr>
              <a:t>a) Moisture advection by SGP low-level jet</a:t>
            </a:r>
            <a:endParaRPr/>
          </a:p>
          <a:p>
            <a:pPr indent="-284163" lvl="1" marL="406400" rtl="0" algn="l">
              <a:lnSpc>
                <a:spcPct val="110000"/>
              </a:lnSpc>
              <a:spcBef>
                <a:spcPts val="500"/>
              </a:spcBef>
              <a:spcAft>
                <a:spcPts val="0"/>
              </a:spcAft>
              <a:buClr>
                <a:schemeClr val="dk1"/>
              </a:buClr>
              <a:buSzPts val="1600"/>
              <a:buNone/>
            </a:pPr>
            <a:r>
              <a:rPr lang="en-US" sz="1600">
                <a:latin typeface="Arial"/>
                <a:ea typeface="Arial"/>
                <a:cs typeface="Arial"/>
                <a:sym typeface="Arial"/>
              </a:rPr>
              <a:t>b) Upstream of an upper-level trough in the jetstream, ahead of a jet max.</a:t>
            </a:r>
            <a:endParaRPr/>
          </a:p>
          <a:p>
            <a:pPr indent="-284163" lvl="1" marL="406400" rtl="0" algn="l">
              <a:lnSpc>
                <a:spcPct val="110000"/>
              </a:lnSpc>
              <a:spcBef>
                <a:spcPts val="500"/>
              </a:spcBef>
              <a:spcAft>
                <a:spcPts val="0"/>
              </a:spcAft>
              <a:buClr>
                <a:schemeClr val="dk1"/>
              </a:buClr>
              <a:buSzPts val="1600"/>
              <a:buNone/>
            </a:pPr>
            <a:r>
              <a:rPr lang="en-US" sz="1600">
                <a:latin typeface="Arial"/>
                <a:ea typeface="Arial"/>
                <a:cs typeface="Arial"/>
                <a:sym typeface="Arial"/>
              </a:rPr>
              <a:t>c) Upstream of mid-level trough.</a:t>
            </a:r>
            <a:endParaRPr/>
          </a:p>
          <a:p>
            <a:pPr indent="-284163" lvl="1" marL="406400" rtl="0" algn="l">
              <a:lnSpc>
                <a:spcPct val="110000"/>
              </a:lnSpc>
              <a:spcBef>
                <a:spcPts val="500"/>
              </a:spcBef>
              <a:spcAft>
                <a:spcPts val="0"/>
              </a:spcAft>
              <a:buClr>
                <a:schemeClr val="dk1"/>
              </a:buClr>
              <a:buSzPts val="1600"/>
              <a:buNone/>
            </a:pPr>
            <a:r>
              <a:rPr lang="en-US" sz="1600">
                <a:latin typeface="Arial"/>
                <a:ea typeface="Arial"/>
                <a:cs typeface="Arial"/>
                <a:sym typeface="Arial"/>
              </a:rPr>
              <a:t>d) Diagram view of a-c</a:t>
            </a:r>
            <a:endParaRPr/>
          </a:p>
          <a:p>
            <a:pPr indent="0" lvl="0" marL="116523" rtl="0" algn="l">
              <a:lnSpc>
                <a:spcPct val="110000"/>
              </a:lnSpc>
              <a:spcBef>
                <a:spcPts val="1000"/>
              </a:spcBef>
              <a:spcAft>
                <a:spcPts val="0"/>
              </a:spcAft>
              <a:buClr>
                <a:schemeClr val="dk1"/>
              </a:buClr>
              <a:buSzPts val="1400"/>
              <a:buNone/>
            </a:pPr>
            <a:r>
              <a:t/>
            </a:r>
            <a:endParaRPr sz="1400">
              <a:latin typeface="Arial"/>
              <a:ea typeface="Arial"/>
              <a:cs typeface="Arial"/>
              <a:sym typeface="Arial"/>
            </a:endParaRPr>
          </a:p>
          <a:p>
            <a:pPr indent="0" lvl="0" marL="116523" rtl="0" algn="l">
              <a:lnSpc>
                <a:spcPct val="110000"/>
              </a:lnSpc>
              <a:spcBef>
                <a:spcPts val="1000"/>
              </a:spcBef>
              <a:spcAft>
                <a:spcPts val="0"/>
              </a:spcAft>
              <a:buClr>
                <a:schemeClr val="accent1"/>
              </a:buClr>
              <a:buSzPts val="2000"/>
              <a:buNone/>
            </a:pPr>
            <a:r>
              <a:rPr i="1" lang="en-US" sz="2000">
                <a:solidFill>
                  <a:schemeClr val="accent1"/>
                </a:solidFill>
                <a:latin typeface="Arial"/>
                <a:ea typeface="Arial"/>
                <a:cs typeface="Arial"/>
                <a:sym typeface="Arial"/>
              </a:rPr>
              <a:t>Do the downscaling methods rain on days when it makes sense for it to rain?</a:t>
            </a:r>
            <a:endParaRPr/>
          </a:p>
        </p:txBody>
      </p:sp>
      <p:sp>
        <p:nvSpPr>
          <p:cNvPr id="137" name="Google Shape;137;p4"/>
          <p:cNvSpPr/>
          <p:nvPr/>
        </p:nvSpPr>
        <p:spPr>
          <a:xfrm rot="2700000">
            <a:off x="3777772" y="1668806"/>
            <a:ext cx="143872" cy="137021"/>
          </a:xfrm>
          <a:prstGeom prst="rect">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8" name="Google Shape;138;p4"/>
          <p:cNvGrpSpPr/>
          <p:nvPr/>
        </p:nvGrpSpPr>
        <p:grpSpPr>
          <a:xfrm>
            <a:off x="4360066" y="727787"/>
            <a:ext cx="7831934" cy="5569619"/>
            <a:chOff x="4360066" y="727787"/>
            <a:chExt cx="7831934" cy="5569619"/>
          </a:xfrm>
        </p:grpSpPr>
        <p:pic>
          <p:nvPicPr>
            <p:cNvPr id="139" name="Google Shape;139;p4"/>
            <p:cNvPicPr preferRelativeResize="0"/>
            <p:nvPr/>
          </p:nvPicPr>
          <p:blipFill rotWithShape="1">
            <a:blip r:embed="rId3">
              <a:alphaModFix/>
            </a:blip>
            <a:srcRect b="0" l="0" r="0" t="4454"/>
            <a:stretch/>
          </p:blipFill>
          <p:spPr>
            <a:xfrm>
              <a:off x="4419600" y="727787"/>
              <a:ext cx="7772400" cy="5569619"/>
            </a:xfrm>
            <a:prstGeom prst="rect">
              <a:avLst/>
            </a:prstGeom>
            <a:noFill/>
            <a:ln>
              <a:noFill/>
            </a:ln>
          </p:spPr>
        </p:pic>
        <p:sp>
          <p:nvSpPr>
            <p:cNvPr id="140" name="Google Shape;140;p4"/>
            <p:cNvSpPr txBox="1"/>
            <p:nvPr/>
          </p:nvSpPr>
          <p:spPr>
            <a:xfrm>
              <a:off x="4360066" y="728545"/>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a)</a:t>
              </a:r>
              <a:endParaRPr sz="1400">
                <a:solidFill>
                  <a:schemeClr val="dk1"/>
                </a:solidFill>
                <a:latin typeface="Arial"/>
                <a:ea typeface="Arial"/>
                <a:cs typeface="Arial"/>
                <a:sym typeface="Arial"/>
              </a:endParaRPr>
            </a:p>
          </p:txBody>
        </p:sp>
        <p:sp>
          <p:nvSpPr>
            <p:cNvPr id="141" name="Google Shape;141;p4"/>
            <p:cNvSpPr txBox="1"/>
            <p:nvPr/>
          </p:nvSpPr>
          <p:spPr>
            <a:xfrm>
              <a:off x="8268510" y="728546"/>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b)</a:t>
              </a:r>
              <a:endParaRPr sz="1400">
                <a:solidFill>
                  <a:schemeClr val="dk1"/>
                </a:solidFill>
                <a:latin typeface="Arial"/>
                <a:ea typeface="Arial"/>
                <a:cs typeface="Arial"/>
                <a:sym typeface="Arial"/>
              </a:endParaRPr>
            </a:p>
          </p:txBody>
        </p:sp>
        <p:sp>
          <p:nvSpPr>
            <p:cNvPr id="142" name="Google Shape;142;p4"/>
            <p:cNvSpPr txBox="1"/>
            <p:nvPr/>
          </p:nvSpPr>
          <p:spPr>
            <a:xfrm>
              <a:off x="4360066" y="3455673"/>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c)</a:t>
              </a:r>
              <a:endParaRPr sz="1400">
                <a:solidFill>
                  <a:schemeClr val="dk1"/>
                </a:solidFill>
                <a:latin typeface="Arial"/>
                <a:ea typeface="Arial"/>
                <a:cs typeface="Arial"/>
                <a:sym typeface="Arial"/>
              </a:endParaRPr>
            </a:p>
          </p:txBody>
        </p:sp>
        <p:sp>
          <p:nvSpPr>
            <p:cNvPr id="143" name="Google Shape;143;p4"/>
            <p:cNvSpPr txBox="1"/>
            <p:nvPr/>
          </p:nvSpPr>
          <p:spPr>
            <a:xfrm>
              <a:off x="8268510" y="3443064"/>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t>
              </a:r>
              <a:endParaRPr sz="1400">
                <a:solidFill>
                  <a:schemeClr val="dk1"/>
                </a:solidFill>
                <a:latin typeface="Arial"/>
                <a:ea typeface="Arial"/>
                <a:cs typeface="Arial"/>
                <a:sym typeface="Arial"/>
              </a:endParaRPr>
            </a:p>
          </p:txBody>
        </p:sp>
      </p:grpSp>
      <p:sp>
        <p:nvSpPr>
          <p:cNvPr id="144" name="Google Shape;144;p4"/>
          <p:cNvSpPr txBox="1"/>
          <p:nvPr/>
        </p:nvSpPr>
        <p:spPr>
          <a:xfrm>
            <a:off x="5765260" y="192726"/>
            <a:ext cx="5318635"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5"/>
                </a:solidFill>
                <a:latin typeface="Arial"/>
                <a:ea typeface="Arial"/>
                <a:cs typeface="Arial"/>
                <a:sym typeface="Arial"/>
              </a:rPr>
              <a:t>Observed May Wet-Day Climatology, 1980-2005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idx="1" type="body"/>
          </p:nvPr>
        </p:nvSpPr>
        <p:spPr>
          <a:xfrm>
            <a:off x="253710" y="868369"/>
            <a:ext cx="3963643" cy="4650688"/>
          </a:xfrm>
          <a:prstGeom prst="rect">
            <a:avLst/>
          </a:prstGeom>
          <a:noFill/>
          <a:ln>
            <a:noFill/>
          </a:ln>
        </p:spPr>
        <p:txBody>
          <a:bodyPr anchorCtr="0" anchor="t" bIns="45700" lIns="91425" spcFirstLastPara="1" rIns="91425" wrap="square" tIns="45700">
            <a:normAutofit/>
          </a:bodyPr>
          <a:lstStyle/>
          <a:p>
            <a:pPr indent="0" lvl="0" marL="116523" rtl="0" algn="l">
              <a:lnSpc>
                <a:spcPct val="100000"/>
              </a:lnSpc>
              <a:spcBef>
                <a:spcPts val="0"/>
              </a:spcBef>
              <a:spcAft>
                <a:spcPts val="0"/>
              </a:spcAft>
              <a:buClr>
                <a:schemeClr val="accent1"/>
              </a:buClr>
              <a:buSzPts val="2400"/>
              <a:buNone/>
            </a:pPr>
            <a:r>
              <a:rPr lang="en-US" sz="2400">
                <a:solidFill>
                  <a:schemeClr val="accent1"/>
                </a:solidFill>
                <a:latin typeface="Arial"/>
                <a:ea typeface="Arial"/>
                <a:cs typeface="Arial"/>
                <a:sym typeface="Arial"/>
              </a:rPr>
              <a:t>Comparison methods:</a:t>
            </a:r>
            <a:endParaRPr/>
          </a:p>
          <a:p>
            <a:pPr indent="-342900" lvl="0" marL="459423" rtl="0" algn="l">
              <a:lnSpc>
                <a:spcPct val="100000"/>
              </a:lnSpc>
              <a:spcBef>
                <a:spcPts val="1600"/>
              </a:spcBef>
              <a:spcAft>
                <a:spcPts val="0"/>
              </a:spcAft>
              <a:buClr>
                <a:schemeClr val="dk1"/>
              </a:buClr>
              <a:buSzPts val="2000"/>
              <a:buChar char="•"/>
            </a:pPr>
            <a:r>
              <a:rPr lang="en-US" sz="2000">
                <a:latin typeface="Arial"/>
                <a:ea typeface="Arial"/>
                <a:cs typeface="Arial"/>
                <a:sym typeface="Arial"/>
              </a:rPr>
              <a:t>GCM large-scale forcing + precipitation in GCMs</a:t>
            </a:r>
            <a:endParaRPr/>
          </a:p>
          <a:p>
            <a:pPr indent="-342900" lvl="0" marL="459423" rtl="0" algn="l">
              <a:lnSpc>
                <a:spcPct val="100000"/>
              </a:lnSpc>
              <a:spcBef>
                <a:spcPts val="1600"/>
              </a:spcBef>
              <a:spcAft>
                <a:spcPts val="0"/>
              </a:spcAft>
              <a:buClr>
                <a:schemeClr val="dk1"/>
              </a:buClr>
              <a:buSzPts val="2000"/>
              <a:buChar char="•"/>
            </a:pPr>
            <a:r>
              <a:rPr lang="en-US" sz="2000">
                <a:latin typeface="Arial"/>
                <a:ea typeface="Arial"/>
                <a:cs typeface="Arial"/>
                <a:sym typeface="Arial"/>
              </a:rPr>
              <a:t>GCM large-scale forcing + statistical method wet days </a:t>
            </a:r>
            <a:endParaRPr/>
          </a:p>
          <a:p>
            <a:pPr indent="-342900" lvl="0" marL="459423" rtl="0" algn="l">
              <a:lnSpc>
                <a:spcPct val="100000"/>
              </a:lnSpc>
              <a:spcBef>
                <a:spcPts val="1600"/>
              </a:spcBef>
              <a:spcAft>
                <a:spcPts val="0"/>
              </a:spcAft>
              <a:buClr>
                <a:schemeClr val="dk1"/>
              </a:buClr>
              <a:buSzPts val="2000"/>
              <a:buChar char="•"/>
            </a:pPr>
            <a:r>
              <a:rPr lang="en-US" sz="2000">
                <a:latin typeface="Arial"/>
                <a:ea typeface="Arial"/>
                <a:cs typeface="Arial"/>
                <a:sym typeface="Arial"/>
              </a:rPr>
              <a:t>RCM large-scale forcing + RCM wet days </a:t>
            </a:r>
            <a:endParaRPr/>
          </a:p>
        </p:txBody>
      </p:sp>
      <p:grpSp>
        <p:nvGrpSpPr>
          <p:cNvPr id="151" name="Google Shape;151;p5"/>
          <p:cNvGrpSpPr/>
          <p:nvPr/>
        </p:nvGrpSpPr>
        <p:grpSpPr>
          <a:xfrm>
            <a:off x="4360066" y="727787"/>
            <a:ext cx="7831934" cy="5569619"/>
            <a:chOff x="4360066" y="727787"/>
            <a:chExt cx="7831934" cy="5569619"/>
          </a:xfrm>
        </p:grpSpPr>
        <p:pic>
          <p:nvPicPr>
            <p:cNvPr id="152" name="Google Shape;152;p5"/>
            <p:cNvPicPr preferRelativeResize="0"/>
            <p:nvPr/>
          </p:nvPicPr>
          <p:blipFill rotWithShape="1">
            <a:blip r:embed="rId3">
              <a:alphaModFix/>
            </a:blip>
            <a:srcRect b="0" l="0" r="0" t="4454"/>
            <a:stretch/>
          </p:blipFill>
          <p:spPr>
            <a:xfrm>
              <a:off x="4419600" y="727787"/>
              <a:ext cx="7772400" cy="5569619"/>
            </a:xfrm>
            <a:prstGeom prst="rect">
              <a:avLst/>
            </a:prstGeom>
            <a:noFill/>
            <a:ln>
              <a:noFill/>
            </a:ln>
          </p:spPr>
        </p:pic>
        <p:sp>
          <p:nvSpPr>
            <p:cNvPr id="153" name="Google Shape;153;p5"/>
            <p:cNvSpPr txBox="1"/>
            <p:nvPr/>
          </p:nvSpPr>
          <p:spPr>
            <a:xfrm>
              <a:off x="4360066" y="728545"/>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a)</a:t>
              </a:r>
              <a:endParaRPr sz="1400">
                <a:solidFill>
                  <a:schemeClr val="dk1"/>
                </a:solidFill>
                <a:latin typeface="Arial"/>
                <a:ea typeface="Arial"/>
                <a:cs typeface="Arial"/>
                <a:sym typeface="Arial"/>
              </a:endParaRPr>
            </a:p>
          </p:txBody>
        </p:sp>
        <p:sp>
          <p:nvSpPr>
            <p:cNvPr id="154" name="Google Shape;154;p5"/>
            <p:cNvSpPr txBox="1"/>
            <p:nvPr/>
          </p:nvSpPr>
          <p:spPr>
            <a:xfrm>
              <a:off x="8268510" y="728546"/>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b)</a:t>
              </a:r>
              <a:endParaRPr sz="1400">
                <a:solidFill>
                  <a:schemeClr val="dk1"/>
                </a:solidFill>
                <a:latin typeface="Arial"/>
                <a:ea typeface="Arial"/>
                <a:cs typeface="Arial"/>
                <a:sym typeface="Arial"/>
              </a:endParaRPr>
            </a:p>
          </p:txBody>
        </p:sp>
        <p:sp>
          <p:nvSpPr>
            <p:cNvPr id="155" name="Google Shape;155;p5"/>
            <p:cNvSpPr txBox="1"/>
            <p:nvPr/>
          </p:nvSpPr>
          <p:spPr>
            <a:xfrm>
              <a:off x="4360066" y="3455673"/>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c)</a:t>
              </a:r>
              <a:endParaRPr sz="1400">
                <a:solidFill>
                  <a:schemeClr val="dk1"/>
                </a:solidFill>
                <a:latin typeface="Arial"/>
                <a:ea typeface="Arial"/>
                <a:cs typeface="Arial"/>
                <a:sym typeface="Arial"/>
              </a:endParaRPr>
            </a:p>
          </p:txBody>
        </p:sp>
        <p:sp>
          <p:nvSpPr>
            <p:cNvPr id="156" name="Google Shape;156;p5"/>
            <p:cNvSpPr txBox="1"/>
            <p:nvPr/>
          </p:nvSpPr>
          <p:spPr>
            <a:xfrm>
              <a:off x="8268510" y="3443064"/>
              <a:ext cx="37937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t>
              </a:r>
              <a:endParaRPr sz="1400">
                <a:solidFill>
                  <a:schemeClr val="dk1"/>
                </a:solidFill>
                <a:latin typeface="Arial"/>
                <a:ea typeface="Arial"/>
                <a:cs typeface="Arial"/>
                <a:sym typeface="Arial"/>
              </a:endParaRPr>
            </a:p>
          </p:txBody>
        </p:sp>
      </p:grpSp>
      <p:sp>
        <p:nvSpPr>
          <p:cNvPr id="157" name="Google Shape;157;p5"/>
          <p:cNvSpPr txBox="1"/>
          <p:nvPr/>
        </p:nvSpPr>
        <p:spPr>
          <a:xfrm>
            <a:off x="5765260" y="192726"/>
            <a:ext cx="5318635"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5"/>
                </a:solidFill>
                <a:latin typeface="Arial"/>
                <a:ea typeface="Arial"/>
                <a:cs typeface="Arial"/>
                <a:sym typeface="Arial"/>
              </a:rPr>
              <a:t>Observed May Wet-Day Climatology, 1980-2005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6"/>
          <p:cNvSpPr txBox="1"/>
          <p:nvPr>
            <p:ph idx="1" type="body"/>
          </p:nvPr>
        </p:nvSpPr>
        <p:spPr>
          <a:xfrm>
            <a:off x="253224" y="2050855"/>
            <a:ext cx="3969516" cy="4109547"/>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n-US" sz="2000">
                <a:latin typeface="Arial"/>
                <a:ea typeface="Arial"/>
                <a:cs typeface="Arial"/>
                <a:sym typeface="Arial"/>
              </a:rPr>
              <a:t>MPI </a:t>
            </a:r>
            <a:r>
              <a:rPr lang="en-US" sz="2000">
                <a:latin typeface="Arial"/>
                <a:ea typeface="Arial"/>
                <a:cs typeface="Arial"/>
                <a:sym typeface="Arial"/>
              </a:rPr>
              <a:t>(top)</a:t>
            </a:r>
            <a:endParaRPr/>
          </a:p>
          <a:p>
            <a:pPr indent="-228600" lvl="0" marL="228600" rtl="0" algn="l">
              <a:lnSpc>
                <a:spcPct val="100000"/>
              </a:lnSpc>
              <a:spcBef>
                <a:spcPts val="1000"/>
              </a:spcBef>
              <a:spcAft>
                <a:spcPts val="0"/>
              </a:spcAft>
              <a:buClr>
                <a:schemeClr val="dk1"/>
              </a:buClr>
              <a:buSzPts val="2000"/>
              <a:buChar char="•"/>
            </a:pPr>
            <a:r>
              <a:rPr b="1" lang="en-US" sz="2000">
                <a:latin typeface="Arial"/>
                <a:ea typeface="Arial"/>
                <a:cs typeface="Arial"/>
                <a:sym typeface="Arial"/>
              </a:rPr>
              <a:t>GFDL</a:t>
            </a:r>
            <a:r>
              <a:rPr lang="en-US" sz="2000">
                <a:latin typeface="Arial"/>
                <a:ea typeface="Arial"/>
                <a:cs typeface="Arial"/>
                <a:sym typeface="Arial"/>
              </a:rPr>
              <a:t> (middle)</a:t>
            </a:r>
            <a:endParaRPr/>
          </a:p>
          <a:p>
            <a:pPr indent="-228600" lvl="1" marL="685800" rtl="0" algn="l">
              <a:lnSpc>
                <a:spcPct val="100000"/>
              </a:lnSpc>
              <a:spcBef>
                <a:spcPts val="500"/>
              </a:spcBef>
              <a:spcAft>
                <a:spcPts val="0"/>
              </a:spcAft>
              <a:buClr>
                <a:schemeClr val="dk1"/>
              </a:buClr>
              <a:buSzPts val="1800"/>
              <a:buChar char="•"/>
            </a:pPr>
            <a:r>
              <a:rPr lang="en-US" sz="1800">
                <a:latin typeface="Arial"/>
                <a:ea typeface="Arial"/>
                <a:cs typeface="Arial"/>
                <a:sym typeface="Arial"/>
              </a:rPr>
              <a:t>Okay but weak, messy</a:t>
            </a:r>
            <a:endParaRPr/>
          </a:p>
          <a:p>
            <a:pPr indent="-228600" lvl="1" marL="685800" rtl="0" algn="l">
              <a:lnSpc>
                <a:spcPct val="100000"/>
              </a:lnSpc>
              <a:spcBef>
                <a:spcPts val="500"/>
              </a:spcBef>
              <a:spcAft>
                <a:spcPts val="0"/>
              </a:spcAft>
              <a:buClr>
                <a:schemeClr val="dk1"/>
              </a:buClr>
              <a:buSzPts val="1800"/>
              <a:buChar char="•"/>
            </a:pPr>
            <a:r>
              <a:rPr lang="en-US" sz="1800">
                <a:latin typeface="Arial"/>
                <a:ea typeface="Arial"/>
                <a:cs typeface="Arial"/>
                <a:sym typeface="Arial"/>
              </a:rPr>
              <a:t>Note: more wet days</a:t>
            </a:r>
            <a:endParaRPr/>
          </a:p>
          <a:p>
            <a:pPr indent="-228600" lvl="0" marL="228600" rtl="0" algn="l">
              <a:lnSpc>
                <a:spcPct val="100000"/>
              </a:lnSpc>
              <a:spcBef>
                <a:spcPts val="1000"/>
              </a:spcBef>
              <a:spcAft>
                <a:spcPts val="0"/>
              </a:spcAft>
              <a:buClr>
                <a:schemeClr val="dk1"/>
              </a:buClr>
              <a:buSzPts val="2000"/>
              <a:buChar char="•"/>
            </a:pPr>
            <a:r>
              <a:rPr b="1" lang="en-US" sz="2000">
                <a:latin typeface="Arial"/>
                <a:ea typeface="Arial"/>
                <a:cs typeface="Arial"/>
                <a:sym typeface="Arial"/>
              </a:rPr>
              <a:t>HadGEM</a:t>
            </a:r>
            <a:r>
              <a:rPr lang="en-US" sz="2000">
                <a:latin typeface="Arial"/>
                <a:ea typeface="Arial"/>
                <a:cs typeface="Arial"/>
                <a:sym typeface="Arial"/>
              </a:rPr>
              <a:t> (bottom)</a:t>
            </a:r>
            <a:endParaRPr/>
          </a:p>
          <a:p>
            <a:pPr indent="-228600" lvl="1" marL="685800" rtl="0" algn="l">
              <a:lnSpc>
                <a:spcPct val="100000"/>
              </a:lnSpc>
              <a:spcBef>
                <a:spcPts val="500"/>
              </a:spcBef>
              <a:spcAft>
                <a:spcPts val="0"/>
              </a:spcAft>
              <a:buClr>
                <a:schemeClr val="dk1"/>
              </a:buClr>
              <a:buSzPts val="1800"/>
              <a:buChar char="•"/>
            </a:pPr>
            <a:r>
              <a:rPr lang="en-US" sz="1800">
                <a:latin typeface="Arial"/>
                <a:ea typeface="Arial"/>
                <a:cs typeface="Arial"/>
                <a:sym typeface="Arial"/>
              </a:rPr>
              <a:t>Weak moisture flux</a:t>
            </a:r>
            <a:endParaRPr/>
          </a:p>
          <a:p>
            <a:pPr indent="-228600" lvl="1" marL="685800" rtl="0" algn="l">
              <a:lnSpc>
                <a:spcPct val="100000"/>
              </a:lnSpc>
              <a:spcBef>
                <a:spcPts val="500"/>
              </a:spcBef>
              <a:spcAft>
                <a:spcPts val="0"/>
              </a:spcAft>
              <a:buClr>
                <a:schemeClr val="dk1"/>
              </a:buClr>
              <a:buSzPts val="1800"/>
              <a:buChar char="•"/>
            </a:pPr>
            <a:r>
              <a:rPr lang="en-US" sz="1800">
                <a:latin typeface="Arial"/>
                <a:ea typeface="Arial"/>
                <a:cs typeface="Arial"/>
                <a:sym typeface="Arial"/>
              </a:rPr>
              <a:t>Poor mid-level spatial pattern</a:t>
            </a:r>
            <a:endParaRPr/>
          </a:p>
          <a:p>
            <a:pPr indent="-228600" lvl="1" marL="685800" rtl="0" algn="l">
              <a:lnSpc>
                <a:spcPct val="100000"/>
              </a:lnSpc>
              <a:spcBef>
                <a:spcPts val="500"/>
              </a:spcBef>
              <a:spcAft>
                <a:spcPts val="0"/>
              </a:spcAft>
              <a:buClr>
                <a:schemeClr val="dk1"/>
              </a:buClr>
              <a:buSzPts val="1800"/>
              <a:buChar char="•"/>
            </a:pPr>
            <a:r>
              <a:rPr lang="en-US" sz="1800">
                <a:latin typeface="Arial"/>
                <a:ea typeface="Arial"/>
                <a:cs typeface="Arial"/>
                <a:sym typeface="Arial"/>
              </a:rPr>
              <a:t>Jet stream shifted N</a:t>
            </a:r>
            <a:endParaRPr/>
          </a:p>
          <a:p>
            <a:pPr indent="-228600" lvl="0" marL="228600" rtl="0" algn="l">
              <a:lnSpc>
                <a:spcPct val="100000"/>
              </a:lnSpc>
              <a:spcBef>
                <a:spcPts val="1000"/>
              </a:spcBef>
              <a:spcAft>
                <a:spcPts val="0"/>
              </a:spcAft>
              <a:buClr>
                <a:schemeClr val="accent5"/>
              </a:buClr>
              <a:buSzPts val="2000"/>
              <a:buChar char="•"/>
            </a:pPr>
            <a:r>
              <a:rPr lang="en-US" sz="2000">
                <a:solidFill>
                  <a:schemeClr val="accent5"/>
                </a:solidFill>
                <a:latin typeface="Arial"/>
                <a:ea typeface="Arial"/>
                <a:cs typeface="Arial"/>
                <a:sym typeface="Arial"/>
              </a:rPr>
              <a:t>This baseline credibility </a:t>
            </a:r>
            <a:br>
              <a:rPr lang="en-US" sz="2000">
                <a:solidFill>
                  <a:schemeClr val="accent5"/>
                </a:solidFill>
                <a:latin typeface="Arial"/>
                <a:ea typeface="Arial"/>
                <a:cs typeface="Arial"/>
                <a:sym typeface="Arial"/>
              </a:rPr>
            </a:br>
            <a:r>
              <a:rPr lang="en-US" sz="2000">
                <a:solidFill>
                  <a:schemeClr val="accent5"/>
                </a:solidFill>
                <a:latin typeface="Arial"/>
                <a:ea typeface="Arial"/>
                <a:cs typeface="Arial"/>
                <a:sym typeface="Arial"/>
              </a:rPr>
              <a:t>is inherited by all downscaling methods.</a:t>
            </a:r>
            <a:endParaRPr/>
          </a:p>
        </p:txBody>
      </p:sp>
      <p:sp>
        <p:nvSpPr>
          <p:cNvPr id="164" name="Google Shape;164;p6"/>
          <p:cNvSpPr txBox="1"/>
          <p:nvPr>
            <p:ph type="title"/>
          </p:nvPr>
        </p:nvSpPr>
        <p:spPr>
          <a:xfrm>
            <a:off x="253224" y="259884"/>
            <a:ext cx="3817736" cy="1741984"/>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1"/>
              </a:buClr>
              <a:buSzPts val="2400"/>
              <a:buFont typeface="Arial"/>
              <a:buNone/>
            </a:pPr>
            <a:r>
              <a:rPr lang="en-US" sz="2400">
                <a:solidFill>
                  <a:schemeClr val="accent1"/>
                </a:solidFill>
                <a:latin typeface="Arial"/>
                <a:ea typeface="Arial"/>
                <a:cs typeface="Arial"/>
                <a:sym typeface="Arial"/>
              </a:rPr>
              <a:t>To evaluate credibility, we average upper-level conditions on test-point wet-days.</a:t>
            </a:r>
            <a:endParaRPr>
              <a:solidFill>
                <a:schemeClr val="accent1"/>
              </a:solidFill>
              <a:latin typeface="Arial"/>
              <a:ea typeface="Arial"/>
              <a:cs typeface="Arial"/>
              <a:sym typeface="Arial"/>
            </a:endParaRPr>
          </a:p>
        </p:txBody>
      </p:sp>
      <p:pic>
        <p:nvPicPr>
          <p:cNvPr id="165" name="Google Shape;165;p6"/>
          <p:cNvPicPr preferRelativeResize="0"/>
          <p:nvPr/>
        </p:nvPicPr>
        <p:blipFill rotWithShape="1">
          <a:blip r:embed="rId3">
            <a:alphaModFix/>
          </a:blip>
          <a:srcRect b="-2" l="9476" r="86340" t="66579"/>
          <a:stretch/>
        </p:blipFill>
        <p:spPr>
          <a:xfrm>
            <a:off x="4362359" y="482042"/>
            <a:ext cx="193814" cy="1741985"/>
          </a:xfrm>
          <a:prstGeom prst="rect">
            <a:avLst/>
          </a:prstGeom>
          <a:noFill/>
          <a:ln>
            <a:noFill/>
          </a:ln>
        </p:spPr>
      </p:pic>
      <p:sp>
        <p:nvSpPr>
          <p:cNvPr id="166" name="Google Shape;166;p6"/>
          <p:cNvSpPr/>
          <p:nvPr/>
        </p:nvSpPr>
        <p:spPr>
          <a:xfrm flipH="1">
            <a:off x="4388222" y="6312131"/>
            <a:ext cx="323420" cy="545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7" name="Google Shape;167;p6"/>
          <p:cNvPicPr preferRelativeResize="0"/>
          <p:nvPr/>
        </p:nvPicPr>
        <p:blipFill rotWithShape="1">
          <a:blip r:embed="rId4">
            <a:alphaModFix/>
          </a:blip>
          <a:srcRect b="0" l="0" r="0" t="7029"/>
          <a:stretch/>
        </p:blipFill>
        <p:spPr>
          <a:xfrm>
            <a:off x="4572000" y="482042"/>
            <a:ext cx="7620000" cy="6375958"/>
          </a:xfrm>
          <a:prstGeom prst="rect">
            <a:avLst/>
          </a:prstGeom>
          <a:noFill/>
          <a:ln>
            <a:noFill/>
          </a:ln>
        </p:spPr>
      </p:pic>
      <p:pic>
        <p:nvPicPr>
          <p:cNvPr id="168" name="Google Shape;168;p6"/>
          <p:cNvPicPr preferRelativeResize="0"/>
          <p:nvPr/>
        </p:nvPicPr>
        <p:blipFill rotWithShape="1">
          <a:blip r:embed="rId5">
            <a:alphaModFix/>
          </a:blip>
          <a:srcRect b="8388" l="15266" r="80838" t="8721"/>
          <a:stretch/>
        </p:blipFill>
        <p:spPr>
          <a:xfrm flipH="1" rot="10800000">
            <a:off x="4389307" y="2016622"/>
            <a:ext cx="182716" cy="4339118"/>
          </a:xfrm>
          <a:prstGeom prst="rect">
            <a:avLst/>
          </a:prstGeom>
          <a:noFill/>
          <a:ln>
            <a:noFill/>
          </a:ln>
        </p:spPr>
      </p:pic>
      <p:sp>
        <p:nvSpPr>
          <p:cNvPr id="169" name="Google Shape;169;p6"/>
          <p:cNvSpPr txBox="1"/>
          <p:nvPr/>
        </p:nvSpPr>
        <p:spPr>
          <a:xfrm>
            <a:off x="5012740" y="186045"/>
            <a:ext cx="234059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850-mb Q-flux anomaly</a:t>
            </a:r>
            <a:endParaRPr/>
          </a:p>
        </p:txBody>
      </p:sp>
      <p:sp>
        <p:nvSpPr>
          <p:cNvPr id="170" name="Google Shape;170;p6"/>
          <p:cNvSpPr txBox="1"/>
          <p:nvPr/>
        </p:nvSpPr>
        <p:spPr>
          <a:xfrm>
            <a:off x="9598179" y="194754"/>
            <a:ext cx="234059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250-mb winds</a:t>
            </a:r>
            <a:endParaRPr/>
          </a:p>
        </p:txBody>
      </p:sp>
      <p:sp>
        <p:nvSpPr>
          <p:cNvPr id="171" name="Google Shape;171;p6"/>
          <p:cNvSpPr txBox="1"/>
          <p:nvPr/>
        </p:nvSpPr>
        <p:spPr>
          <a:xfrm>
            <a:off x="7258510" y="191592"/>
            <a:ext cx="246821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700-mb T &amp; Z anomaly</a:t>
            </a:r>
            <a:endParaRPr/>
          </a:p>
        </p:txBody>
      </p:sp>
      <p:sp>
        <p:nvSpPr>
          <p:cNvPr id="172" name="Google Shape;172;p6"/>
          <p:cNvSpPr txBox="1"/>
          <p:nvPr/>
        </p:nvSpPr>
        <p:spPr>
          <a:xfrm>
            <a:off x="3882533" y="120750"/>
            <a:ext cx="11849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5"/>
                </a:solidFill>
                <a:latin typeface="Arial"/>
                <a:ea typeface="Arial"/>
                <a:cs typeface="Arial"/>
                <a:sym typeface="Arial"/>
              </a:rPr>
              <a:t>raw GCM</a:t>
            </a:r>
            <a:endParaRPr/>
          </a:p>
        </p:txBody>
      </p:sp>
      <p:grpSp>
        <p:nvGrpSpPr>
          <p:cNvPr id="173" name="Google Shape;173;p6"/>
          <p:cNvGrpSpPr/>
          <p:nvPr/>
        </p:nvGrpSpPr>
        <p:grpSpPr>
          <a:xfrm>
            <a:off x="1705064" y="2164983"/>
            <a:ext cx="1006517" cy="171108"/>
            <a:chOff x="5682343" y="2142866"/>
            <a:chExt cx="3732246" cy="634482"/>
          </a:xfrm>
        </p:grpSpPr>
        <p:sp>
          <p:nvSpPr>
            <p:cNvPr id="174" name="Google Shape;174;p6"/>
            <p:cNvSpPr/>
            <p:nvPr/>
          </p:nvSpPr>
          <p:spPr>
            <a:xfrm>
              <a:off x="5682343"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6"/>
            <p:cNvSpPr/>
            <p:nvPr/>
          </p:nvSpPr>
          <p:spPr>
            <a:xfrm>
              <a:off x="6456784"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6"/>
            <p:cNvSpPr/>
            <p:nvPr/>
          </p:nvSpPr>
          <p:spPr>
            <a:xfrm>
              <a:off x="7231225"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6"/>
            <p:cNvSpPr/>
            <p:nvPr/>
          </p:nvSpPr>
          <p:spPr>
            <a:xfrm>
              <a:off x="8780107"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6"/>
            <p:cNvSpPr/>
            <p:nvPr/>
          </p:nvSpPr>
          <p:spPr>
            <a:xfrm>
              <a:off x="8005666"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79" name="Google Shape;179;p6"/>
          <p:cNvGrpSpPr/>
          <p:nvPr/>
        </p:nvGrpSpPr>
        <p:grpSpPr>
          <a:xfrm>
            <a:off x="2342200" y="2590756"/>
            <a:ext cx="1006517" cy="171108"/>
            <a:chOff x="5682343" y="2142866"/>
            <a:chExt cx="3732246" cy="634482"/>
          </a:xfrm>
        </p:grpSpPr>
        <p:sp>
          <p:nvSpPr>
            <p:cNvPr id="180" name="Google Shape;180;p6"/>
            <p:cNvSpPr/>
            <p:nvPr/>
          </p:nvSpPr>
          <p:spPr>
            <a:xfrm>
              <a:off x="5682343"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6"/>
            <p:cNvSpPr/>
            <p:nvPr/>
          </p:nvSpPr>
          <p:spPr>
            <a:xfrm>
              <a:off x="6456784"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6"/>
            <p:cNvSpPr/>
            <p:nvPr/>
          </p:nvSpPr>
          <p:spPr>
            <a:xfrm>
              <a:off x="7231225"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6"/>
            <p:cNvSpPr/>
            <p:nvPr/>
          </p:nvSpPr>
          <p:spPr>
            <a:xfrm>
              <a:off x="8780107"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6"/>
            <p:cNvSpPr/>
            <p:nvPr/>
          </p:nvSpPr>
          <p:spPr>
            <a:xfrm>
              <a:off x="8005666"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85" name="Google Shape;185;p6"/>
          <p:cNvGrpSpPr/>
          <p:nvPr/>
        </p:nvGrpSpPr>
        <p:grpSpPr>
          <a:xfrm>
            <a:off x="2722160" y="3704271"/>
            <a:ext cx="1006517" cy="171108"/>
            <a:chOff x="5682343" y="2142866"/>
            <a:chExt cx="3732246" cy="634482"/>
          </a:xfrm>
        </p:grpSpPr>
        <p:sp>
          <p:nvSpPr>
            <p:cNvPr id="186" name="Google Shape;186;p6"/>
            <p:cNvSpPr/>
            <p:nvPr/>
          </p:nvSpPr>
          <p:spPr>
            <a:xfrm>
              <a:off x="5682343"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6"/>
            <p:cNvSpPr/>
            <p:nvPr/>
          </p:nvSpPr>
          <p:spPr>
            <a:xfrm>
              <a:off x="6456784"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6"/>
            <p:cNvSpPr/>
            <p:nvPr/>
          </p:nvSpPr>
          <p:spPr>
            <a:xfrm>
              <a:off x="7231225"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6"/>
            <p:cNvSpPr/>
            <p:nvPr/>
          </p:nvSpPr>
          <p:spPr>
            <a:xfrm>
              <a:off x="8780107"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6"/>
            <p:cNvSpPr/>
            <p:nvPr/>
          </p:nvSpPr>
          <p:spPr>
            <a:xfrm>
              <a:off x="8005666"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7"/>
          <p:cNvPicPr preferRelativeResize="0"/>
          <p:nvPr/>
        </p:nvPicPr>
        <p:blipFill rotWithShape="1">
          <a:blip r:embed="rId3">
            <a:alphaModFix/>
          </a:blip>
          <a:srcRect b="-2" l="9476" r="86340" t="66579"/>
          <a:stretch/>
        </p:blipFill>
        <p:spPr>
          <a:xfrm>
            <a:off x="4370276" y="482042"/>
            <a:ext cx="193814" cy="1741985"/>
          </a:xfrm>
          <a:prstGeom prst="rect">
            <a:avLst/>
          </a:prstGeom>
          <a:noFill/>
          <a:ln>
            <a:noFill/>
          </a:ln>
        </p:spPr>
      </p:pic>
      <p:sp>
        <p:nvSpPr>
          <p:cNvPr id="196" name="Google Shape;196;p7"/>
          <p:cNvSpPr txBox="1"/>
          <p:nvPr>
            <p:ph type="title"/>
          </p:nvPr>
        </p:nvSpPr>
        <p:spPr>
          <a:xfrm>
            <a:off x="279338" y="146959"/>
            <a:ext cx="3837715" cy="151287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1"/>
              </a:buClr>
              <a:buSzPts val="2400"/>
              <a:buFont typeface="Arial"/>
              <a:buNone/>
            </a:pPr>
            <a:r>
              <a:rPr lang="en-US" sz="2400">
                <a:solidFill>
                  <a:schemeClr val="accent1"/>
                </a:solidFill>
                <a:latin typeface="Arial"/>
                <a:ea typeface="Arial"/>
                <a:cs typeface="Arial"/>
                <a:sym typeface="Arial"/>
              </a:rPr>
              <a:t>Dynamical downscaling can improve on bad GCM inputs.</a:t>
            </a:r>
            <a:endParaRPr/>
          </a:p>
        </p:txBody>
      </p:sp>
      <p:sp>
        <p:nvSpPr>
          <p:cNvPr id="197" name="Google Shape;197;p7"/>
          <p:cNvSpPr txBox="1"/>
          <p:nvPr>
            <p:ph idx="1" type="body"/>
          </p:nvPr>
        </p:nvSpPr>
        <p:spPr>
          <a:xfrm>
            <a:off x="259545" y="1684068"/>
            <a:ext cx="3972040" cy="3988654"/>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1800"/>
              <a:buChar char="•"/>
            </a:pPr>
            <a:r>
              <a:rPr b="1" lang="en-US" sz="1800">
                <a:latin typeface="Arial"/>
                <a:ea typeface="Arial"/>
                <a:cs typeface="Arial"/>
                <a:sym typeface="Arial"/>
              </a:rPr>
              <a:t>GOOD: ALL</a:t>
            </a:r>
            <a:endParaRPr/>
          </a:p>
          <a:p>
            <a:pPr indent="-228600" lvl="0" marL="228600" rtl="0" algn="l">
              <a:lnSpc>
                <a:spcPct val="110000"/>
              </a:lnSpc>
              <a:spcBef>
                <a:spcPts val="1000"/>
              </a:spcBef>
              <a:spcAft>
                <a:spcPts val="0"/>
              </a:spcAft>
              <a:buClr>
                <a:schemeClr val="dk1"/>
              </a:buClr>
              <a:buSzPts val="1800"/>
              <a:buChar char="•"/>
            </a:pPr>
            <a:r>
              <a:rPr lang="en-US" sz="1800">
                <a:latin typeface="Arial"/>
                <a:ea typeface="Arial"/>
                <a:cs typeface="Arial"/>
                <a:sym typeface="Arial"/>
              </a:rPr>
              <a:t>All 3 downscaled GCM simulations now show strong moisture flux anomaly &amp; sensible spatial patterns and magnitudes</a:t>
            </a:r>
            <a:endParaRPr/>
          </a:p>
          <a:p>
            <a:pPr indent="-228600" lvl="0" marL="228600" rtl="0" algn="l">
              <a:lnSpc>
                <a:spcPct val="110000"/>
              </a:lnSpc>
              <a:spcBef>
                <a:spcPts val="1000"/>
              </a:spcBef>
              <a:spcAft>
                <a:spcPts val="0"/>
              </a:spcAft>
              <a:buClr>
                <a:schemeClr val="dk1"/>
              </a:buClr>
              <a:buSzPts val="1800"/>
              <a:buChar char="•"/>
            </a:pPr>
            <a:r>
              <a:rPr lang="en-US" sz="1800">
                <a:latin typeface="Arial"/>
                <a:ea typeface="Arial"/>
                <a:cs typeface="Arial"/>
                <a:sym typeface="Arial"/>
              </a:rPr>
              <a:t>Jetstream placement has also been improved</a:t>
            </a:r>
            <a:endParaRPr sz="1623">
              <a:latin typeface="Arial"/>
              <a:ea typeface="Arial"/>
              <a:cs typeface="Arial"/>
              <a:sym typeface="Arial"/>
            </a:endParaRPr>
          </a:p>
          <a:p>
            <a:pPr indent="-227013" lvl="1" marL="415925" rtl="0" algn="l">
              <a:lnSpc>
                <a:spcPct val="110000"/>
              </a:lnSpc>
              <a:spcBef>
                <a:spcPts val="500"/>
              </a:spcBef>
              <a:spcAft>
                <a:spcPts val="0"/>
              </a:spcAft>
              <a:buClr>
                <a:schemeClr val="dk1"/>
              </a:buClr>
              <a:buSzPts val="1623"/>
              <a:buChar char="•"/>
            </a:pPr>
            <a:r>
              <a:rPr lang="en-US" sz="1623">
                <a:latin typeface="Arial"/>
                <a:ea typeface="Arial"/>
                <a:cs typeface="Arial"/>
                <a:sym typeface="Arial"/>
              </a:rPr>
              <a:t>Note: WRF can’t fix the jet stream to the same extent because those simulations are nudged for wavelengths &gt; 2000km </a:t>
            </a:r>
            <a:endParaRPr/>
          </a:p>
        </p:txBody>
      </p:sp>
      <p:sp>
        <p:nvSpPr>
          <p:cNvPr id="198" name="Google Shape;198;p7"/>
          <p:cNvSpPr/>
          <p:nvPr/>
        </p:nvSpPr>
        <p:spPr>
          <a:xfrm flipH="1">
            <a:off x="4388222" y="6334298"/>
            <a:ext cx="323420" cy="5237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9" name="Google Shape;199;p7"/>
          <p:cNvPicPr preferRelativeResize="0"/>
          <p:nvPr/>
        </p:nvPicPr>
        <p:blipFill rotWithShape="1">
          <a:blip r:embed="rId4">
            <a:alphaModFix/>
          </a:blip>
          <a:srcRect b="0" l="0" r="0" t="6272"/>
          <a:stretch/>
        </p:blipFill>
        <p:spPr>
          <a:xfrm>
            <a:off x="4572000" y="438889"/>
            <a:ext cx="7620000" cy="6427819"/>
          </a:xfrm>
          <a:prstGeom prst="rect">
            <a:avLst/>
          </a:prstGeom>
          <a:noFill/>
          <a:ln>
            <a:noFill/>
          </a:ln>
        </p:spPr>
      </p:pic>
      <p:pic>
        <p:nvPicPr>
          <p:cNvPr id="200" name="Google Shape;200;p7"/>
          <p:cNvPicPr preferRelativeResize="0"/>
          <p:nvPr/>
        </p:nvPicPr>
        <p:blipFill rotWithShape="1">
          <a:blip r:embed="rId5">
            <a:alphaModFix/>
          </a:blip>
          <a:srcRect b="8668" l="19039" r="77061" t="8769"/>
          <a:stretch/>
        </p:blipFill>
        <p:spPr>
          <a:xfrm flipH="1" rot="10800000">
            <a:off x="4390070" y="2033846"/>
            <a:ext cx="182881" cy="4321889"/>
          </a:xfrm>
          <a:prstGeom prst="rect">
            <a:avLst/>
          </a:prstGeom>
          <a:noFill/>
          <a:ln>
            <a:noFill/>
          </a:ln>
        </p:spPr>
      </p:pic>
      <p:sp>
        <p:nvSpPr>
          <p:cNvPr id="201" name="Google Shape;201;p7"/>
          <p:cNvSpPr txBox="1"/>
          <p:nvPr/>
        </p:nvSpPr>
        <p:spPr>
          <a:xfrm>
            <a:off x="5012740" y="186045"/>
            <a:ext cx="234059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850-mb Q-flux anomaly</a:t>
            </a:r>
            <a:endParaRPr/>
          </a:p>
        </p:txBody>
      </p:sp>
      <p:sp>
        <p:nvSpPr>
          <p:cNvPr id="202" name="Google Shape;202;p7"/>
          <p:cNvSpPr txBox="1"/>
          <p:nvPr/>
        </p:nvSpPr>
        <p:spPr>
          <a:xfrm>
            <a:off x="9598179" y="194754"/>
            <a:ext cx="234059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250-mb winds</a:t>
            </a:r>
            <a:endParaRPr/>
          </a:p>
        </p:txBody>
      </p:sp>
      <p:sp>
        <p:nvSpPr>
          <p:cNvPr id="203" name="Google Shape;203;p7"/>
          <p:cNvSpPr txBox="1"/>
          <p:nvPr/>
        </p:nvSpPr>
        <p:spPr>
          <a:xfrm>
            <a:off x="7258510" y="191592"/>
            <a:ext cx="246821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700-mb T &amp; Z anomaly</a:t>
            </a:r>
            <a:endParaRPr/>
          </a:p>
        </p:txBody>
      </p:sp>
      <p:sp>
        <p:nvSpPr>
          <p:cNvPr id="204" name="Google Shape;204;p7"/>
          <p:cNvSpPr txBox="1"/>
          <p:nvPr/>
        </p:nvSpPr>
        <p:spPr>
          <a:xfrm>
            <a:off x="3922289" y="120750"/>
            <a:ext cx="11079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5"/>
                </a:solidFill>
                <a:latin typeface="Arial"/>
                <a:ea typeface="Arial"/>
                <a:cs typeface="Arial"/>
                <a:sym typeface="Arial"/>
              </a:rPr>
              <a:t>RegCM4</a:t>
            </a:r>
            <a:endParaRPr/>
          </a:p>
        </p:txBody>
      </p:sp>
      <p:grpSp>
        <p:nvGrpSpPr>
          <p:cNvPr id="205" name="Google Shape;205;p7"/>
          <p:cNvGrpSpPr/>
          <p:nvPr/>
        </p:nvGrpSpPr>
        <p:grpSpPr>
          <a:xfrm>
            <a:off x="1983361" y="1769844"/>
            <a:ext cx="1006517" cy="171108"/>
            <a:chOff x="5682343" y="2142866"/>
            <a:chExt cx="3732246" cy="634482"/>
          </a:xfrm>
        </p:grpSpPr>
        <p:sp>
          <p:nvSpPr>
            <p:cNvPr id="206" name="Google Shape;206;p7"/>
            <p:cNvSpPr/>
            <p:nvPr/>
          </p:nvSpPr>
          <p:spPr>
            <a:xfrm>
              <a:off x="5682343"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7" name="Google Shape;207;p7"/>
            <p:cNvSpPr/>
            <p:nvPr/>
          </p:nvSpPr>
          <p:spPr>
            <a:xfrm>
              <a:off x="6456784"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7"/>
            <p:cNvSpPr/>
            <p:nvPr/>
          </p:nvSpPr>
          <p:spPr>
            <a:xfrm>
              <a:off x="7231225"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7"/>
            <p:cNvSpPr/>
            <p:nvPr/>
          </p:nvSpPr>
          <p:spPr>
            <a:xfrm>
              <a:off x="8780107"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7"/>
            <p:cNvSpPr/>
            <p:nvPr/>
          </p:nvSpPr>
          <p:spPr>
            <a:xfrm>
              <a:off x="8005666"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8"/>
          <p:cNvPicPr preferRelativeResize="0"/>
          <p:nvPr/>
        </p:nvPicPr>
        <p:blipFill rotWithShape="1">
          <a:blip r:embed="rId3">
            <a:alphaModFix/>
          </a:blip>
          <a:srcRect b="-2" l="9476" r="86340" t="66579"/>
          <a:stretch/>
        </p:blipFill>
        <p:spPr>
          <a:xfrm>
            <a:off x="4362359" y="482042"/>
            <a:ext cx="193814" cy="1741985"/>
          </a:xfrm>
          <a:prstGeom prst="rect">
            <a:avLst/>
          </a:prstGeom>
          <a:noFill/>
          <a:ln>
            <a:noFill/>
          </a:ln>
        </p:spPr>
      </p:pic>
      <p:sp>
        <p:nvSpPr>
          <p:cNvPr id="216" name="Google Shape;216;p8"/>
          <p:cNvSpPr txBox="1"/>
          <p:nvPr>
            <p:ph type="title"/>
          </p:nvPr>
        </p:nvSpPr>
        <p:spPr>
          <a:xfrm>
            <a:off x="253223" y="194754"/>
            <a:ext cx="3705002" cy="166593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1"/>
              </a:buClr>
              <a:buSzPts val="2800"/>
              <a:buFont typeface="Arial"/>
              <a:buNone/>
            </a:pPr>
            <a:r>
              <a:rPr lang="en-US" sz="2800">
                <a:solidFill>
                  <a:schemeClr val="accent1"/>
                </a:solidFill>
                <a:latin typeface="Arial"/>
                <a:ea typeface="Arial"/>
                <a:cs typeface="Arial"/>
                <a:sym typeface="Arial"/>
              </a:rPr>
              <a:t>Complex statistical downscaling can make things worse.</a:t>
            </a:r>
            <a:endParaRPr/>
          </a:p>
        </p:txBody>
      </p:sp>
      <p:sp>
        <p:nvSpPr>
          <p:cNvPr id="217" name="Google Shape;217;p8"/>
          <p:cNvSpPr txBox="1"/>
          <p:nvPr>
            <p:ph idx="1" type="body"/>
          </p:nvPr>
        </p:nvSpPr>
        <p:spPr>
          <a:xfrm>
            <a:off x="253224" y="2022764"/>
            <a:ext cx="3869366" cy="377174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sz="2000">
                <a:latin typeface="Arial"/>
                <a:ea typeface="Arial"/>
                <a:cs typeface="Arial"/>
                <a:sym typeface="Arial"/>
              </a:rPr>
              <a:t>CNN exaggerates the patterns &amp; inherited credibility.</a:t>
            </a:r>
            <a:endParaRPr/>
          </a:p>
          <a:p>
            <a:pPr indent="-228600" lvl="1" marL="685800" rtl="0" algn="l">
              <a:lnSpc>
                <a:spcPct val="120000"/>
              </a:lnSpc>
              <a:spcBef>
                <a:spcPts val="500"/>
              </a:spcBef>
              <a:spcAft>
                <a:spcPts val="0"/>
              </a:spcAft>
              <a:buClr>
                <a:schemeClr val="dk1"/>
              </a:buClr>
              <a:buSzPts val="1800"/>
              <a:buChar char="•"/>
            </a:pPr>
            <a:r>
              <a:rPr lang="en-US" sz="1800">
                <a:latin typeface="Arial"/>
                <a:ea typeface="Arial"/>
                <a:cs typeface="Arial"/>
                <a:sym typeface="Arial"/>
              </a:rPr>
              <a:t>MPI still </a:t>
            </a:r>
            <a:r>
              <a:rPr b="1" lang="en-US" sz="1800">
                <a:latin typeface="Arial"/>
                <a:ea typeface="Arial"/>
                <a:cs typeface="Arial"/>
                <a:sym typeface="Arial"/>
              </a:rPr>
              <a:t>GOOD</a:t>
            </a:r>
            <a:endParaRPr/>
          </a:p>
          <a:p>
            <a:pPr indent="-228600" lvl="1" marL="685800" rtl="0" algn="l">
              <a:lnSpc>
                <a:spcPct val="120000"/>
              </a:lnSpc>
              <a:spcBef>
                <a:spcPts val="500"/>
              </a:spcBef>
              <a:spcAft>
                <a:spcPts val="0"/>
              </a:spcAft>
              <a:buClr>
                <a:schemeClr val="dk1"/>
              </a:buClr>
              <a:buSzPts val="1800"/>
              <a:buChar char="•"/>
            </a:pPr>
            <a:r>
              <a:rPr lang="en-US" sz="1800">
                <a:latin typeface="Arial"/>
                <a:ea typeface="Arial"/>
                <a:cs typeface="Arial"/>
                <a:sym typeface="Arial"/>
              </a:rPr>
              <a:t>GFDL now </a:t>
            </a:r>
            <a:r>
              <a:rPr b="1" lang="en-US" sz="1800">
                <a:latin typeface="Arial"/>
                <a:ea typeface="Arial"/>
                <a:cs typeface="Arial"/>
                <a:sym typeface="Arial"/>
              </a:rPr>
              <a:t>BAD</a:t>
            </a:r>
            <a:endParaRPr sz="1800">
              <a:latin typeface="Arial"/>
              <a:ea typeface="Arial"/>
              <a:cs typeface="Arial"/>
              <a:sym typeface="Arial"/>
            </a:endParaRPr>
          </a:p>
          <a:p>
            <a:pPr indent="-228600" lvl="1" marL="685800" rtl="0" algn="l">
              <a:lnSpc>
                <a:spcPct val="120000"/>
              </a:lnSpc>
              <a:spcBef>
                <a:spcPts val="500"/>
              </a:spcBef>
              <a:spcAft>
                <a:spcPts val="0"/>
              </a:spcAft>
              <a:buClr>
                <a:schemeClr val="dk1"/>
              </a:buClr>
              <a:buSzPts val="1800"/>
              <a:buChar char="•"/>
            </a:pPr>
            <a:r>
              <a:rPr lang="en-US" sz="1800">
                <a:latin typeface="Arial"/>
                <a:ea typeface="Arial"/>
                <a:cs typeface="Arial"/>
                <a:sym typeface="Arial"/>
              </a:rPr>
              <a:t>HadGEM </a:t>
            </a:r>
            <a:r>
              <a:rPr b="1" lang="en-US" sz="1800">
                <a:latin typeface="Arial"/>
                <a:ea typeface="Arial"/>
                <a:cs typeface="Arial"/>
                <a:sym typeface="Arial"/>
              </a:rPr>
              <a:t>VERY BAD</a:t>
            </a:r>
            <a:endParaRPr sz="1800">
              <a:latin typeface="Arial"/>
              <a:ea typeface="Arial"/>
              <a:cs typeface="Arial"/>
              <a:sym typeface="Arial"/>
            </a:endParaRPr>
          </a:p>
          <a:p>
            <a:pPr indent="-228600" lvl="0" marL="228600" rtl="0" algn="l">
              <a:lnSpc>
                <a:spcPct val="120000"/>
              </a:lnSpc>
              <a:spcBef>
                <a:spcPts val="1000"/>
              </a:spcBef>
              <a:spcAft>
                <a:spcPts val="0"/>
              </a:spcAft>
              <a:buClr>
                <a:schemeClr val="dk1"/>
              </a:buClr>
              <a:buSzPts val="2000"/>
              <a:buChar char="•"/>
            </a:pPr>
            <a:r>
              <a:rPr lang="en-US" sz="2000">
                <a:latin typeface="Arial"/>
                <a:ea typeface="Arial"/>
                <a:cs typeface="Arial"/>
                <a:sym typeface="Arial"/>
              </a:rPr>
              <a:t>Statistical methods often do poorly when asked to extrapolate beyond the data they were trained on. </a:t>
            </a:r>
            <a:endParaRPr/>
          </a:p>
        </p:txBody>
      </p:sp>
      <p:sp>
        <p:nvSpPr>
          <p:cNvPr id="218" name="Google Shape;218;p8"/>
          <p:cNvSpPr/>
          <p:nvPr/>
        </p:nvSpPr>
        <p:spPr>
          <a:xfrm flipH="1">
            <a:off x="4384525" y="6323215"/>
            <a:ext cx="310884" cy="5347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9" name="Google Shape;219;p8"/>
          <p:cNvPicPr preferRelativeResize="0"/>
          <p:nvPr/>
        </p:nvPicPr>
        <p:blipFill rotWithShape="1">
          <a:blip r:embed="rId4">
            <a:alphaModFix/>
          </a:blip>
          <a:srcRect b="0" l="0" r="0" t="7029"/>
          <a:stretch/>
        </p:blipFill>
        <p:spPr>
          <a:xfrm>
            <a:off x="4572000" y="482042"/>
            <a:ext cx="7620000" cy="6375958"/>
          </a:xfrm>
          <a:prstGeom prst="rect">
            <a:avLst/>
          </a:prstGeom>
          <a:noFill/>
          <a:ln>
            <a:noFill/>
          </a:ln>
        </p:spPr>
      </p:pic>
      <p:pic>
        <p:nvPicPr>
          <p:cNvPr id="220" name="Google Shape;220;p8"/>
          <p:cNvPicPr preferRelativeResize="0"/>
          <p:nvPr/>
        </p:nvPicPr>
        <p:blipFill rotWithShape="1">
          <a:blip r:embed="rId5">
            <a:alphaModFix/>
          </a:blip>
          <a:srcRect b="8504" l="26725" r="69257" t="8721"/>
          <a:stretch/>
        </p:blipFill>
        <p:spPr>
          <a:xfrm flipH="1" rot="10800000">
            <a:off x="4383575" y="2022764"/>
            <a:ext cx="188421" cy="4332976"/>
          </a:xfrm>
          <a:prstGeom prst="rect">
            <a:avLst/>
          </a:prstGeom>
          <a:noFill/>
          <a:ln>
            <a:noFill/>
          </a:ln>
        </p:spPr>
      </p:pic>
      <p:sp>
        <p:nvSpPr>
          <p:cNvPr id="221" name="Google Shape;221;p8"/>
          <p:cNvSpPr txBox="1"/>
          <p:nvPr/>
        </p:nvSpPr>
        <p:spPr>
          <a:xfrm>
            <a:off x="5012740" y="186045"/>
            <a:ext cx="234059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850-mb Q-flux anomaly</a:t>
            </a:r>
            <a:endParaRPr/>
          </a:p>
        </p:txBody>
      </p:sp>
      <p:sp>
        <p:nvSpPr>
          <p:cNvPr id="222" name="Google Shape;222;p8"/>
          <p:cNvSpPr txBox="1"/>
          <p:nvPr/>
        </p:nvSpPr>
        <p:spPr>
          <a:xfrm>
            <a:off x="9598179" y="194754"/>
            <a:ext cx="234059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250-mb winds</a:t>
            </a:r>
            <a:endParaRPr/>
          </a:p>
        </p:txBody>
      </p:sp>
      <p:sp>
        <p:nvSpPr>
          <p:cNvPr id="223" name="Google Shape;223;p8"/>
          <p:cNvSpPr txBox="1"/>
          <p:nvPr/>
        </p:nvSpPr>
        <p:spPr>
          <a:xfrm>
            <a:off x="7258510" y="191592"/>
            <a:ext cx="246821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700-mb T &amp; Z anomaly</a:t>
            </a:r>
            <a:endParaRPr/>
          </a:p>
        </p:txBody>
      </p:sp>
      <p:sp>
        <p:nvSpPr>
          <p:cNvPr id="224" name="Google Shape;224;p8"/>
          <p:cNvSpPr txBox="1"/>
          <p:nvPr/>
        </p:nvSpPr>
        <p:spPr>
          <a:xfrm>
            <a:off x="4122590" y="120750"/>
            <a:ext cx="6848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5"/>
                </a:solidFill>
                <a:latin typeface="Arial"/>
                <a:ea typeface="Arial"/>
                <a:cs typeface="Arial"/>
                <a:sym typeface="Arial"/>
              </a:rPr>
              <a:t>CNN</a:t>
            </a:r>
            <a:endParaRPr/>
          </a:p>
        </p:txBody>
      </p:sp>
      <p:grpSp>
        <p:nvGrpSpPr>
          <p:cNvPr id="225" name="Google Shape;225;p8"/>
          <p:cNvGrpSpPr/>
          <p:nvPr/>
        </p:nvGrpSpPr>
        <p:grpSpPr>
          <a:xfrm>
            <a:off x="3303548" y="2947532"/>
            <a:ext cx="1006517" cy="171108"/>
            <a:chOff x="5682343" y="2142866"/>
            <a:chExt cx="3732246" cy="634482"/>
          </a:xfrm>
        </p:grpSpPr>
        <p:sp>
          <p:nvSpPr>
            <p:cNvPr id="226" name="Google Shape;226;p8"/>
            <p:cNvSpPr/>
            <p:nvPr/>
          </p:nvSpPr>
          <p:spPr>
            <a:xfrm>
              <a:off x="5682343"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8"/>
            <p:cNvSpPr/>
            <p:nvPr/>
          </p:nvSpPr>
          <p:spPr>
            <a:xfrm>
              <a:off x="6456784"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8"/>
            <p:cNvSpPr/>
            <p:nvPr/>
          </p:nvSpPr>
          <p:spPr>
            <a:xfrm>
              <a:off x="7231225"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8"/>
            <p:cNvSpPr/>
            <p:nvPr/>
          </p:nvSpPr>
          <p:spPr>
            <a:xfrm>
              <a:off x="8780107"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8"/>
            <p:cNvSpPr/>
            <p:nvPr/>
          </p:nvSpPr>
          <p:spPr>
            <a:xfrm>
              <a:off x="8005666"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1" name="Google Shape;231;p8"/>
          <p:cNvGrpSpPr/>
          <p:nvPr/>
        </p:nvGrpSpPr>
        <p:grpSpPr>
          <a:xfrm>
            <a:off x="3303548" y="3332563"/>
            <a:ext cx="1006517" cy="171108"/>
            <a:chOff x="5682343" y="2142866"/>
            <a:chExt cx="3732246" cy="634482"/>
          </a:xfrm>
        </p:grpSpPr>
        <p:sp>
          <p:nvSpPr>
            <p:cNvPr id="232" name="Google Shape;232;p8"/>
            <p:cNvSpPr/>
            <p:nvPr/>
          </p:nvSpPr>
          <p:spPr>
            <a:xfrm>
              <a:off x="5682343" y="2142866"/>
              <a:ext cx="634482" cy="634482"/>
            </a:xfrm>
            <a:prstGeom prst="star5">
              <a:avLst>
                <a:gd fmla="val 28409" name="adj"/>
                <a:gd fmla="val 105146" name="hf"/>
                <a:gd fmla="val 110557" name="vf"/>
              </a:avLst>
            </a:prstGeom>
            <a:gradFill>
              <a:gsLst>
                <a:gs pos="0">
                  <a:srgbClr val="FFC000"/>
                </a:gs>
                <a:gs pos="86000">
                  <a:srgbClr val="FFFF00"/>
                </a:gs>
                <a:gs pos="100000">
                  <a:srgbClr val="FFFD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3" name="Google Shape;233;p8"/>
            <p:cNvSpPr/>
            <p:nvPr/>
          </p:nvSpPr>
          <p:spPr>
            <a:xfrm>
              <a:off x="6456784"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8"/>
            <p:cNvSpPr/>
            <p:nvPr/>
          </p:nvSpPr>
          <p:spPr>
            <a:xfrm>
              <a:off x="7231225"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8"/>
            <p:cNvSpPr/>
            <p:nvPr/>
          </p:nvSpPr>
          <p:spPr>
            <a:xfrm>
              <a:off x="8780107"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8"/>
            <p:cNvSpPr/>
            <p:nvPr/>
          </p:nvSpPr>
          <p:spPr>
            <a:xfrm>
              <a:off x="8005666"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7" name="Google Shape;237;p8"/>
          <p:cNvGrpSpPr/>
          <p:nvPr/>
        </p:nvGrpSpPr>
        <p:grpSpPr>
          <a:xfrm>
            <a:off x="3283319" y="3703647"/>
            <a:ext cx="1006517" cy="171108"/>
            <a:chOff x="5682343" y="2142866"/>
            <a:chExt cx="3732246" cy="634482"/>
          </a:xfrm>
        </p:grpSpPr>
        <p:sp>
          <p:nvSpPr>
            <p:cNvPr id="238" name="Google Shape;238;p8"/>
            <p:cNvSpPr/>
            <p:nvPr/>
          </p:nvSpPr>
          <p:spPr>
            <a:xfrm>
              <a:off x="5682343"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9" name="Google Shape;239;p8"/>
            <p:cNvSpPr/>
            <p:nvPr/>
          </p:nvSpPr>
          <p:spPr>
            <a:xfrm>
              <a:off x="6456784"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8"/>
            <p:cNvSpPr/>
            <p:nvPr/>
          </p:nvSpPr>
          <p:spPr>
            <a:xfrm>
              <a:off x="7231225"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8"/>
            <p:cNvSpPr/>
            <p:nvPr/>
          </p:nvSpPr>
          <p:spPr>
            <a:xfrm>
              <a:off x="8780107"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8"/>
            <p:cNvSpPr/>
            <p:nvPr/>
          </p:nvSpPr>
          <p:spPr>
            <a:xfrm>
              <a:off x="8005666" y="2142866"/>
              <a:ext cx="634482" cy="634482"/>
            </a:xfrm>
            <a:prstGeom prst="star5">
              <a:avLst>
                <a:gd fmla="val 28409" name="adj"/>
                <a:gd fmla="val 105146" name="hf"/>
                <a:gd fmla="val 110557" name="vf"/>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type="title"/>
          </p:nvPr>
        </p:nvSpPr>
        <p:spPr>
          <a:xfrm>
            <a:off x="268941" y="274639"/>
            <a:ext cx="5015097" cy="160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1"/>
              </a:buClr>
              <a:buSzPts val="2400"/>
              <a:buFont typeface="Arial"/>
              <a:buNone/>
            </a:pPr>
            <a:r>
              <a:rPr lang="en-US" sz="2400">
                <a:solidFill>
                  <a:schemeClr val="accent1"/>
                </a:solidFill>
                <a:latin typeface="Arial"/>
                <a:ea typeface="Arial"/>
                <a:cs typeface="Arial"/>
                <a:sym typeface="Arial"/>
              </a:rPr>
              <a:t>We summarize the wet-day composite plots with spatial correlation and scaled MAE vs obs</a:t>
            </a:r>
            <a:endParaRPr sz="2400">
              <a:solidFill>
                <a:schemeClr val="accent1"/>
              </a:solidFill>
              <a:latin typeface="Arial"/>
              <a:ea typeface="Arial"/>
              <a:cs typeface="Arial"/>
              <a:sym typeface="Arial"/>
            </a:endParaRPr>
          </a:p>
        </p:txBody>
      </p:sp>
      <p:sp>
        <p:nvSpPr>
          <p:cNvPr id="249" name="Google Shape;249;p9"/>
          <p:cNvSpPr txBox="1"/>
          <p:nvPr>
            <p:ph idx="1" type="body"/>
          </p:nvPr>
        </p:nvSpPr>
        <p:spPr>
          <a:xfrm>
            <a:off x="293971" y="2149477"/>
            <a:ext cx="5015097" cy="3883575"/>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000"/>
              <a:buChar char="•"/>
            </a:pPr>
            <a:r>
              <a:rPr lang="en-US" sz="2000">
                <a:latin typeface="Arial"/>
                <a:ea typeface="Arial"/>
                <a:cs typeface="Arial"/>
                <a:sym typeface="Arial"/>
              </a:rPr>
              <a:t>All methods perform well (high cor, low MAE) when the GCM is good (</a:t>
            </a:r>
            <a:r>
              <a:rPr lang="en-US" sz="2000">
                <a:solidFill>
                  <a:srgbClr val="50A2EB"/>
                </a:solidFill>
                <a:latin typeface="Arial"/>
                <a:ea typeface="Arial"/>
                <a:cs typeface="Arial"/>
                <a:sym typeface="Arial"/>
              </a:rPr>
              <a:t>blue</a:t>
            </a:r>
            <a:r>
              <a:rPr lang="en-US" sz="2000">
                <a:latin typeface="Arial"/>
                <a:ea typeface="Arial"/>
                <a:cs typeface="Arial"/>
                <a:sym typeface="Arial"/>
              </a:rPr>
              <a:t>)</a:t>
            </a:r>
            <a:endParaRPr/>
          </a:p>
          <a:p>
            <a:pPr indent="-228600" lvl="0" marL="228600" rtl="0" algn="l">
              <a:lnSpc>
                <a:spcPct val="110000"/>
              </a:lnSpc>
              <a:spcBef>
                <a:spcPts val="1200"/>
              </a:spcBef>
              <a:spcAft>
                <a:spcPts val="0"/>
              </a:spcAft>
              <a:buClr>
                <a:schemeClr val="dk1"/>
              </a:buClr>
              <a:buSzPts val="2000"/>
              <a:buChar char="•"/>
            </a:pPr>
            <a:r>
              <a:rPr lang="en-US" sz="2000">
                <a:latin typeface="Arial"/>
                <a:ea typeface="Arial"/>
                <a:cs typeface="Arial"/>
                <a:sym typeface="Arial"/>
              </a:rPr>
              <a:t>Dynamical methods (        ) can improve on the parent GCMs</a:t>
            </a:r>
            <a:endParaRPr/>
          </a:p>
          <a:p>
            <a:pPr indent="-228600" lvl="0" marL="228600" rtl="0" algn="l">
              <a:lnSpc>
                <a:spcPct val="110000"/>
              </a:lnSpc>
              <a:spcBef>
                <a:spcPts val="1200"/>
              </a:spcBef>
              <a:spcAft>
                <a:spcPts val="0"/>
              </a:spcAft>
              <a:buClr>
                <a:schemeClr val="dk1"/>
              </a:buClr>
              <a:buSzPts val="2000"/>
              <a:buChar char="•"/>
            </a:pPr>
            <a:r>
              <a:rPr lang="en-US" sz="2000">
                <a:latin typeface="Arial"/>
                <a:ea typeface="Arial"/>
                <a:cs typeface="Arial"/>
                <a:sym typeface="Arial"/>
              </a:rPr>
              <a:t>Simple point-based statistical methods ( </a:t>
            </a:r>
            <a:r>
              <a:rPr lang="en-US" sz="2000">
                <a:solidFill>
                  <a:schemeClr val="accent5"/>
                </a:solidFill>
                <a:latin typeface="Arial"/>
                <a:ea typeface="Arial"/>
                <a:cs typeface="Arial"/>
                <a:sym typeface="Arial"/>
              </a:rPr>
              <a:t>| ~ </a:t>
            </a:r>
            <a:r>
              <a:rPr lang="en-US" sz="2000">
                <a:latin typeface="Arial"/>
                <a:ea typeface="Arial"/>
                <a:cs typeface="Arial"/>
                <a:sym typeface="Arial"/>
              </a:rPr>
              <a:t>) stick close to the parent GCM</a:t>
            </a:r>
            <a:endParaRPr/>
          </a:p>
          <a:p>
            <a:pPr indent="-228600" lvl="0" marL="228600" rtl="0" algn="l">
              <a:lnSpc>
                <a:spcPct val="110000"/>
              </a:lnSpc>
              <a:spcBef>
                <a:spcPts val="1200"/>
              </a:spcBef>
              <a:spcAft>
                <a:spcPts val="0"/>
              </a:spcAft>
              <a:buClr>
                <a:schemeClr val="dk1"/>
              </a:buClr>
              <a:buSzPts val="2000"/>
              <a:buChar char="•"/>
            </a:pPr>
            <a:r>
              <a:rPr lang="en-US" sz="2000">
                <a:latin typeface="Arial"/>
                <a:ea typeface="Arial"/>
                <a:cs typeface="Arial"/>
                <a:sym typeface="Arial"/>
              </a:rPr>
              <a:t>When the GCM is bad (</a:t>
            </a:r>
            <a:r>
              <a:rPr lang="en-US" sz="2000">
                <a:solidFill>
                  <a:srgbClr val="FF0000"/>
                </a:solidFill>
                <a:latin typeface="Arial"/>
                <a:ea typeface="Arial"/>
                <a:cs typeface="Arial"/>
                <a:sym typeface="Arial"/>
              </a:rPr>
              <a:t>red</a:t>
            </a:r>
            <a:r>
              <a:rPr lang="en-US" sz="2000">
                <a:latin typeface="Arial"/>
                <a:ea typeface="Arial"/>
                <a:cs typeface="Arial"/>
                <a:sym typeface="Arial"/>
              </a:rPr>
              <a:t>), complex statistical methods (</a:t>
            </a:r>
            <a:r>
              <a:rPr lang="en-US" sz="2000">
                <a:solidFill>
                  <a:srgbClr val="7F7F7F"/>
                </a:solidFill>
                <a:latin typeface="Arial"/>
                <a:ea typeface="Arial"/>
                <a:cs typeface="Arial"/>
                <a:sym typeface="Arial"/>
              </a:rPr>
              <a:t>crossed symbols</a:t>
            </a:r>
            <a:r>
              <a:rPr lang="en-US" sz="2000">
                <a:latin typeface="Arial"/>
                <a:ea typeface="Arial"/>
                <a:cs typeface="Arial"/>
                <a:sym typeface="Arial"/>
              </a:rPr>
              <a:t>) can reduce already-low credibility</a:t>
            </a:r>
            <a:endParaRPr/>
          </a:p>
        </p:txBody>
      </p:sp>
      <p:pic>
        <p:nvPicPr>
          <p:cNvPr id="250" name="Google Shape;250;p9"/>
          <p:cNvPicPr preferRelativeResize="0"/>
          <p:nvPr/>
        </p:nvPicPr>
        <p:blipFill rotWithShape="1">
          <a:blip r:embed="rId3">
            <a:alphaModFix/>
          </a:blip>
          <a:srcRect b="33849" l="0" r="33731" t="361"/>
          <a:stretch/>
        </p:blipFill>
        <p:spPr>
          <a:xfrm>
            <a:off x="5284038" y="1"/>
            <a:ext cx="6907962" cy="6858000"/>
          </a:xfrm>
          <a:prstGeom prst="rect">
            <a:avLst/>
          </a:prstGeom>
          <a:noFill/>
          <a:ln>
            <a:noFill/>
          </a:ln>
        </p:spPr>
      </p:pic>
      <p:pic>
        <p:nvPicPr>
          <p:cNvPr id="251" name="Google Shape;251;p9"/>
          <p:cNvPicPr preferRelativeResize="0"/>
          <p:nvPr/>
        </p:nvPicPr>
        <p:blipFill rotWithShape="1">
          <a:blip r:embed="rId3">
            <a:alphaModFix/>
          </a:blip>
          <a:srcRect b="67626" l="67578" r="9" t="0"/>
          <a:stretch/>
        </p:blipFill>
        <p:spPr>
          <a:xfrm>
            <a:off x="5375264" y="3429000"/>
            <a:ext cx="3378630" cy="3374757"/>
          </a:xfrm>
          <a:prstGeom prst="rect">
            <a:avLst/>
          </a:prstGeom>
          <a:noFill/>
          <a:ln>
            <a:noFill/>
          </a:ln>
        </p:spPr>
      </p:pic>
      <p:pic>
        <p:nvPicPr>
          <p:cNvPr id="252" name="Google Shape;252;p9"/>
          <p:cNvPicPr preferRelativeResize="0"/>
          <p:nvPr/>
        </p:nvPicPr>
        <p:blipFill rotWithShape="1">
          <a:blip r:embed="rId4">
            <a:alphaModFix/>
          </a:blip>
          <a:srcRect b="0" l="0" r="0" t="0"/>
          <a:stretch/>
        </p:blipFill>
        <p:spPr>
          <a:xfrm>
            <a:off x="5364683" y="-17473"/>
            <a:ext cx="3335092" cy="3416106"/>
          </a:xfrm>
          <a:prstGeom prst="rect">
            <a:avLst/>
          </a:prstGeom>
          <a:noFill/>
          <a:ln>
            <a:noFill/>
          </a:ln>
        </p:spPr>
      </p:pic>
      <p:pic>
        <p:nvPicPr>
          <p:cNvPr id="253" name="Google Shape;253;p9"/>
          <p:cNvPicPr preferRelativeResize="0"/>
          <p:nvPr/>
        </p:nvPicPr>
        <p:blipFill rotWithShape="1">
          <a:blip r:embed="rId5">
            <a:alphaModFix/>
          </a:blip>
          <a:srcRect b="0" l="0" r="0" t="0"/>
          <a:stretch/>
        </p:blipFill>
        <p:spPr>
          <a:xfrm>
            <a:off x="5416430" y="3483010"/>
            <a:ext cx="3321589" cy="3362096"/>
          </a:xfrm>
          <a:prstGeom prst="rect">
            <a:avLst/>
          </a:prstGeom>
          <a:noFill/>
          <a:ln>
            <a:noFill/>
          </a:ln>
        </p:spPr>
      </p:pic>
      <p:pic>
        <p:nvPicPr>
          <p:cNvPr id="254" name="Google Shape;254;p9"/>
          <p:cNvPicPr preferRelativeResize="0"/>
          <p:nvPr/>
        </p:nvPicPr>
        <p:blipFill rotWithShape="1">
          <a:blip r:embed="rId6">
            <a:alphaModFix/>
          </a:blip>
          <a:srcRect b="0" l="0" r="0" t="0"/>
          <a:stretch/>
        </p:blipFill>
        <p:spPr>
          <a:xfrm>
            <a:off x="8910918" y="0"/>
            <a:ext cx="3281082" cy="3281082"/>
          </a:xfrm>
          <a:prstGeom prst="rect">
            <a:avLst/>
          </a:prstGeom>
          <a:noFill/>
          <a:ln>
            <a:noFill/>
          </a:ln>
        </p:spPr>
      </p:pic>
      <p:sp>
        <p:nvSpPr>
          <p:cNvPr id="255" name="Google Shape;255;p9"/>
          <p:cNvSpPr/>
          <p:nvPr/>
        </p:nvSpPr>
        <p:spPr>
          <a:xfrm>
            <a:off x="2991293" y="3091921"/>
            <a:ext cx="279966" cy="201928"/>
          </a:xfrm>
          <a:prstGeom prst="triangle">
            <a:avLst>
              <a:gd fmla="val 50000"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9"/>
          <p:cNvSpPr/>
          <p:nvPr/>
        </p:nvSpPr>
        <p:spPr>
          <a:xfrm rot="10800000">
            <a:off x="3276427" y="3096838"/>
            <a:ext cx="279966" cy="201928"/>
          </a:xfrm>
          <a:prstGeom prst="triangle">
            <a:avLst>
              <a:gd fmla="val 50000" name="adj"/>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9"/>
          <p:cNvSpPr txBox="1"/>
          <p:nvPr/>
        </p:nvSpPr>
        <p:spPr>
          <a:xfrm>
            <a:off x="1548027" y="6033052"/>
            <a:ext cx="3736763"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Arial"/>
                <a:ea typeface="Arial"/>
                <a:cs typeface="Arial"/>
                <a:sym typeface="Arial"/>
              </a:rPr>
              <a:t>Subset for example purposes, all fields from previous slides completed 🡪</a:t>
            </a:r>
            <a:endParaRPr sz="16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2024-04-02T01:52:51Z</dcterms:created>
  <dc:creator>Melissa S. Bukovsky</dc:creator>
</cp:coreProperties>
</file>