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5" r:id="rId2"/>
    <p:sldId id="257" r:id="rId3"/>
    <p:sldId id="268" r:id="rId4"/>
    <p:sldId id="274" r:id="rId5"/>
    <p:sldId id="275" r:id="rId6"/>
    <p:sldId id="272" r:id="rId7"/>
    <p:sldId id="273" r:id="rId8"/>
    <p:sldId id="261" r:id="rId9"/>
    <p:sldId id="276" r:id="rId10"/>
    <p:sldId id="258" r:id="rId11"/>
    <p:sldId id="280" r:id="rId12"/>
    <p:sldId id="279" r:id="rId13"/>
    <p:sldId id="286" r:id="rId14"/>
    <p:sldId id="287" r:id="rId15"/>
    <p:sldId id="288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942093"/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9A0FB1-006F-D549-9988-73CC3C5C1A7A}" v="3" dt="2024-08-07T10:12:06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9"/>
    <p:restoredTop sz="96245"/>
  </p:normalViewPr>
  <p:slideViewPr>
    <p:cSldViewPr snapToGrid="0">
      <p:cViewPr varScale="1">
        <p:scale>
          <a:sx n="125" d="100"/>
          <a:sy n="125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aguru, Karthik" userId="e501cec4-f4e7-4b51-aaa0-fd8e55588330" providerId="ADAL" clId="{369A0FB1-006F-D549-9988-73CC3C5C1A7A}"/>
    <pc:docChg chg="custSel modSld">
      <pc:chgData name="Balaguru, Karthik" userId="e501cec4-f4e7-4b51-aaa0-fd8e55588330" providerId="ADAL" clId="{369A0FB1-006F-D549-9988-73CC3C5C1A7A}" dt="2024-08-07T10:13:05.161" v="120" actId="1076"/>
      <pc:docMkLst>
        <pc:docMk/>
      </pc:docMkLst>
      <pc:sldChg chg="addSp delSp modSp mod">
        <pc:chgData name="Balaguru, Karthik" userId="e501cec4-f4e7-4b51-aaa0-fd8e55588330" providerId="ADAL" clId="{369A0FB1-006F-D549-9988-73CC3C5C1A7A}" dt="2024-08-07T10:13:05.161" v="120" actId="1076"/>
        <pc:sldMkLst>
          <pc:docMk/>
          <pc:sldMk cId="2411630147" sldId="258"/>
        </pc:sldMkLst>
        <pc:spChg chg="mod">
          <ac:chgData name="Balaguru, Karthik" userId="e501cec4-f4e7-4b51-aaa0-fd8e55588330" providerId="ADAL" clId="{369A0FB1-006F-D549-9988-73CC3C5C1A7A}" dt="2024-08-07T01:22:14.181" v="111" actId="20577"/>
          <ac:spMkLst>
            <pc:docMk/>
            <pc:sldMk cId="2411630147" sldId="258"/>
            <ac:spMk id="9" creationId="{FB68F5FB-C5BE-1746-800B-402D56E6DB14}"/>
          </ac:spMkLst>
        </pc:spChg>
        <pc:picChg chg="add del mod">
          <ac:chgData name="Balaguru, Karthik" userId="e501cec4-f4e7-4b51-aaa0-fd8e55588330" providerId="ADAL" clId="{369A0FB1-006F-D549-9988-73CC3C5C1A7A}" dt="2024-08-07T10:11:41.037" v="112" actId="21"/>
          <ac:picMkLst>
            <pc:docMk/>
            <pc:sldMk cId="2411630147" sldId="258"/>
            <ac:picMk id="4" creationId="{352F0A99-2547-B2BD-D6A8-F0DC5087E7FC}"/>
          </ac:picMkLst>
        </pc:picChg>
        <pc:picChg chg="add mod">
          <ac:chgData name="Balaguru, Karthik" userId="e501cec4-f4e7-4b51-aaa0-fd8e55588330" providerId="ADAL" clId="{369A0FB1-006F-D549-9988-73CC3C5C1A7A}" dt="2024-08-07T10:13:05.161" v="120" actId="1076"/>
          <ac:picMkLst>
            <pc:docMk/>
            <pc:sldMk cId="2411630147" sldId="258"/>
            <ac:picMk id="10" creationId="{71A0BDA7-2D15-FD53-A554-1474AC0662D0}"/>
          </ac:picMkLst>
        </pc:picChg>
        <pc:picChg chg="del">
          <ac:chgData name="Balaguru, Karthik" userId="e501cec4-f4e7-4b51-aaa0-fd8e55588330" providerId="ADAL" clId="{369A0FB1-006F-D549-9988-73CC3C5C1A7A}" dt="2024-08-07T01:15:39.054" v="48" actId="21"/>
          <ac:picMkLst>
            <pc:docMk/>
            <pc:sldMk cId="2411630147" sldId="258"/>
            <ac:picMk id="16" creationId="{03FACD24-6144-3105-5A9E-6C3FF7B81E7D}"/>
          </ac:picMkLst>
        </pc:picChg>
      </pc:sldChg>
      <pc:sldChg chg="addSp modSp mod">
        <pc:chgData name="Balaguru, Karthik" userId="e501cec4-f4e7-4b51-aaa0-fd8e55588330" providerId="ADAL" clId="{369A0FB1-006F-D549-9988-73CC3C5C1A7A}" dt="2024-08-05T13:12:26.517" v="47" actId="20577"/>
        <pc:sldMkLst>
          <pc:docMk/>
          <pc:sldMk cId="792320951" sldId="265"/>
        </pc:sldMkLst>
        <pc:spChg chg="mod">
          <ac:chgData name="Balaguru, Karthik" userId="e501cec4-f4e7-4b51-aaa0-fd8e55588330" providerId="ADAL" clId="{369A0FB1-006F-D549-9988-73CC3C5C1A7A}" dt="2024-08-05T13:12:26.517" v="47" actId="20577"/>
          <ac:spMkLst>
            <pc:docMk/>
            <pc:sldMk cId="792320951" sldId="265"/>
            <ac:spMk id="7" creationId="{93075970-7879-5611-A664-DF707BEA630D}"/>
          </ac:spMkLst>
        </pc:spChg>
        <pc:picChg chg="add mod">
          <ac:chgData name="Balaguru, Karthik" userId="e501cec4-f4e7-4b51-aaa0-fd8e55588330" providerId="ADAL" clId="{369A0FB1-006F-D549-9988-73CC3C5C1A7A}" dt="2024-08-05T13:11:38.196" v="6" actId="1076"/>
          <ac:picMkLst>
            <pc:docMk/>
            <pc:sldMk cId="792320951" sldId="265"/>
            <ac:picMk id="5" creationId="{8DCDCEF1-428A-2883-DBC7-D084296650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1D71-2039-004D-9696-8D2B0FC94F0B}" type="datetimeFigureOut">
              <a:rPr lang="en-US" smtClean="0"/>
              <a:t>8/7/24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806F4-2BFC-7C4C-AD13-1A95165B8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2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E70B7-EC3B-2440-B80F-16BB893AC4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7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EA013-F8A3-3995-FA7B-440F970F1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BEDB83-A3AD-4FBF-AECC-51238B23E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24200-BE89-D16C-84C0-BB9DC240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09E1-9E73-524F-B299-658805B3E96B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47258-B437-A584-ABE0-20B2C015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DEB1F-9A25-B291-B524-4624FFE1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DC3A-3CAC-184F-8261-AF1075A4B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5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80D8-0088-D0D8-B7D7-AF26448B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359F4-B550-06A7-E7FD-28F64FD44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EF76B-085B-F64E-AF40-36D084C25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09E1-9E73-524F-B299-658805B3E96B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33211-07AE-374D-5F84-25559390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D4430-DBA0-81B4-5BC4-2589935D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DC3A-3CAC-184F-8261-AF1075A4B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6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919FD6-267B-436D-74F9-9C1A2B2E1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30709-8FEA-48D0-2E89-E75A0F90B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26B52-F0AF-C679-E2A3-7CA2B54F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09E1-9E73-524F-B299-658805B3E96B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282B4-E9B0-554B-F4CC-772FE7356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99C50-0DA8-3951-49CC-E82CE3135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DC3A-3CAC-184F-8261-AF1075A4B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43E3-6EB9-8448-AA1D-9FD45ADF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23E76-4472-6933-0198-93FFA2B0F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AD7A7-DED0-0B44-4A92-2B3745804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09E1-9E73-524F-B299-658805B3E96B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FC09B-D05B-D924-4E67-924C8E7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95EE1-8DC7-571F-B46C-25F29270B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DC3A-3CAC-184F-8261-AF1075A4B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2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8EF0-8859-6E74-EAA8-2C161763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39804-1DD6-8A4B-BE41-9CD6B640A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35469-5EA8-62A5-9AB8-6CAF8654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09E1-9E73-524F-B299-658805B3E96B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3BD61-A0CA-ACFC-205C-E7BC86D08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A5ED7-A7E1-3830-4658-584B88596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DC3A-3CAC-184F-8261-AF1075A4B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0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281F8-0284-46FC-5074-918AC3E4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0B72D-4F54-0612-E313-9ACE0EACC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4EA64-7828-E47D-9301-C58FFD4E8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1A99E-86BA-6815-85C3-70CCFBFC8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09E1-9E73-524F-B299-658805B3E96B}" type="datetimeFigureOut">
              <a:rPr lang="en-US" smtClean="0"/>
              <a:t>8/7/24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36E78-71A1-E131-AD90-C65E5339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D5AF3-F7FB-FF62-8A54-157556B0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DC3A-3CAC-184F-8261-AF1075A4B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3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9C055-F972-E0B9-568B-52C07571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7BF09-3F61-E4A2-E724-63CE9672F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3404D-1BCD-C99A-1A99-E42952759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AF95EC-E67A-2185-AEDF-2660F4DC8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57874C-F63A-4E0B-4318-148C4642D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81572E-E47B-1906-468E-870305339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09E1-9E73-524F-B299-658805B3E96B}" type="datetimeFigureOut">
              <a:rPr lang="en-US" smtClean="0"/>
              <a:t>8/7/24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687916-406E-B10D-D992-387047705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F1311F-3BF1-40B4-5691-C60894D6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DC3A-3CAC-184F-8261-AF1075A4B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3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E4F0-819C-0BC0-A948-D2D14F83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D2630-6EF3-BEBD-EA31-C1DE045F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09E1-9E73-524F-B299-658805B3E96B}" type="datetimeFigureOut">
              <a:rPr lang="en-US" smtClean="0"/>
              <a:t>8/7/24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03038-7B64-F037-40F5-047B4A75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24DEB-E140-3008-685B-5D8A0BED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DC3A-3CAC-184F-8261-AF1075A4B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6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3CCD7-B1D7-731A-5662-B4D944ADF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09E1-9E73-524F-B299-658805B3E96B}" type="datetimeFigureOut">
              <a:rPr lang="en-US" smtClean="0"/>
              <a:t>8/7/24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A26E4-F197-B75B-FBC8-18C1FE21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6F8BD-FCF6-3621-8CA7-6081958E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DC3A-3CAC-184F-8261-AF1075A4B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8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B0B9-290C-2252-4399-E678FA2A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4086E-D607-6C7B-6780-98E507D25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3BA68-B0CE-354C-CE19-3A82A5051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91F59-89F1-FAAC-3F9F-73D7E81EE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09E1-9E73-524F-B299-658805B3E96B}" type="datetimeFigureOut">
              <a:rPr lang="en-US" smtClean="0"/>
              <a:t>8/7/24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14FD9-5742-FE05-48A5-C017F942A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4C654-8226-B717-36CD-5E667E65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DC3A-3CAC-184F-8261-AF1075A4B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0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1763-0D54-B1E6-DCEA-BF9959EF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6A5A7D-253F-BBC7-84F5-9B0FD68E16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F748C-DF24-9A89-B3A0-4B476398C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9F5D6-0B3C-7174-1B23-EA2414E2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09E1-9E73-524F-B299-658805B3E96B}" type="datetimeFigureOut">
              <a:rPr lang="en-US" smtClean="0"/>
              <a:t>8/7/24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95B12-80DA-8617-ED9D-4A912B1A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40C9F-9E35-B305-BA63-CB9586B0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DC3A-3CAC-184F-8261-AF1075A4B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20832-3FBB-D9A0-BA12-9E92DB4A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305DF-E18E-0BFB-28AB-14C9B7A14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610DD-D5ED-69C5-FE70-252C840F6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D09E1-9E73-524F-B299-658805B3E96B}" type="datetimeFigureOut">
              <a:rPr lang="en-US" smtClean="0"/>
              <a:t>8/7/24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1CFC7-BAF2-9714-DE53-920067267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11940-4800-4E23-1E6E-75F9B6888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DC3A-3CAC-184F-8261-AF1075A4B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9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3B3C88-3CE6-9048-A5A0-040B36EFC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46" r="2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A6E8E92-0A99-8F54-D54C-8AF43A91F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4415" y="1703734"/>
            <a:ext cx="5497584" cy="208809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Increasing tropical cyclone outer size in the western North Atlantic</a:t>
            </a:r>
          </a:p>
        </p:txBody>
      </p:sp>
      <p:pic>
        <p:nvPicPr>
          <p:cNvPr id="3" name="Picture 2" descr="A logo with blue dots and purple text&#10;&#10;Description automatically generated">
            <a:extLst>
              <a:ext uri="{FF2B5EF4-FFF2-40B4-BE49-F238E27FC236}">
                <a16:creationId xmlns:a16="http://schemas.microsoft.com/office/drawing/2014/main" id="{683AD7DC-EC5F-E07A-6FA9-65240E18C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188" y="60608"/>
            <a:ext cx="1467108" cy="1126437"/>
          </a:xfrm>
          <a:prstGeom prst="rect">
            <a:avLst/>
          </a:prstGeom>
        </p:spPr>
      </p:pic>
      <p:pic>
        <p:nvPicPr>
          <p:cNvPr id="6" name="Picture 5" descr="A blue logo with a swirly design&#10;&#10;Description automatically generated">
            <a:extLst>
              <a:ext uri="{FF2B5EF4-FFF2-40B4-BE49-F238E27FC236}">
                <a16:creationId xmlns:a16="http://schemas.microsoft.com/office/drawing/2014/main" id="{82951EB1-07C1-BB7B-0D51-283D8E642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171" y="77405"/>
            <a:ext cx="1199062" cy="57516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24B7604-31BB-BDA2-EFB2-F75624A1F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503" y="40720"/>
            <a:ext cx="1322116" cy="70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075970-7879-5611-A664-DF707BEA630D}"/>
              </a:ext>
            </a:extLst>
          </p:cNvPr>
          <p:cNvSpPr txBox="1"/>
          <p:nvPr/>
        </p:nvSpPr>
        <p:spPr>
          <a:xfrm>
            <a:off x="7104589" y="4068661"/>
            <a:ext cx="50436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Karthik </a:t>
            </a:r>
            <a:r>
              <a:rPr lang="en-US" sz="2400" b="1" dirty="0" err="1">
                <a:solidFill>
                  <a:srgbClr val="00B0F0"/>
                </a:solidFill>
              </a:rPr>
              <a:t>Balaguru</a:t>
            </a:r>
            <a:r>
              <a:rPr lang="en-US" sz="2400" b="1" dirty="0">
                <a:solidFill>
                  <a:srgbClr val="00B0F0"/>
                </a:solidFill>
              </a:rPr>
              <a:t>,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Pacific Northwest National Laboratory</a:t>
            </a:r>
          </a:p>
          <a:p>
            <a:endParaRPr lang="en-US" sz="2400" b="1" dirty="0">
              <a:solidFill>
                <a:srgbClr val="942093"/>
              </a:solidFill>
            </a:endParaRPr>
          </a:p>
          <a:p>
            <a:r>
              <a:rPr lang="en-US" sz="2400" i="1" dirty="0">
                <a:solidFill>
                  <a:srgbClr val="00B0F0"/>
                </a:solidFill>
              </a:rPr>
              <a:t>EESM PI Meeting, Aug 7, 2024</a:t>
            </a:r>
          </a:p>
        </p:txBody>
      </p:sp>
      <p:pic>
        <p:nvPicPr>
          <p:cNvPr id="5" name="Picture 4" descr="A logo for a national laboratory&#10;&#10;Description automatically generated">
            <a:extLst>
              <a:ext uri="{FF2B5EF4-FFF2-40B4-BE49-F238E27FC236}">
                <a16:creationId xmlns:a16="http://schemas.microsoft.com/office/drawing/2014/main" id="{8DCDCEF1-428A-2883-DBC7-D084296650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21" y="60608"/>
            <a:ext cx="13462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2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5BB51E-D2EF-DD47-B1AE-58F0F3BC4CAB}"/>
              </a:ext>
            </a:extLst>
          </p:cNvPr>
          <p:cNvSpPr/>
          <p:nvPr/>
        </p:nvSpPr>
        <p:spPr>
          <a:xfrm>
            <a:off x="167946" y="735724"/>
            <a:ext cx="294509" cy="25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3553C0-17E5-8A42-9553-7AB1346B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836" y="72943"/>
            <a:ext cx="6465562" cy="91503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941100"/>
                </a:solidFill>
              </a:rPr>
              <a:t>     E3SM NARRM simulations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68F5FB-C5BE-1746-800B-402D56E6D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067" y="1072342"/>
            <a:ext cx="6275589" cy="5650675"/>
          </a:xfrm>
        </p:spPr>
        <p:txBody>
          <a:bodyPr>
            <a:normAutofit/>
          </a:bodyPr>
          <a:lstStyle/>
          <a:p>
            <a:r>
              <a:rPr lang="en-US" dirty="0"/>
              <a:t>Analyzed </a:t>
            </a:r>
            <a:r>
              <a:rPr lang="en-US" b="1" i="1" dirty="0"/>
              <a:t>North American Regionally Refined Model </a:t>
            </a:r>
            <a:r>
              <a:rPr lang="en-US" dirty="0"/>
              <a:t>(NARRM) simulations to support observations.</a:t>
            </a:r>
          </a:p>
          <a:p>
            <a:r>
              <a:rPr lang="en-US" dirty="0"/>
              <a:t>3-member ensemble of historical simulations (1850-2014) were used.</a:t>
            </a:r>
          </a:p>
          <a:p>
            <a:r>
              <a:rPr lang="en-US" dirty="0"/>
              <a:t>TCs were tracked in the model using </a:t>
            </a:r>
            <a:r>
              <a:rPr lang="en-US" dirty="0" err="1"/>
              <a:t>TempestExtremes</a:t>
            </a:r>
            <a:r>
              <a:rPr lang="en-US" dirty="0"/>
              <a:t>.</a:t>
            </a:r>
          </a:p>
          <a:p>
            <a:r>
              <a:rPr lang="en-US" dirty="0"/>
              <a:t>North Atlantic TC activity under-represented in NARRM.</a:t>
            </a:r>
          </a:p>
          <a:p>
            <a:r>
              <a:rPr lang="en-US" dirty="0"/>
              <a:t>But storms are produced in the Western Atlantic, reach a maximum intensity of Category 4.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52AEE9-1F91-BF13-D0F2-2849ACC21E85}"/>
              </a:ext>
            </a:extLst>
          </p:cNvPr>
          <p:cNvSpPr/>
          <p:nvPr/>
        </p:nvSpPr>
        <p:spPr>
          <a:xfrm>
            <a:off x="124343" y="4217505"/>
            <a:ext cx="290405" cy="159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87E95F-2C2D-0617-5A7B-B89494095783}"/>
              </a:ext>
            </a:extLst>
          </p:cNvPr>
          <p:cNvSpPr/>
          <p:nvPr/>
        </p:nvSpPr>
        <p:spPr>
          <a:xfrm>
            <a:off x="1013791" y="477078"/>
            <a:ext cx="323535" cy="20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E1874-7841-532A-EEA2-4BCE260342CD}"/>
              </a:ext>
            </a:extLst>
          </p:cNvPr>
          <p:cNvSpPr/>
          <p:nvPr/>
        </p:nvSpPr>
        <p:spPr>
          <a:xfrm>
            <a:off x="1270000" y="372533"/>
            <a:ext cx="287867" cy="225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7E8BCC-6C5B-55C1-2FC0-5879C3018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8" y="333393"/>
            <a:ext cx="4639246" cy="2130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9BE175-CC45-E1BF-2E67-0D51DF31FC47}"/>
              </a:ext>
            </a:extLst>
          </p:cNvPr>
          <p:cNvSpPr txBox="1"/>
          <p:nvPr/>
        </p:nvSpPr>
        <p:spPr>
          <a:xfrm>
            <a:off x="1694377" y="2496189"/>
            <a:ext cx="1944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source: E3SM.org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AAC212-F3AC-1C3C-D1AA-3020623DAB93}"/>
              </a:ext>
            </a:extLst>
          </p:cNvPr>
          <p:cNvSpPr txBox="1"/>
          <p:nvPr/>
        </p:nvSpPr>
        <p:spPr>
          <a:xfrm>
            <a:off x="167946" y="61554"/>
            <a:ext cx="2195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Atm and land: 25 -&gt; 100 km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CD91A5-6604-D2F6-ABBA-E64800813341}"/>
              </a:ext>
            </a:extLst>
          </p:cNvPr>
          <p:cNvSpPr txBox="1"/>
          <p:nvPr/>
        </p:nvSpPr>
        <p:spPr>
          <a:xfrm>
            <a:off x="3063550" y="18506"/>
            <a:ext cx="2279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Ocn</a:t>
            </a:r>
            <a:r>
              <a:rPr lang="en-US" sz="1400" dirty="0"/>
              <a:t> and sea-ice: 14 -&gt; 60 km</a:t>
            </a:r>
          </a:p>
        </p:txBody>
      </p:sp>
      <p:pic>
        <p:nvPicPr>
          <p:cNvPr id="10" name="Picture 9" descr="A map of a storm&#10;&#10;Description automatically generated with medium confidence">
            <a:extLst>
              <a:ext uri="{FF2B5EF4-FFF2-40B4-BE49-F238E27FC236}">
                <a16:creationId xmlns:a16="http://schemas.microsoft.com/office/drawing/2014/main" id="{71A0BDA7-2D15-FD53-A554-1474AC066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48" y="3211341"/>
            <a:ext cx="5166055" cy="313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3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map&#10;&#10;Description automatically generated">
            <a:extLst>
              <a:ext uri="{FF2B5EF4-FFF2-40B4-BE49-F238E27FC236}">
                <a16:creationId xmlns:a16="http://schemas.microsoft.com/office/drawing/2014/main" id="{B2DB3144-56B3-1115-0FCD-6936B5BC7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94" y="460773"/>
            <a:ext cx="4695990" cy="6317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7486A0-0EE9-11D9-1F87-D7BBE6433973}"/>
              </a:ext>
            </a:extLst>
          </p:cNvPr>
          <p:cNvSpPr txBox="1"/>
          <p:nvPr/>
        </p:nvSpPr>
        <p:spPr>
          <a:xfrm>
            <a:off x="142020" y="79555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E3SM – simulations (3-member ensemble): 1979-2014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64C74F-340D-00F0-A745-6A53AE3DFC12}"/>
              </a:ext>
            </a:extLst>
          </p:cNvPr>
          <p:cNvSpPr txBox="1"/>
          <p:nvPr/>
        </p:nvSpPr>
        <p:spPr>
          <a:xfrm>
            <a:off x="5005644" y="1060840"/>
            <a:ext cx="2222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Relative SST </a:t>
            </a:r>
          </a:p>
          <a:p>
            <a:r>
              <a:rPr lang="en-US" b="1" dirty="0"/>
              <a:t>trends</a:t>
            </a:r>
          </a:p>
          <a:p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A2204-9D58-3425-F728-7567FEADA2C0}"/>
              </a:ext>
            </a:extLst>
          </p:cNvPr>
          <p:cNvSpPr txBox="1"/>
          <p:nvPr/>
        </p:nvSpPr>
        <p:spPr>
          <a:xfrm>
            <a:off x="5127917" y="2967335"/>
            <a:ext cx="2222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RH600 </a:t>
            </a:r>
          </a:p>
          <a:p>
            <a:r>
              <a:rPr lang="en-US" b="1" dirty="0"/>
              <a:t>trends</a:t>
            </a:r>
          </a:p>
          <a:p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6B18A3-323B-7EF4-C26C-2B613B32842C}"/>
              </a:ext>
            </a:extLst>
          </p:cNvPr>
          <p:cNvSpPr txBox="1"/>
          <p:nvPr/>
        </p:nvSpPr>
        <p:spPr>
          <a:xfrm>
            <a:off x="5127917" y="5143455"/>
            <a:ext cx="2222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GMI </a:t>
            </a:r>
          </a:p>
          <a:p>
            <a:r>
              <a:rPr lang="en-US" b="1" dirty="0"/>
              <a:t>trends</a:t>
            </a:r>
          </a:p>
          <a:p>
            <a:endParaRPr lang="en-US" b="1" dirty="0"/>
          </a:p>
        </p:txBody>
      </p:sp>
      <p:pic>
        <p:nvPicPr>
          <p:cNvPr id="11" name="Picture 10" descr="A map of the north america&#10;&#10;Description automatically generated">
            <a:extLst>
              <a:ext uri="{FF2B5EF4-FFF2-40B4-BE49-F238E27FC236}">
                <a16:creationId xmlns:a16="http://schemas.microsoft.com/office/drawing/2014/main" id="{F7E7932A-148B-E466-A155-E5463A8E5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19" y="1064676"/>
            <a:ext cx="5458691" cy="25352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CBF3C4-0CD1-1F4F-3042-1B370CE0274B}"/>
              </a:ext>
            </a:extLst>
          </p:cNvPr>
          <p:cNvSpPr txBox="1"/>
          <p:nvPr/>
        </p:nvSpPr>
        <p:spPr>
          <a:xfrm>
            <a:off x="8472404" y="880010"/>
            <a:ext cx="222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R8 trends</a:t>
            </a:r>
          </a:p>
          <a:p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57D37F-E456-3C64-8762-1394BE858DF4}"/>
              </a:ext>
            </a:extLst>
          </p:cNvPr>
          <p:cNvSpPr txBox="1"/>
          <p:nvPr/>
        </p:nvSpPr>
        <p:spPr>
          <a:xfrm>
            <a:off x="6913425" y="4579213"/>
            <a:ext cx="50773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E3SM NARRM broadly captures the spatial pattern of trends in the environment and TC size.</a:t>
            </a:r>
          </a:p>
          <a:p>
            <a:endParaRPr lang="en-US" sz="24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5357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186A3F-A80C-83AC-0538-613E661D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88" y="2496464"/>
            <a:ext cx="11291774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941100"/>
                </a:solidFill>
              </a:rPr>
              <a:t>                      3: 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1035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53916A-2A36-4B7A-4AFC-F1739B27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635" y="98110"/>
            <a:ext cx="7239061" cy="6130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941100"/>
                </a:solidFill>
              </a:rPr>
              <a:t>           a: Physical mechanisms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2775F1-FAAE-1754-DBD0-CF42C4B69D2F}"/>
              </a:ext>
            </a:extLst>
          </p:cNvPr>
          <p:cNvCxnSpPr>
            <a:cxnSpLocks/>
          </p:cNvCxnSpPr>
          <p:nvPr/>
        </p:nvCxnSpPr>
        <p:spPr>
          <a:xfrm flipH="1">
            <a:off x="3228596" y="811804"/>
            <a:ext cx="1035108" cy="73177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F7FF27-CF78-E545-C554-5C472437452D}"/>
              </a:ext>
            </a:extLst>
          </p:cNvPr>
          <p:cNvSpPr txBox="1"/>
          <p:nvPr/>
        </p:nvSpPr>
        <p:spPr>
          <a:xfrm>
            <a:off x="294457" y="1583739"/>
            <a:ext cx="42103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Past research suggests that storm size may be influenced by the environment.</a:t>
            </a:r>
          </a:p>
          <a:p>
            <a:endParaRPr lang="en-US" sz="2400" b="1" dirty="0"/>
          </a:p>
          <a:p>
            <a:endParaRPr lang="en-US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5E2984-99FB-D7E5-8DD0-5992FA6F1E20}"/>
              </a:ext>
            </a:extLst>
          </p:cNvPr>
          <p:cNvCxnSpPr>
            <a:cxnSpLocks/>
          </p:cNvCxnSpPr>
          <p:nvPr/>
        </p:nvCxnSpPr>
        <p:spPr>
          <a:xfrm>
            <a:off x="2471024" y="2944006"/>
            <a:ext cx="0" cy="83103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40C4FF7-E3F9-A7E4-7900-D47FBF560B2D}"/>
              </a:ext>
            </a:extLst>
          </p:cNvPr>
          <p:cNvSpPr txBox="1"/>
          <p:nvPr/>
        </p:nvSpPr>
        <p:spPr>
          <a:xfrm>
            <a:off x="294456" y="3692236"/>
            <a:ext cx="42103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Most previous studies used idealized settings (</a:t>
            </a:r>
            <a:r>
              <a:rPr lang="en-US" sz="2400" b="1" dirty="0" err="1">
                <a:solidFill>
                  <a:srgbClr val="FF0000"/>
                </a:solidFill>
              </a:rPr>
              <a:t>eg.</a:t>
            </a:r>
            <a:r>
              <a:rPr lang="en-US" sz="2400" b="1" dirty="0">
                <a:solidFill>
                  <a:srgbClr val="FF0000"/>
                </a:solidFill>
              </a:rPr>
              <a:t> uniform SST warming)</a:t>
            </a:r>
          </a:p>
          <a:p>
            <a:endParaRPr lang="en-US" sz="2400" b="1" dirty="0"/>
          </a:p>
          <a:p>
            <a:endParaRPr lang="en-US" b="1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60D6AD-7B8E-7585-89D2-935C2D8FC58C}"/>
              </a:ext>
            </a:extLst>
          </p:cNvPr>
          <p:cNvCxnSpPr>
            <a:cxnSpLocks/>
          </p:cNvCxnSpPr>
          <p:nvPr/>
        </p:nvCxnSpPr>
        <p:spPr>
          <a:xfrm>
            <a:off x="2539534" y="4816149"/>
            <a:ext cx="1378125" cy="72274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D5F994F-B51D-EDF2-8440-904459ED4225}"/>
              </a:ext>
            </a:extLst>
          </p:cNvPr>
          <p:cNvSpPr txBox="1"/>
          <p:nvPr/>
        </p:nvSpPr>
        <p:spPr>
          <a:xfrm>
            <a:off x="925083" y="5667176"/>
            <a:ext cx="106363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F0"/>
                </a:solidFill>
              </a:rPr>
              <a:t>High-resolution modeling studies with more realistic settings are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F0"/>
                </a:solidFill>
              </a:rPr>
              <a:t>Efforts such as storm-tracking in </a:t>
            </a:r>
            <a:r>
              <a:rPr lang="en-US" sz="2400" b="1" dirty="0" err="1">
                <a:solidFill>
                  <a:srgbClr val="00B0F0"/>
                </a:solidFill>
              </a:rPr>
              <a:t>HighResMIP</a:t>
            </a:r>
            <a:r>
              <a:rPr lang="en-US" sz="2400" b="1" dirty="0">
                <a:solidFill>
                  <a:srgbClr val="00B0F0"/>
                </a:solidFill>
              </a:rPr>
              <a:t> (</a:t>
            </a:r>
            <a:r>
              <a:rPr lang="en-US" sz="2400" b="1" dirty="0" err="1">
                <a:solidFill>
                  <a:srgbClr val="00B0F0"/>
                </a:solidFill>
              </a:rPr>
              <a:t>eg.</a:t>
            </a:r>
            <a:r>
              <a:rPr lang="en-US" sz="2400" b="1" dirty="0">
                <a:solidFill>
                  <a:srgbClr val="00B0F0"/>
                </a:solidFill>
              </a:rPr>
              <a:t> Roberts et al. 2019) should be encouraged to include metrics of TC size  </a:t>
            </a:r>
          </a:p>
          <a:p>
            <a:endParaRPr lang="en-US" sz="2400" b="1" dirty="0"/>
          </a:p>
          <a:p>
            <a:endParaRPr lang="en-US" b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F4743A-85E5-7AB3-32D9-2423C808687C}"/>
              </a:ext>
            </a:extLst>
          </p:cNvPr>
          <p:cNvCxnSpPr>
            <a:cxnSpLocks/>
          </p:cNvCxnSpPr>
          <p:nvPr/>
        </p:nvCxnSpPr>
        <p:spPr>
          <a:xfrm>
            <a:off x="6714221" y="811804"/>
            <a:ext cx="1188208" cy="66465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A93939D-D8B0-3B71-B360-00F30EBE3DFB}"/>
              </a:ext>
            </a:extLst>
          </p:cNvPr>
          <p:cNvSpPr txBox="1"/>
          <p:nvPr/>
        </p:nvSpPr>
        <p:spPr>
          <a:xfrm>
            <a:off x="7409773" y="1583739"/>
            <a:ext cx="42103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There is also some evidence to indicate that storm size may be controlled by its initial state.</a:t>
            </a:r>
          </a:p>
          <a:p>
            <a:endParaRPr lang="en-US" sz="2400" b="1" dirty="0"/>
          </a:p>
          <a:p>
            <a:endParaRPr lang="en-US" b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84EE731-BCA5-5538-B8E9-AC162141D16D}"/>
              </a:ext>
            </a:extLst>
          </p:cNvPr>
          <p:cNvCxnSpPr>
            <a:cxnSpLocks/>
          </p:cNvCxnSpPr>
          <p:nvPr/>
        </p:nvCxnSpPr>
        <p:spPr>
          <a:xfrm>
            <a:off x="9284283" y="2693205"/>
            <a:ext cx="0" cy="83103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EA41B40-6CFA-E3E0-F01F-E9BE49656D84}"/>
              </a:ext>
            </a:extLst>
          </p:cNvPr>
          <p:cNvSpPr txBox="1"/>
          <p:nvPr/>
        </p:nvSpPr>
        <p:spPr>
          <a:xfrm>
            <a:off x="7547277" y="3429000"/>
            <a:ext cx="42103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 remains unclear what determines the initial vortex size</a:t>
            </a:r>
          </a:p>
          <a:p>
            <a:endParaRPr lang="en-US" sz="2400" b="1" dirty="0"/>
          </a:p>
          <a:p>
            <a:endParaRPr lang="en-US" b="1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020FA8-1A1F-103D-656B-860583583ABB}"/>
              </a:ext>
            </a:extLst>
          </p:cNvPr>
          <p:cNvCxnSpPr>
            <a:cxnSpLocks/>
          </p:cNvCxnSpPr>
          <p:nvPr/>
        </p:nvCxnSpPr>
        <p:spPr>
          <a:xfrm flipH="1">
            <a:off x="7139031" y="4615566"/>
            <a:ext cx="1207083" cy="92333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colorful storm in space&#10;&#10;Description automatically generated with medium confidence">
            <a:extLst>
              <a:ext uri="{FF2B5EF4-FFF2-40B4-BE49-F238E27FC236}">
                <a16:creationId xmlns:a16="http://schemas.microsoft.com/office/drawing/2014/main" id="{369943AB-E815-D815-9981-3BC138396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922" y="1990722"/>
            <a:ext cx="2705404" cy="25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3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0C099F-2970-8D4E-9AC4-300D33702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847" y="74112"/>
            <a:ext cx="7239061" cy="6130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941100"/>
                </a:solidFill>
              </a:rPr>
              <a:t>           b: Impact assessment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5AD8B-DEF3-FCD1-E9BF-708025577E6F}"/>
              </a:ext>
            </a:extLst>
          </p:cNvPr>
          <p:cNvSpPr txBox="1"/>
          <p:nvPr/>
        </p:nvSpPr>
        <p:spPr>
          <a:xfrm>
            <a:off x="3432821" y="1872746"/>
            <a:ext cx="1463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Storm surge</a:t>
            </a:r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0C05948-017E-EE27-9898-C63564ACD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278" y="1853471"/>
            <a:ext cx="2125051" cy="4793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02421E-513B-6661-2389-3241A13B7A09}"/>
              </a:ext>
            </a:extLst>
          </p:cNvPr>
          <p:cNvSpPr txBox="1"/>
          <p:nvPr/>
        </p:nvSpPr>
        <p:spPr>
          <a:xfrm>
            <a:off x="4896553" y="2084569"/>
            <a:ext cx="40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8D9A92-16F6-1707-5FAF-28B501969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797" y="1949587"/>
            <a:ext cx="373162" cy="2853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7BBF97-98AA-5AFD-88B7-A06BAC33FE0E}"/>
              </a:ext>
            </a:extLst>
          </p:cNvPr>
          <p:cNvSpPr txBox="1"/>
          <p:nvPr/>
        </p:nvSpPr>
        <p:spPr>
          <a:xfrm>
            <a:off x="7728140" y="1909313"/>
            <a:ext cx="1488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Islam et al. (2021)</a:t>
            </a: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47F740B0-D743-97C6-C6F9-8938F861F1B8}"/>
              </a:ext>
            </a:extLst>
          </p:cNvPr>
          <p:cNvSpPr txBox="1">
            <a:spLocks/>
          </p:cNvSpPr>
          <p:nvPr/>
        </p:nvSpPr>
        <p:spPr>
          <a:xfrm>
            <a:off x="807783" y="1080285"/>
            <a:ext cx="10895215" cy="502314"/>
          </a:xfrm>
          <a:prstGeom prst="rect">
            <a:avLst/>
          </a:prstGeom>
          <a:solidFill>
            <a:schemeClr val="bg1">
              <a:alpha val="6146"/>
            </a:schemeClr>
          </a:solidFill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           Storm surge - The single largest cause of death from TCs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88A701-4905-5FF5-15A3-36AB1E2C465C}"/>
              </a:ext>
            </a:extLst>
          </p:cNvPr>
          <p:cNvCxnSpPr>
            <a:cxnSpLocks/>
          </p:cNvCxnSpPr>
          <p:nvPr/>
        </p:nvCxnSpPr>
        <p:spPr>
          <a:xfrm flipH="1">
            <a:off x="5098378" y="2269235"/>
            <a:ext cx="351521" cy="51506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6CF3CD9-6DDF-F6A8-3B3B-59F179040A6A}"/>
              </a:ext>
            </a:extLst>
          </p:cNvPr>
          <p:cNvSpPr txBox="1"/>
          <p:nvPr/>
        </p:nvSpPr>
        <p:spPr>
          <a:xfrm>
            <a:off x="4432228" y="2815074"/>
            <a:ext cx="101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40FF"/>
                </a:solidFill>
              </a:rPr>
              <a:t>Intensity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D41718-CBF2-78A5-2CD1-231F3580DB0C}"/>
              </a:ext>
            </a:extLst>
          </p:cNvPr>
          <p:cNvCxnSpPr>
            <a:cxnSpLocks/>
          </p:cNvCxnSpPr>
          <p:nvPr/>
        </p:nvCxnSpPr>
        <p:spPr>
          <a:xfrm flipH="1">
            <a:off x="5951096" y="2269235"/>
            <a:ext cx="236539" cy="47931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E5DA238-E2F5-E2B8-74C0-03533C6DD35F}"/>
              </a:ext>
            </a:extLst>
          </p:cNvPr>
          <p:cNvSpPr txBox="1"/>
          <p:nvPr/>
        </p:nvSpPr>
        <p:spPr>
          <a:xfrm>
            <a:off x="5724336" y="2781211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40FF"/>
                </a:solidFill>
              </a:rPr>
              <a:t>Size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9C74E7-1C90-CB16-8C14-03F1C41311F5}"/>
              </a:ext>
            </a:extLst>
          </p:cNvPr>
          <p:cNvCxnSpPr>
            <a:cxnSpLocks/>
          </p:cNvCxnSpPr>
          <p:nvPr/>
        </p:nvCxnSpPr>
        <p:spPr>
          <a:xfrm>
            <a:off x="6689357" y="2233483"/>
            <a:ext cx="338167" cy="51506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81AFBC8-4027-083D-AD49-EE3019E8E1B7}"/>
              </a:ext>
            </a:extLst>
          </p:cNvPr>
          <p:cNvSpPr txBox="1"/>
          <p:nvPr/>
        </p:nvSpPr>
        <p:spPr>
          <a:xfrm>
            <a:off x="6485299" y="2772455"/>
            <a:ext cx="1242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40FF"/>
                </a:solidFill>
              </a:rPr>
              <a:t>Translation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598B3FD-19F7-C1CB-4200-1F8767CAA2F7}"/>
              </a:ext>
            </a:extLst>
          </p:cNvPr>
          <p:cNvCxnSpPr>
            <a:cxnSpLocks/>
          </p:cNvCxnSpPr>
          <p:nvPr/>
        </p:nvCxnSpPr>
        <p:spPr>
          <a:xfrm>
            <a:off x="7360161" y="2246713"/>
            <a:ext cx="633133" cy="50183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56DC1DD-82E6-99B2-B042-6B9A5506A987}"/>
              </a:ext>
            </a:extLst>
          </p:cNvPr>
          <p:cNvSpPr txBox="1"/>
          <p:nvPr/>
        </p:nvSpPr>
        <p:spPr>
          <a:xfrm>
            <a:off x="7761298" y="2748545"/>
            <a:ext cx="13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40FF"/>
                </a:solidFill>
              </a:rPr>
              <a:t>Bathymetry</a:t>
            </a:r>
          </a:p>
        </p:txBody>
      </p:sp>
      <p:pic>
        <p:nvPicPr>
          <p:cNvPr id="29" name="Picture 28" descr="A graph of a graph of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D911322D-A47E-FFE5-23CF-D6D250CB5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60" y="2748545"/>
            <a:ext cx="3940112" cy="319683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4B7B2CD-6FEC-0B79-2704-68ED163B056A}"/>
              </a:ext>
            </a:extLst>
          </p:cNvPr>
          <p:cNvSpPr txBox="1"/>
          <p:nvPr/>
        </p:nvSpPr>
        <p:spPr>
          <a:xfrm>
            <a:off x="1439211" y="6113287"/>
            <a:ext cx="1777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Lin and Chavas (2012)</a:t>
            </a:r>
          </a:p>
        </p:txBody>
      </p:sp>
      <p:pic>
        <p:nvPicPr>
          <p:cNvPr id="32" name="Picture 3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0C4ADE54-E2F9-37CB-D805-EC60F141E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09" y="2748545"/>
            <a:ext cx="362090" cy="36933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378D208-FADB-E4F2-7064-82A773BF98DD}"/>
              </a:ext>
            </a:extLst>
          </p:cNvPr>
          <p:cNvSpPr txBox="1"/>
          <p:nvPr/>
        </p:nvSpPr>
        <p:spPr>
          <a:xfrm>
            <a:off x="4985481" y="3514749"/>
            <a:ext cx="72792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 most parametric wind models, the radial profile is a function of central pressure deficit, maximum wind speed, radius of maximum wind and latitude.</a:t>
            </a:r>
          </a:p>
          <a:p>
            <a:endParaRPr lang="en-US" sz="2400" b="1" dirty="0"/>
          </a:p>
          <a:p>
            <a:endParaRPr lang="en-US" b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B1FEA84-6AEE-1C89-3D45-C703EA59B2B8}"/>
              </a:ext>
            </a:extLst>
          </p:cNvPr>
          <p:cNvCxnSpPr>
            <a:cxnSpLocks/>
          </p:cNvCxnSpPr>
          <p:nvPr/>
        </p:nvCxnSpPr>
        <p:spPr>
          <a:xfrm flipH="1">
            <a:off x="4099572" y="4147866"/>
            <a:ext cx="552938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 Brace 35">
            <a:extLst>
              <a:ext uri="{FF2B5EF4-FFF2-40B4-BE49-F238E27FC236}">
                <a16:creationId xmlns:a16="http://schemas.microsoft.com/office/drawing/2014/main" id="{42A0B905-E4F7-B562-54E9-0ECC57B9A644}"/>
              </a:ext>
            </a:extLst>
          </p:cNvPr>
          <p:cNvSpPr/>
          <p:nvPr/>
        </p:nvSpPr>
        <p:spPr>
          <a:xfrm>
            <a:off x="4744657" y="3450653"/>
            <a:ext cx="334594" cy="1386281"/>
          </a:xfrm>
          <a:prstGeom prst="lef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8EBA4C-626F-6019-9EF1-72C40DAD683E}"/>
              </a:ext>
            </a:extLst>
          </p:cNvPr>
          <p:cNvSpPr txBox="1"/>
          <p:nvPr/>
        </p:nvSpPr>
        <p:spPr>
          <a:xfrm>
            <a:off x="4708288" y="5374623"/>
            <a:ext cx="71879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Develop new models (</a:t>
            </a:r>
            <a:r>
              <a:rPr lang="en-US" sz="2400" b="1" dirty="0" err="1">
                <a:solidFill>
                  <a:srgbClr val="00B0F0"/>
                </a:solidFill>
              </a:rPr>
              <a:t>eg.</a:t>
            </a:r>
            <a:r>
              <a:rPr lang="en-US" sz="2400" b="1" dirty="0">
                <a:solidFill>
                  <a:srgbClr val="00B0F0"/>
                </a:solidFill>
              </a:rPr>
              <a:t> using ML/AI) for storm structure that can take the ambient environment into consideration.</a:t>
            </a:r>
          </a:p>
          <a:p>
            <a:endParaRPr lang="en-US" sz="2400" b="1" dirty="0"/>
          </a:p>
          <a:p>
            <a:endParaRPr lang="en-US" b="1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F94BADF-678D-585D-066A-6236AE69FB31}"/>
              </a:ext>
            </a:extLst>
          </p:cNvPr>
          <p:cNvCxnSpPr>
            <a:cxnSpLocks/>
          </p:cNvCxnSpPr>
          <p:nvPr/>
        </p:nvCxnSpPr>
        <p:spPr>
          <a:xfrm>
            <a:off x="7728140" y="4716768"/>
            <a:ext cx="0" cy="65785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966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0DA318-E7DC-3378-97DB-E7C8C6D79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635" y="98110"/>
            <a:ext cx="7239061" cy="6130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941100"/>
                </a:solidFill>
              </a:rPr>
              <a:t>             c: Datasets of storm size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64E888DE-D89C-1EB9-D718-B5C64159B5B1}"/>
              </a:ext>
            </a:extLst>
          </p:cNvPr>
          <p:cNvSpPr txBox="1">
            <a:spLocks/>
          </p:cNvSpPr>
          <p:nvPr/>
        </p:nvSpPr>
        <p:spPr>
          <a:xfrm>
            <a:off x="494950" y="912505"/>
            <a:ext cx="10895215" cy="502314"/>
          </a:xfrm>
          <a:prstGeom prst="rect">
            <a:avLst/>
          </a:prstGeom>
          <a:solidFill>
            <a:schemeClr val="bg1">
              <a:alpha val="6146"/>
            </a:schemeClr>
          </a:solidFill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      NHC’s best track data includes TC size metrics since 2004 : ~20 years of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02115-DB03-133E-7374-A2A46EF41986}"/>
              </a:ext>
            </a:extLst>
          </p:cNvPr>
          <p:cNvSpPr txBox="1"/>
          <p:nvPr/>
        </p:nvSpPr>
        <p:spPr>
          <a:xfrm>
            <a:off x="0" y="3257401"/>
            <a:ext cx="120913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Here we attempted to address this using: </a:t>
            </a:r>
            <a:r>
              <a:rPr lang="en-US" sz="2400" b="1" dirty="0">
                <a:solidFill>
                  <a:srgbClr val="92D050"/>
                </a:solidFill>
              </a:rPr>
              <a:t>HURDAT2</a:t>
            </a:r>
            <a:r>
              <a:rPr lang="en-US" sz="2400" b="1" dirty="0">
                <a:solidFill>
                  <a:srgbClr val="FF40FF"/>
                </a:solidFill>
              </a:rPr>
              <a:t> +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ERA5</a:t>
            </a:r>
            <a:r>
              <a:rPr lang="en-US" sz="2400" b="1" dirty="0">
                <a:solidFill>
                  <a:srgbClr val="FF40FF"/>
                </a:solidFill>
              </a:rPr>
              <a:t> +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TempestExtremes</a:t>
            </a:r>
            <a:r>
              <a:rPr lang="en-US" sz="2400" b="1" dirty="0">
                <a:solidFill>
                  <a:srgbClr val="FF40FF"/>
                </a:solidFill>
              </a:rPr>
              <a:t> + </a:t>
            </a:r>
            <a:r>
              <a:rPr lang="en-US" sz="2400" b="1" dirty="0" err="1">
                <a:solidFill>
                  <a:schemeClr val="accent2"/>
                </a:solidFill>
              </a:rPr>
              <a:t>SyCloPS</a:t>
            </a:r>
            <a:r>
              <a:rPr lang="en-US" sz="2400" b="1" dirty="0">
                <a:solidFill>
                  <a:srgbClr val="FF40FF"/>
                </a:solidFill>
              </a:rPr>
              <a:t> </a:t>
            </a:r>
          </a:p>
          <a:p>
            <a:endParaRPr lang="en-US" sz="2400" b="1" dirty="0"/>
          </a:p>
          <a:p>
            <a:endParaRPr lang="en-US" b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D01B5B-9961-E113-C40D-595554966418}"/>
              </a:ext>
            </a:extLst>
          </p:cNvPr>
          <p:cNvCxnSpPr>
            <a:cxnSpLocks/>
          </p:cNvCxnSpPr>
          <p:nvPr/>
        </p:nvCxnSpPr>
        <p:spPr>
          <a:xfrm>
            <a:off x="5860177" y="1316542"/>
            <a:ext cx="0" cy="60453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A288C8F6-42F1-EB81-73B7-F7C59D4CB47A}"/>
              </a:ext>
            </a:extLst>
          </p:cNvPr>
          <p:cNvSpPr txBox="1">
            <a:spLocks/>
          </p:cNvSpPr>
          <p:nvPr/>
        </p:nvSpPr>
        <p:spPr>
          <a:xfrm>
            <a:off x="648392" y="2004472"/>
            <a:ext cx="10895215" cy="502314"/>
          </a:xfrm>
          <a:prstGeom prst="rect">
            <a:avLst/>
          </a:prstGeom>
          <a:solidFill>
            <a:schemeClr val="bg1">
              <a:alpha val="6146"/>
            </a:schemeClr>
          </a:solidFill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                                         Not sufficient for robust analysis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61D2A6-8D56-924C-8D15-A96DBC541E6D}"/>
              </a:ext>
            </a:extLst>
          </p:cNvPr>
          <p:cNvCxnSpPr>
            <a:cxnSpLocks/>
          </p:cNvCxnSpPr>
          <p:nvPr/>
        </p:nvCxnSpPr>
        <p:spPr>
          <a:xfrm>
            <a:off x="5860177" y="2442065"/>
            <a:ext cx="0" cy="60453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76BDF8-4D2F-070C-CCA4-8BFC65E1F12C}"/>
              </a:ext>
            </a:extLst>
          </p:cNvPr>
          <p:cNvCxnSpPr>
            <a:cxnSpLocks/>
          </p:cNvCxnSpPr>
          <p:nvPr/>
        </p:nvCxnSpPr>
        <p:spPr>
          <a:xfrm>
            <a:off x="5874626" y="3811399"/>
            <a:ext cx="0" cy="60453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8F7B4484-99B6-8A14-CA78-1B66FAE22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8" y="4113667"/>
            <a:ext cx="3928631" cy="225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D0A73F-85C7-68A8-C602-B8D9437CF0D5}"/>
              </a:ext>
            </a:extLst>
          </p:cNvPr>
          <p:cNvSpPr txBox="1"/>
          <p:nvPr/>
        </p:nvSpPr>
        <p:spPr>
          <a:xfrm>
            <a:off x="1547149" y="6482891"/>
            <a:ext cx="1035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NASA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EB5B38-0E4A-ACD3-E28B-9089180E959F}"/>
              </a:ext>
            </a:extLst>
          </p:cNvPr>
          <p:cNvSpPr txBox="1"/>
          <p:nvPr/>
        </p:nvSpPr>
        <p:spPr>
          <a:xfrm>
            <a:off x="4355685" y="4636232"/>
            <a:ext cx="71879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Develop new datasets of storm size, leveraging advanced AI and additional data, such as longer-term homogenous records of satellite observations.</a:t>
            </a:r>
          </a:p>
          <a:p>
            <a:endParaRPr lang="en-US" sz="24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9785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186A3F-A80C-83AC-0538-613E661D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88" y="2496464"/>
            <a:ext cx="11291774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941100"/>
                </a:solidFill>
              </a:rPr>
              <a:t>                              Thank you</a:t>
            </a:r>
          </a:p>
        </p:txBody>
      </p:sp>
    </p:spTree>
    <p:extLst>
      <p:ext uri="{BB962C8B-B14F-4D97-AF65-F5344CB8AC3E}">
        <p14:creationId xmlns:p14="http://schemas.microsoft.com/office/powerpoint/2010/main" val="253364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8CF9A-D216-A858-FC47-89EEF080D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61695"/>
            <a:ext cx="6608957" cy="8763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Why examine TC size?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ED948-041B-72E6-0272-B1F200DCD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6" y="1543049"/>
            <a:ext cx="5062539" cy="4562475"/>
          </a:xfrm>
        </p:spPr>
        <p:txBody>
          <a:bodyPr/>
          <a:lstStyle/>
          <a:p>
            <a:r>
              <a:rPr lang="en-US" dirty="0"/>
              <a:t>Changes in various aspects of TCs have been considered in the past (</a:t>
            </a:r>
            <a:r>
              <a:rPr lang="en-US" dirty="0" err="1"/>
              <a:t>eg.</a:t>
            </a:r>
            <a:r>
              <a:rPr lang="en-US" dirty="0"/>
              <a:t> intensity, frequency, intensification rate, precipitation, forward moving speed, etc.)</a:t>
            </a:r>
          </a:p>
          <a:p>
            <a:r>
              <a:rPr lang="en-US" dirty="0"/>
              <a:t>However, potential changes in TC size haven’t been explored.</a:t>
            </a:r>
          </a:p>
          <a:p>
            <a:r>
              <a:rPr lang="en-US" dirty="0"/>
              <a:t>Likely due to the relatively short record of observed TC size.</a:t>
            </a:r>
          </a:p>
        </p:txBody>
      </p:sp>
      <p:pic>
        <p:nvPicPr>
          <p:cNvPr id="5" name="Picture 4" descr="A colorful storm in space&#10;&#10;Description automatically generated with medium confidence">
            <a:extLst>
              <a:ext uri="{FF2B5EF4-FFF2-40B4-BE49-F238E27FC236}">
                <a16:creationId xmlns:a16="http://schemas.microsoft.com/office/drawing/2014/main" id="{B04AE0CB-F980-F52C-745D-942EC2FC0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5" y="2145506"/>
            <a:ext cx="2705404" cy="2566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05862F-A7A5-A303-45BC-5D0E5BF3370E}"/>
              </a:ext>
            </a:extLst>
          </p:cNvPr>
          <p:cNvSpPr txBox="1"/>
          <p:nvPr/>
        </p:nvSpPr>
        <p:spPr>
          <a:xfrm>
            <a:off x="5895975" y="4712494"/>
            <a:ext cx="1067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NOAA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FA63BC-F385-AAB7-4A23-BBC1ED281474}"/>
              </a:ext>
            </a:extLst>
          </p:cNvPr>
          <p:cNvCxnSpPr>
            <a:cxnSpLocks/>
          </p:cNvCxnSpPr>
          <p:nvPr/>
        </p:nvCxnSpPr>
        <p:spPr>
          <a:xfrm flipV="1">
            <a:off x="7896529" y="1006867"/>
            <a:ext cx="1197649" cy="2344803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72DF981-3788-FB98-3A67-6086719E7730}"/>
              </a:ext>
            </a:extLst>
          </p:cNvPr>
          <p:cNvSpPr txBox="1"/>
          <p:nvPr/>
        </p:nvSpPr>
        <p:spPr>
          <a:xfrm>
            <a:off x="8988099" y="622431"/>
            <a:ext cx="247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>
                <a:solidFill>
                  <a:srgbClr val="FF40FF"/>
                </a:solidFill>
              </a:rPr>
              <a:t>Area and duration of</a:t>
            </a:r>
          </a:p>
          <a:p>
            <a:r>
              <a:rPr lang="en-US" dirty="0">
                <a:solidFill>
                  <a:srgbClr val="FF40FF"/>
                </a:solidFill>
              </a:rPr>
              <a:t>       storm-force winds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2CD0BF-D712-4D79-BF83-33C1FBCD9E74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896529" y="3429000"/>
            <a:ext cx="1104596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AA83B02-17C5-D344-33D4-5D29BF10BE1A}"/>
              </a:ext>
            </a:extLst>
          </p:cNvPr>
          <p:cNvSpPr txBox="1"/>
          <p:nvPr/>
        </p:nvSpPr>
        <p:spPr>
          <a:xfrm>
            <a:off x="9094178" y="2202089"/>
            <a:ext cx="172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2) Precipitation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7426D5-5418-4C7A-61B8-9A5B897D940A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7909555" y="3518416"/>
            <a:ext cx="1479898" cy="145463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A84365-184C-E058-4E56-CEFF033B7B7E}"/>
              </a:ext>
            </a:extLst>
          </p:cNvPr>
          <p:cNvSpPr txBox="1"/>
          <p:nvPr/>
        </p:nvSpPr>
        <p:spPr>
          <a:xfrm>
            <a:off x="9389453" y="4788380"/>
            <a:ext cx="227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3) Storm surge</a:t>
            </a:r>
          </a:p>
        </p:txBody>
      </p:sp>
      <p:pic>
        <p:nvPicPr>
          <p:cNvPr id="25" name="Picture 24" descr="A rainbow colored lin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E591800-3160-0E98-CA0B-00123ABDA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5" y="2543329"/>
            <a:ext cx="3190875" cy="1666121"/>
          </a:xfrm>
          <a:prstGeom prst="rect">
            <a:avLst/>
          </a:prstGeom>
        </p:spPr>
      </p:pic>
      <p:pic>
        <p:nvPicPr>
          <p:cNvPr id="28" name="Picture 27" descr="A diagram of a storm&#10;&#10;Description automatically generated">
            <a:extLst>
              <a:ext uri="{FF2B5EF4-FFF2-40B4-BE49-F238E27FC236}">
                <a16:creationId xmlns:a16="http://schemas.microsoft.com/office/drawing/2014/main" id="{310D6550-FAC5-7EBA-B101-0D7CFC576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822" y="5124657"/>
            <a:ext cx="3694592" cy="17314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F4D7F5-FC07-CD31-3EA1-5567E3AC7BE3}"/>
              </a:ext>
            </a:extLst>
          </p:cNvPr>
          <p:cNvSpPr txBox="1"/>
          <p:nvPr/>
        </p:nvSpPr>
        <p:spPr>
          <a:xfrm>
            <a:off x="9305818" y="4209450"/>
            <a:ext cx="60977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(Xu et al, 2024)</a:t>
            </a:r>
          </a:p>
        </p:txBody>
      </p:sp>
    </p:spTree>
    <p:extLst>
      <p:ext uri="{BB962C8B-B14F-4D97-AF65-F5344CB8AC3E}">
        <p14:creationId xmlns:p14="http://schemas.microsoft.com/office/powerpoint/2010/main" val="248114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atellite view of a hurricane&#10;&#10;Description automatically generated">
            <a:extLst>
              <a:ext uri="{FF2B5EF4-FFF2-40B4-BE49-F238E27FC236}">
                <a16:creationId xmlns:a16="http://schemas.microsoft.com/office/drawing/2014/main" id="{DF72D37C-E744-EFB5-3B81-5C4572C1E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205" y="225435"/>
            <a:ext cx="4454523" cy="3357350"/>
          </a:xfrm>
          <a:prstGeom prst="rect">
            <a:avLst/>
          </a:prstGeom>
        </p:spPr>
      </p:pic>
      <p:pic>
        <p:nvPicPr>
          <p:cNvPr id="7" name="Picture 6" descr="A flooded neighborhood with houses and a beach&#10;&#10;Description automatically generated with medium confidence">
            <a:extLst>
              <a:ext uri="{FF2B5EF4-FFF2-40B4-BE49-F238E27FC236}">
                <a16:creationId xmlns:a16="http://schemas.microsoft.com/office/drawing/2014/main" id="{ED16D6E9-EA12-B16C-0C4E-AACBEDC19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980" y="4143201"/>
            <a:ext cx="3276600" cy="2362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CAE0A7-48C3-9D5B-A356-8BD663B10D23}"/>
              </a:ext>
            </a:extLst>
          </p:cNvPr>
          <p:cNvSpPr txBox="1"/>
          <p:nvPr/>
        </p:nvSpPr>
        <p:spPr>
          <a:xfrm>
            <a:off x="8443868" y="3522756"/>
            <a:ext cx="207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source: NASA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FE352F-894B-88E5-FB4D-9F3307A12169}"/>
              </a:ext>
            </a:extLst>
          </p:cNvPr>
          <p:cNvSpPr txBox="1"/>
          <p:nvPr/>
        </p:nvSpPr>
        <p:spPr>
          <a:xfrm>
            <a:off x="8178666" y="6505401"/>
            <a:ext cx="260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source: US Airforce</a:t>
            </a:r>
          </a:p>
        </p:txBody>
      </p:sp>
      <p:pic>
        <p:nvPicPr>
          <p:cNvPr id="11" name="Picture 10" descr="A table with numbers and text&#10;&#10;Description automatically generated">
            <a:extLst>
              <a:ext uri="{FF2B5EF4-FFF2-40B4-BE49-F238E27FC236}">
                <a16:creationId xmlns:a16="http://schemas.microsoft.com/office/drawing/2014/main" id="{E72CAE15-3850-2E08-5753-7523CFF9A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97" y="4172472"/>
            <a:ext cx="6020484" cy="23036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5DDEFA-A549-AA5E-50A8-A734B12D377C}"/>
              </a:ext>
            </a:extLst>
          </p:cNvPr>
          <p:cNvSpPr txBox="1"/>
          <p:nvPr/>
        </p:nvSpPr>
        <p:spPr>
          <a:xfrm>
            <a:off x="2338627" y="6476130"/>
            <a:ext cx="1478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WMO</a:t>
            </a:r>
          </a:p>
        </p:txBody>
      </p:sp>
      <p:pic>
        <p:nvPicPr>
          <p:cNvPr id="14" name="Picture 13" descr="A map of the ocean with a route&#10;&#10;Description automatically generated with medium confidence">
            <a:extLst>
              <a:ext uri="{FF2B5EF4-FFF2-40B4-BE49-F238E27FC236}">
                <a16:creationId xmlns:a16="http://schemas.microsoft.com/office/drawing/2014/main" id="{F950B61E-BF1E-B2F2-6A3D-C09D5E1B2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33" y="1110985"/>
            <a:ext cx="4669854" cy="276599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48459CE-5594-219B-A2D6-99823523A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7" y="86937"/>
            <a:ext cx="6608957" cy="8763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 Sandy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 – A prime example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715E79-B0F1-1426-3B1C-76C31487FE9A}"/>
              </a:ext>
            </a:extLst>
          </p:cNvPr>
          <p:cNvSpPr/>
          <p:nvPr/>
        </p:nvSpPr>
        <p:spPr>
          <a:xfrm>
            <a:off x="393614" y="5068957"/>
            <a:ext cx="5937612" cy="387626"/>
          </a:xfrm>
          <a:prstGeom prst="rect">
            <a:avLst/>
          </a:prstGeom>
          <a:solidFill>
            <a:srgbClr val="FF0000">
              <a:alpha val="2918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5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11BD-C4BD-674D-70FA-D5DB0D399628}"/>
              </a:ext>
            </a:extLst>
          </p:cNvPr>
          <p:cNvSpPr txBox="1">
            <a:spLocks/>
          </p:cNvSpPr>
          <p:nvPr/>
        </p:nvSpPr>
        <p:spPr>
          <a:xfrm>
            <a:off x="1321899" y="552079"/>
            <a:ext cx="8822266" cy="1031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941100"/>
                </a:solidFill>
              </a:rPr>
              <a:t>                         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6B79D-15A4-C866-8E96-742779BBC678}"/>
              </a:ext>
            </a:extLst>
          </p:cNvPr>
          <p:cNvSpPr txBox="1"/>
          <p:nvPr/>
        </p:nvSpPr>
        <p:spPr>
          <a:xfrm>
            <a:off x="1212567" y="2319419"/>
            <a:ext cx="103309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b="1" dirty="0"/>
              <a:t>Observational changes in TC outer size and environment</a:t>
            </a:r>
          </a:p>
          <a:p>
            <a:pPr marL="342900" indent="-342900">
              <a:buAutoNum type="arabicParenR"/>
            </a:pPr>
            <a:endParaRPr lang="en-US" sz="2800" b="1" dirty="0"/>
          </a:p>
          <a:p>
            <a:pPr marL="342900" indent="-342900">
              <a:buAutoNum type="arabicParenR"/>
            </a:pPr>
            <a:r>
              <a:rPr lang="en-US" sz="2800" b="1" dirty="0"/>
              <a:t>Can climate models reproduce these changes?</a:t>
            </a:r>
          </a:p>
          <a:p>
            <a:pPr marL="342900" indent="-342900">
              <a:buAutoNum type="arabicParenR"/>
            </a:pPr>
            <a:endParaRPr lang="en-US" sz="2800" b="1" dirty="0"/>
          </a:p>
          <a:p>
            <a:pPr marL="342900" indent="-342900">
              <a:buAutoNum type="arabicParenR"/>
            </a:pPr>
            <a:r>
              <a:rPr lang="en-US" sz="2800" b="1" dirty="0"/>
              <a:t>Implications and future directions</a:t>
            </a:r>
          </a:p>
          <a:p>
            <a:pPr marL="342900" indent="-342900">
              <a:buAutoNum type="arabicParenR"/>
            </a:pPr>
            <a:endParaRPr lang="en-US" sz="2800" b="1" dirty="0"/>
          </a:p>
          <a:p>
            <a:pPr marL="342900" indent="-342900">
              <a:buAutoNum type="arabicParenR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566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186A3F-A80C-83AC-0538-613E661D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88" y="2496464"/>
            <a:ext cx="11291774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941100"/>
                </a:solidFill>
              </a:rPr>
              <a:t>                       1: Observations</a:t>
            </a:r>
          </a:p>
        </p:txBody>
      </p:sp>
    </p:spTree>
    <p:extLst>
      <p:ext uri="{BB962C8B-B14F-4D97-AF65-F5344CB8AC3E}">
        <p14:creationId xmlns:p14="http://schemas.microsoft.com/office/powerpoint/2010/main" val="362894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08191E-70C0-9D63-6B37-C3A19438DEF5}"/>
              </a:ext>
            </a:extLst>
          </p:cNvPr>
          <p:cNvSpPr txBox="1"/>
          <p:nvPr/>
        </p:nvSpPr>
        <p:spPr>
          <a:xfrm>
            <a:off x="1289344" y="43372"/>
            <a:ext cx="387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R17 trends </a:t>
            </a:r>
            <a:r>
              <a:rPr lang="en-US" b="1" dirty="0" err="1"/>
              <a:t>Obs</a:t>
            </a:r>
            <a:r>
              <a:rPr lang="en-US" b="1" dirty="0"/>
              <a:t> (2004-2022), HURDAT2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41C6CC-12FF-19B5-0313-3CA221535566}"/>
              </a:ext>
            </a:extLst>
          </p:cNvPr>
          <p:cNvSpPr txBox="1"/>
          <p:nvPr/>
        </p:nvSpPr>
        <p:spPr>
          <a:xfrm>
            <a:off x="1742146" y="3272091"/>
            <a:ext cx="291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R8 trends (2004-2022), ERA5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1724C6-A254-DE69-0C91-37B25E69292F}"/>
              </a:ext>
            </a:extLst>
          </p:cNvPr>
          <p:cNvSpPr txBox="1"/>
          <p:nvPr/>
        </p:nvSpPr>
        <p:spPr>
          <a:xfrm>
            <a:off x="6760248" y="935970"/>
            <a:ext cx="4938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pattern correlation: 0.69, variance explained: 48%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DF40F-9684-E9D5-4BAB-3455B783B466}"/>
              </a:ext>
            </a:extLst>
          </p:cNvPr>
          <p:cNvSpPr txBox="1"/>
          <p:nvPr/>
        </p:nvSpPr>
        <p:spPr>
          <a:xfrm>
            <a:off x="7156260" y="6258794"/>
            <a:ext cx="494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pattern correlation: 0.79, variance explained: 62%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55F5A2-1524-F9B2-DDF1-4822648CF7F8}"/>
              </a:ext>
            </a:extLst>
          </p:cNvPr>
          <p:cNvSpPr txBox="1"/>
          <p:nvPr/>
        </p:nvSpPr>
        <p:spPr>
          <a:xfrm>
            <a:off x="7136449" y="5886901"/>
            <a:ext cx="509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 the west of 55W where size data is more reliable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0E6EB1-22BE-7778-AEA0-0AFDCD3FE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346" y="1305302"/>
            <a:ext cx="5141177" cy="3933578"/>
          </a:xfrm>
          <a:prstGeom prst="rect">
            <a:avLst/>
          </a:prstGeom>
        </p:spPr>
      </p:pic>
      <p:pic>
        <p:nvPicPr>
          <p:cNvPr id="9" name="Picture 8" descr="A map of the north and south america&#10;&#10;Description automatically generated">
            <a:extLst>
              <a:ext uri="{FF2B5EF4-FFF2-40B4-BE49-F238E27FC236}">
                <a16:creationId xmlns:a16="http://schemas.microsoft.com/office/drawing/2014/main" id="{B2319A5E-45CC-5DF9-78B6-7E64CCCE2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09" y="345114"/>
            <a:ext cx="5795691" cy="27278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F0A32D-675C-D237-23B1-0CA361B97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71" y="3600372"/>
            <a:ext cx="6220775" cy="28430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B7D486-B1B0-7F76-4A2D-B4807E42428B}"/>
              </a:ext>
            </a:extLst>
          </p:cNvPr>
          <p:cNvSpPr txBox="1"/>
          <p:nvPr/>
        </p:nvSpPr>
        <p:spPr>
          <a:xfrm>
            <a:off x="7030957" y="103283"/>
            <a:ext cx="431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SyCLoPS</a:t>
            </a:r>
            <a:r>
              <a:rPr lang="en-US" b="1" dirty="0"/>
              <a:t>: 100 </a:t>
            </a:r>
            <a:r>
              <a:rPr lang="en-US" b="1" dirty="0" err="1"/>
              <a:t>hPa</a:t>
            </a:r>
            <a:r>
              <a:rPr lang="en-US" b="1" dirty="0"/>
              <a:t> RH, DPSH, 850 </a:t>
            </a:r>
            <a:r>
              <a:rPr lang="en-US" b="1" dirty="0" err="1"/>
              <a:t>hPa</a:t>
            </a:r>
            <a:r>
              <a:rPr lang="en-US" b="1" dirty="0"/>
              <a:t> Temp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C7D0D-BAB1-65A8-EC37-FD73F68B68E4}"/>
              </a:ext>
            </a:extLst>
          </p:cNvPr>
          <p:cNvSpPr txBox="1"/>
          <p:nvPr/>
        </p:nvSpPr>
        <p:spPr>
          <a:xfrm>
            <a:off x="7878239" y="461939"/>
            <a:ext cx="210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(Han and Ullrich, 2024)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BA1E9-4F5F-276D-5F8E-55EE113505C4}"/>
              </a:ext>
            </a:extLst>
          </p:cNvPr>
          <p:cNvSpPr txBox="1"/>
          <p:nvPr/>
        </p:nvSpPr>
        <p:spPr>
          <a:xfrm>
            <a:off x="827171" y="6452044"/>
            <a:ext cx="391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Storms tracked using </a:t>
            </a:r>
            <a:r>
              <a:rPr lang="en-US" b="1" i="1" dirty="0" err="1"/>
              <a:t>TempestExtremes</a:t>
            </a:r>
            <a:endParaRPr lang="en-US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8C808-6B5A-8285-0240-C8504D4A21BB}"/>
              </a:ext>
            </a:extLst>
          </p:cNvPr>
          <p:cNvSpPr txBox="1"/>
          <p:nvPr/>
        </p:nvSpPr>
        <p:spPr>
          <a:xfrm>
            <a:off x="4654162" y="6467433"/>
            <a:ext cx="1768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(Ullrich et al, 2021)</a:t>
            </a:r>
          </a:p>
        </p:txBody>
      </p:sp>
    </p:spTree>
    <p:extLst>
      <p:ext uri="{BB962C8B-B14F-4D97-AF65-F5344CB8AC3E}">
        <p14:creationId xmlns:p14="http://schemas.microsoft.com/office/powerpoint/2010/main" val="43922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E48ED91-FB87-D98C-F88E-6C29A0560AD1}"/>
              </a:ext>
            </a:extLst>
          </p:cNvPr>
          <p:cNvSpPr txBox="1"/>
          <p:nvPr/>
        </p:nvSpPr>
        <p:spPr>
          <a:xfrm>
            <a:off x="6758350" y="3197273"/>
            <a:ext cx="511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Trend = 0.031, p-value = ~0.01 based on the Mann-Kendall test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F3BA8A-6DC0-99D4-775B-337A71F93728}"/>
              </a:ext>
            </a:extLst>
          </p:cNvPr>
          <p:cNvSpPr txBox="1"/>
          <p:nvPr/>
        </p:nvSpPr>
        <p:spPr>
          <a:xfrm>
            <a:off x="5333759" y="4620740"/>
            <a:ext cx="69281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Compared to the early period, R8 increased by about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~10% over the later period.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FB8B62-A828-5091-B399-24091D25E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60" y="3286483"/>
            <a:ext cx="4540005" cy="3191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6B3275-9244-3ED1-8B16-B684C80C5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350" y="209570"/>
            <a:ext cx="4215059" cy="2792141"/>
          </a:xfrm>
          <a:prstGeom prst="rect">
            <a:avLst/>
          </a:prstGeom>
        </p:spPr>
      </p:pic>
      <p:pic>
        <p:nvPicPr>
          <p:cNvPr id="18" name="Picture 17" descr="A map of the world&#10;&#10;Description automatically generated">
            <a:extLst>
              <a:ext uri="{FF2B5EF4-FFF2-40B4-BE49-F238E27FC236}">
                <a16:creationId xmlns:a16="http://schemas.microsoft.com/office/drawing/2014/main" id="{EF5E6462-8A91-D2AA-E0A9-54052B226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9" y="209570"/>
            <a:ext cx="6017241" cy="279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85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2300F5C-5C4A-E1C5-9580-371C202A2B32}"/>
              </a:ext>
            </a:extLst>
          </p:cNvPr>
          <p:cNvSpPr txBox="1"/>
          <p:nvPr/>
        </p:nvSpPr>
        <p:spPr>
          <a:xfrm>
            <a:off x="9467553" y="3273208"/>
            <a:ext cx="2686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RH600 trends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97981B-39AB-5B06-6E56-03334D15F245}"/>
              </a:ext>
            </a:extLst>
          </p:cNvPr>
          <p:cNvSpPr txBox="1"/>
          <p:nvPr/>
        </p:nvSpPr>
        <p:spPr>
          <a:xfrm>
            <a:off x="9505618" y="5523705"/>
            <a:ext cx="2116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GMI trends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4F04F-AECA-7CD1-4CEF-FBFEB2A01F96}"/>
              </a:ext>
            </a:extLst>
          </p:cNvPr>
          <p:cNvSpPr txBox="1"/>
          <p:nvPr/>
        </p:nvSpPr>
        <p:spPr>
          <a:xfrm>
            <a:off x="9467553" y="1147253"/>
            <a:ext cx="2686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Relative SST trends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BD1EF3DC-CC6B-86F0-5D74-B437FBF0E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991" y="320350"/>
            <a:ext cx="4605627" cy="653764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63E3F-601B-CB05-BBC5-8C1B7B7FA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5" y="877887"/>
            <a:ext cx="4605627" cy="565067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Previous studies have indicated that storm outer size may be related to the thermodynamic state of the environment </a:t>
            </a:r>
            <a:r>
              <a:rPr lang="en-US" sz="1600" dirty="0"/>
              <a:t>(</a:t>
            </a:r>
            <a:r>
              <a:rPr lang="en-US" sz="1600" dirty="0" err="1"/>
              <a:t>Eg.</a:t>
            </a:r>
            <a:r>
              <a:rPr lang="en-US" sz="1600" dirty="0"/>
              <a:t> Emanuel (1986), </a:t>
            </a:r>
            <a:r>
              <a:rPr lang="en-US" sz="1600" dirty="0" err="1"/>
              <a:t>Khairoutdinov</a:t>
            </a:r>
            <a:r>
              <a:rPr lang="en-US" sz="1600" dirty="0"/>
              <a:t> and Emanuel (2013), Wang and </a:t>
            </a:r>
            <a:r>
              <a:rPr lang="en-US" sz="1600" dirty="0" err="1"/>
              <a:t>Toumi</a:t>
            </a:r>
            <a:r>
              <a:rPr lang="en-US" sz="1600" dirty="0"/>
              <a:t> (2022), Wang and Chavas (2024))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Trends in relative SST, mid-tropospheric relative humidity (RH600) and the gross moist instability (GMI) were examined.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Environment has become more favorable over the western North Atlantic, especially in the sub-tropics.</a:t>
            </a:r>
          </a:p>
          <a:p>
            <a:endParaRPr lang="en-US" baseline="300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01AD6-4DAE-ADB0-1C73-E342AAB7FF17}"/>
              </a:ext>
            </a:extLst>
          </p:cNvPr>
          <p:cNvSpPr txBox="1"/>
          <p:nvPr/>
        </p:nvSpPr>
        <p:spPr>
          <a:xfrm>
            <a:off x="5786265" y="0"/>
            <a:ext cx="4777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ERA5 reanalysis (1979-2022)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0B8841-ED55-DE54-C5E1-96CA3D43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18" y="0"/>
            <a:ext cx="6465562" cy="71561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941100"/>
                </a:solidFill>
              </a:rPr>
              <a:t>   Environmental trends</a:t>
            </a:r>
          </a:p>
        </p:txBody>
      </p:sp>
    </p:spTree>
    <p:extLst>
      <p:ext uri="{BB962C8B-B14F-4D97-AF65-F5344CB8AC3E}">
        <p14:creationId xmlns:p14="http://schemas.microsoft.com/office/powerpoint/2010/main" val="38924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186A3F-A80C-83AC-0538-613E661D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88" y="2496464"/>
            <a:ext cx="11291774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941100"/>
                </a:solidFill>
              </a:rPr>
              <a:t>                       2: Climate model</a:t>
            </a:r>
          </a:p>
        </p:txBody>
      </p:sp>
    </p:spTree>
    <p:extLst>
      <p:ext uri="{BB962C8B-B14F-4D97-AF65-F5344CB8AC3E}">
        <p14:creationId xmlns:p14="http://schemas.microsoft.com/office/powerpoint/2010/main" val="2024926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10819</TotalTime>
  <Words>732</Words>
  <Application>Microsoft Macintosh PowerPoint</Application>
  <PresentationFormat>Widescreen</PresentationFormat>
  <Paragraphs>94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Increasing tropical cyclone outer size in the western North Atlantic</vt:lpstr>
      <vt:lpstr>Why examine TC size?</vt:lpstr>
      <vt:lpstr> Sandy – A prime example</vt:lpstr>
      <vt:lpstr>PowerPoint Presentation</vt:lpstr>
      <vt:lpstr>                       1: Observations</vt:lpstr>
      <vt:lpstr>PowerPoint Presentation</vt:lpstr>
      <vt:lpstr>PowerPoint Presentation</vt:lpstr>
      <vt:lpstr>   Environmental trends</vt:lpstr>
      <vt:lpstr>                       2: Climate model</vt:lpstr>
      <vt:lpstr>     E3SM NARRM simulations </vt:lpstr>
      <vt:lpstr>PowerPoint Presentation</vt:lpstr>
      <vt:lpstr>                      3: Future directions</vt:lpstr>
      <vt:lpstr>           a: Physical mechanisms</vt:lpstr>
      <vt:lpstr>           b: Impact assessment models</vt:lpstr>
      <vt:lpstr>             c: Datasets of storm size</vt:lpstr>
      <vt:lpstr>                            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North Atlantic Tropical Cyclone size</dc:title>
  <dc:creator>Balaguru, Karthik</dc:creator>
  <cp:lastModifiedBy>Balaguru, Karthik</cp:lastModifiedBy>
  <cp:revision>2</cp:revision>
  <dcterms:created xsi:type="dcterms:W3CDTF">2024-02-08T00:21:46Z</dcterms:created>
  <dcterms:modified xsi:type="dcterms:W3CDTF">2024-08-07T10:13:09Z</dcterms:modified>
</cp:coreProperties>
</file>